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0.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3.jpg" ContentType="image/jpg"/>
  <Override PartName="/ppt/notesSlides/notesSlide8.xml" ContentType="application/vnd.openxmlformats-officedocument.presentationml.notesSlide+xml"/>
  <Override PartName="/ppt/media/image17.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65.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79.jpg" ContentType="image/jp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109.jpg" ContentType="image/jpg"/>
  <Override PartName="/ppt/media/image113.jpg" ContentType="image/jpg"/>
  <Override PartName="/ppt/notesSlides/notesSlide64.xml" ContentType="application/vnd.openxmlformats-officedocument.presentationml.notesSlide+xml"/>
  <Override PartName="/ppt/media/image114.jpg" ContentType="image/jpg"/>
  <Override PartName="/ppt/media/image115.jpg" ContentType="image/jpg"/>
  <Override PartName="/ppt/media/image116.jpg" ContentType="image/jp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776" r:id="rId2"/>
    <p:sldId id="258" r:id="rId3"/>
    <p:sldId id="706" r:id="rId4"/>
    <p:sldId id="707" r:id="rId5"/>
    <p:sldId id="412" r:id="rId6"/>
    <p:sldId id="713" r:id="rId7"/>
    <p:sldId id="716" r:id="rId8"/>
    <p:sldId id="718" r:id="rId9"/>
    <p:sldId id="747" r:id="rId10"/>
    <p:sldId id="746" r:id="rId11"/>
    <p:sldId id="717" r:id="rId12"/>
    <p:sldId id="757" r:id="rId13"/>
    <p:sldId id="756" r:id="rId14"/>
    <p:sldId id="801" r:id="rId15"/>
    <p:sldId id="759" r:id="rId16"/>
    <p:sldId id="723" r:id="rId17"/>
    <p:sldId id="719" r:id="rId18"/>
    <p:sldId id="754" r:id="rId19"/>
    <p:sldId id="749" r:id="rId20"/>
    <p:sldId id="763" r:id="rId21"/>
    <p:sldId id="789" r:id="rId22"/>
    <p:sldId id="787" r:id="rId23"/>
    <p:sldId id="790" r:id="rId24"/>
    <p:sldId id="791" r:id="rId25"/>
    <p:sldId id="792" r:id="rId26"/>
    <p:sldId id="765" r:id="rId27"/>
    <p:sldId id="771" r:id="rId28"/>
    <p:sldId id="764" r:id="rId29"/>
    <p:sldId id="727" r:id="rId30"/>
    <p:sldId id="793" r:id="rId31"/>
    <p:sldId id="794" r:id="rId32"/>
    <p:sldId id="372" r:id="rId33"/>
    <p:sldId id="773" r:id="rId34"/>
    <p:sldId id="373" r:id="rId35"/>
    <p:sldId id="374" r:id="rId36"/>
    <p:sldId id="779" r:id="rId37"/>
    <p:sldId id="375" r:id="rId38"/>
    <p:sldId id="781" r:id="rId39"/>
    <p:sldId id="782" r:id="rId40"/>
    <p:sldId id="802" r:id="rId41"/>
    <p:sldId id="803" r:id="rId42"/>
    <p:sldId id="378" r:id="rId43"/>
    <p:sldId id="753" r:id="rId44"/>
    <p:sldId id="710" r:id="rId45"/>
    <p:sldId id="679" r:id="rId46"/>
    <p:sldId id="680" r:id="rId47"/>
    <p:sldId id="681" r:id="rId48"/>
    <p:sldId id="728" r:id="rId49"/>
    <p:sldId id="711" r:id="rId50"/>
    <p:sldId id="455" r:id="rId51"/>
    <p:sldId id="479" r:id="rId52"/>
    <p:sldId id="682" r:id="rId53"/>
    <p:sldId id="683" r:id="rId54"/>
    <p:sldId id="709" r:id="rId55"/>
    <p:sldId id="774" r:id="rId56"/>
    <p:sldId id="767" r:id="rId57"/>
    <p:sldId id="732" r:id="rId58"/>
    <p:sldId id="777" r:id="rId59"/>
    <p:sldId id="569" r:id="rId60"/>
    <p:sldId id="385" r:id="rId61"/>
    <p:sldId id="386" r:id="rId62"/>
    <p:sldId id="775" r:id="rId63"/>
    <p:sldId id="677" r:id="rId64"/>
    <p:sldId id="571" r:id="rId65"/>
    <p:sldId id="806" r:id="rId66"/>
    <p:sldId id="808" r:id="rId67"/>
    <p:sldId id="809" r:id="rId68"/>
    <p:sldId id="785" r:id="rId69"/>
    <p:sldId id="740" r:id="rId70"/>
    <p:sldId id="783" r:id="rId71"/>
    <p:sldId id="784" r:id="rId72"/>
    <p:sldId id="778" r:id="rId73"/>
    <p:sldId id="786" r:id="rId74"/>
    <p:sldId id="724" r:id="rId75"/>
    <p:sldId id="725" r:id="rId76"/>
    <p:sldId id="714" r:id="rId77"/>
    <p:sldId id="768" r:id="rId78"/>
    <p:sldId id="742" r:id="rId79"/>
    <p:sldId id="743" r:id="rId80"/>
    <p:sldId id="744" r:id="rId81"/>
    <p:sldId id="745" r:id="rId82"/>
    <p:sldId id="795" r:id="rId83"/>
    <p:sldId id="733" r:id="rId84"/>
    <p:sldId id="800" r:id="rId85"/>
    <p:sldId id="799" r:id="rId86"/>
    <p:sldId id="798" r:id="rId87"/>
    <p:sldId id="715" r:id="rId88"/>
    <p:sldId id="760" r:id="rId89"/>
    <p:sldId id="804" r:id="rId9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082"/>
    <a:srgbClr val="8BCFED"/>
    <a:srgbClr val="229DD4"/>
    <a:srgbClr val="239FD7"/>
    <a:srgbClr val="E4E4E4"/>
    <a:srgbClr val="AFAD51"/>
    <a:srgbClr val="FBC606"/>
    <a:srgbClr val="86C34C"/>
    <a:srgbClr val="2AABE2"/>
    <a:srgbClr val="0B43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69CD2-6EB3-4421-877B-86C41B283316}" v="4" dt="2025-04-01T15:23:25.12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6456" autoAdjust="0"/>
  </p:normalViewPr>
  <p:slideViewPr>
    <p:cSldViewPr snapToGrid="0">
      <p:cViewPr varScale="1">
        <p:scale>
          <a:sx n="81" d="100"/>
          <a:sy n="81" d="100"/>
        </p:scale>
        <p:origin x="1992" y="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Barrea" userId="bf9718a1aba58029" providerId="LiveId" clId="{89469CD2-6EB3-4421-877B-86C41B283316}"/>
    <pc:docChg chg="undo custSel modSld sldOrd">
      <pc:chgData name="Christophe Barrea" userId="bf9718a1aba58029" providerId="LiveId" clId="{89469CD2-6EB3-4421-877B-86C41B283316}" dt="2025-04-01T15:26:05.362" v="62" actId="20577"/>
      <pc:docMkLst>
        <pc:docMk/>
      </pc:docMkLst>
      <pc:sldChg chg="modSp mod">
        <pc:chgData name="Christophe Barrea" userId="bf9718a1aba58029" providerId="LiveId" clId="{89469CD2-6EB3-4421-877B-86C41B283316}" dt="2025-04-01T15:21:11.567" v="2" actId="20577"/>
        <pc:sldMkLst>
          <pc:docMk/>
          <pc:sldMk cId="3451366933" sldId="258"/>
        </pc:sldMkLst>
        <pc:spChg chg="mod">
          <ac:chgData name="Christophe Barrea" userId="bf9718a1aba58029" providerId="LiveId" clId="{89469CD2-6EB3-4421-877B-86C41B283316}" dt="2025-04-01T15:21:11.567" v="2" actId="20577"/>
          <ac:spMkLst>
            <pc:docMk/>
            <pc:sldMk cId="3451366933" sldId="258"/>
            <ac:spMk id="4" creationId="{80BC2C36-4EB2-6F56-A89B-E5B814CB5BCF}"/>
          </ac:spMkLst>
        </pc:spChg>
      </pc:sldChg>
      <pc:sldChg chg="addSp delSp modSp mod">
        <pc:chgData name="Christophe Barrea" userId="bf9718a1aba58029" providerId="LiveId" clId="{89469CD2-6EB3-4421-877B-86C41B283316}" dt="2025-04-01T15:23:25.120" v="47"/>
        <pc:sldMkLst>
          <pc:docMk/>
          <pc:sldMk cId="1252195471" sldId="733"/>
        </pc:sldMkLst>
        <pc:spChg chg="add mod">
          <ac:chgData name="Christophe Barrea" userId="bf9718a1aba58029" providerId="LiveId" clId="{89469CD2-6EB3-4421-877B-86C41B283316}" dt="2025-04-01T15:23:22.936" v="45" actId="208"/>
          <ac:spMkLst>
            <pc:docMk/>
            <pc:sldMk cId="1252195471" sldId="733"/>
            <ac:spMk id="8" creationId="{85190CF4-A882-A58B-193F-242FF9ECAF6B}"/>
          </ac:spMkLst>
        </pc:spChg>
        <pc:spChg chg="mod">
          <ac:chgData name="Christophe Barrea" userId="bf9718a1aba58029" providerId="LiveId" clId="{89469CD2-6EB3-4421-877B-86C41B283316}" dt="2025-04-01T15:23:11.096" v="42" actId="1076"/>
          <ac:spMkLst>
            <pc:docMk/>
            <pc:sldMk cId="1252195471" sldId="733"/>
            <ac:spMk id="12" creationId="{4838C578-6ECD-BA05-00D9-F7FF014C6D50}"/>
          </ac:spMkLst>
        </pc:spChg>
        <pc:picChg chg="add mod modCrop">
          <ac:chgData name="Christophe Barrea" userId="bf9718a1aba58029" providerId="LiveId" clId="{89469CD2-6EB3-4421-877B-86C41B283316}" dt="2025-04-01T15:22:59.280" v="37" actId="1076"/>
          <ac:picMkLst>
            <pc:docMk/>
            <pc:sldMk cId="1252195471" sldId="733"/>
            <ac:picMk id="6" creationId="{96AAC313-F108-0E1C-FDFF-91F26EAFEBF4}"/>
          </ac:picMkLst>
        </pc:picChg>
        <pc:picChg chg="add del mod modCrop">
          <ac:chgData name="Christophe Barrea" userId="bf9718a1aba58029" providerId="LiveId" clId="{89469CD2-6EB3-4421-877B-86C41B283316}" dt="2025-04-01T15:23:24.825" v="46" actId="21"/>
          <ac:picMkLst>
            <pc:docMk/>
            <pc:sldMk cId="1252195471" sldId="733"/>
            <ac:picMk id="7" creationId="{56061CF1-A6D2-A86C-7309-7A38963FAAFB}"/>
          </ac:picMkLst>
        </pc:picChg>
        <pc:picChg chg="add mod">
          <ac:chgData name="Christophe Barrea" userId="bf9718a1aba58029" providerId="LiveId" clId="{89469CD2-6EB3-4421-877B-86C41B283316}" dt="2025-04-01T15:23:25.120" v="47"/>
          <ac:picMkLst>
            <pc:docMk/>
            <pc:sldMk cId="1252195471" sldId="733"/>
            <ac:picMk id="9" creationId="{56061CF1-A6D2-A86C-7309-7A38963FAAFB}"/>
          </ac:picMkLst>
        </pc:picChg>
        <pc:picChg chg="mod">
          <ac:chgData name="Christophe Barrea" userId="bf9718a1aba58029" providerId="LiveId" clId="{89469CD2-6EB3-4421-877B-86C41B283316}" dt="2025-04-01T15:22:52.862" v="32" actId="1076"/>
          <ac:picMkLst>
            <pc:docMk/>
            <pc:sldMk cId="1252195471" sldId="733"/>
            <ac:picMk id="11" creationId="{107546DB-3C63-5A16-40BB-A739581C18CF}"/>
          </ac:picMkLst>
        </pc:picChg>
      </pc:sldChg>
      <pc:sldChg chg="modSp mod">
        <pc:chgData name="Christophe Barrea" userId="bf9718a1aba58029" providerId="LiveId" clId="{89469CD2-6EB3-4421-877B-86C41B283316}" dt="2025-04-01T15:23:47.030" v="48" actId="14100"/>
        <pc:sldMkLst>
          <pc:docMk/>
          <pc:sldMk cId="1479705154" sldId="798"/>
        </pc:sldMkLst>
        <pc:picChg chg="mod">
          <ac:chgData name="Christophe Barrea" userId="bf9718a1aba58029" providerId="LiveId" clId="{89469CD2-6EB3-4421-877B-86C41B283316}" dt="2025-04-01T15:23:47.030" v="48" actId="14100"/>
          <ac:picMkLst>
            <pc:docMk/>
            <pc:sldMk cId="1479705154" sldId="798"/>
            <ac:picMk id="5" creationId="{34EF6B31-8C3E-A3D0-DDDD-0B801468A55D}"/>
          </ac:picMkLst>
        </pc:picChg>
      </pc:sldChg>
      <pc:sldChg chg="ord">
        <pc:chgData name="Christophe Barrea" userId="bf9718a1aba58029" providerId="LiveId" clId="{89469CD2-6EB3-4421-877B-86C41B283316}" dt="2025-04-01T15:24:08.723" v="50"/>
        <pc:sldMkLst>
          <pc:docMk/>
          <pc:sldMk cId="2204604099" sldId="804"/>
        </pc:sldMkLst>
      </pc:sldChg>
      <pc:sldChg chg="modNotesTx">
        <pc:chgData name="Christophe Barrea" userId="bf9718a1aba58029" providerId="LiveId" clId="{89469CD2-6EB3-4421-877B-86C41B283316}" dt="2025-04-01T15:26:05.362" v="62" actId="20577"/>
        <pc:sldMkLst>
          <pc:docMk/>
          <pc:sldMk cId="2197539885" sldId="806"/>
        </pc:sldMkLst>
      </pc:sldChg>
      <pc:sldChg chg="modSp mod">
        <pc:chgData name="Christophe Barrea" userId="bf9718a1aba58029" providerId="LiveId" clId="{89469CD2-6EB3-4421-877B-86C41B283316}" dt="2025-04-01T15:24:53.569" v="51" actId="20577"/>
        <pc:sldMkLst>
          <pc:docMk/>
          <pc:sldMk cId="431937343" sldId="809"/>
        </pc:sldMkLst>
        <pc:spChg chg="mod">
          <ac:chgData name="Christophe Barrea" userId="bf9718a1aba58029" providerId="LiveId" clId="{89469CD2-6EB3-4421-877B-86C41B283316}" dt="2025-04-01T15:24:53.569" v="51" actId="20577"/>
          <ac:spMkLst>
            <pc:docMk/>
            <pc:sldMk cId="431937343" sldId="809"/>
            <ac:spMk id="9" creationId="{AA9B69EA-1A17-8A41-DC36-BBDB863D5889}"/>
          </ac:spMkLst>
        </pc:spChg>
      </pc:sldChg>
    </pc:docChg>
  </pc:docChgLst>
  <pc:docChgLst>
    <pc:chgData name="Christophe Barrea" userId="bf9718a1aba58029" providerId="LiveId" clId="{D7106468-AFAB-493B-994D-D774B28DB5FB}"/>
    <pc:docChg chg="undo redo custSel addSld delSld modSld sldOrd">
      <pc:chgData name="Christophe Barrea" userId="bf9718a1aba58029" providerId="LiveId" clId="{D7106468-AFAB-493B-994D-D774B28DB5FB}" dt="2025-03-12T13:35:57.427" v="302"/>
      <pc:docMkLst>
        <pc:docMk/>
      </pc:docMkLst>
      <pc:sldChg chg="modSp mod">
        <pc:chgData name="Christophe Barrea" userId="bf9718a1aba58029" providerId="LiveId" clId="{D7106468-AFAB-493B-994D-D774B28DB5FB}" dt="2025-03-12T13:21:26.867" v="37" actId="20577"/>
        <pc:sldMkLst>
          <pc:docMk/>
          <pc:sldMk cId="3451366933" sldId="258"/>
        </pc:sldMkLst>
        <pc:spChg chg="mod">
          <ac:chgData name="Christophe Barrea" userId="bf9718a1aba58029" providerId="LiveId" clId="{D7106468-AFAB-493B-994D-D774B28DB5FB}" dt="2025-03-12T13:21:19.814" v="25" actId="20577"/>
          <ac:spMkLst>
            <pc:docMk/>
            <pc:sldMk cId="3451366933" sldId="258"/>
            <ac:spMk id="4" creationId="{80BC2C36-4EB2-6F56-A89B-E5B814CB5BCF}"/>
          </ac:spMkLst>
        </pc:spChg>
        <pc:spChg chg="mod">
          <ac:chgData name="Christophe Barrea" userId="bf9718a1aba58029" providerId="LiveId" clId="{D7106468-AFAB-493B-994D-D774B28DB5FB}" dt="2025-03-12T13:21:26.867" v="37" actId="20577"/>
          <ac:spMkLst>
            <pc:docMk/>
            <pc:sldMk cId="3451366933" sldId="258"/>
            <ac:spMk id="5" creationId="{FD8DDC83-E037-8BAD-83FC-76B8460D6024}"/>
          </ac:spMkLst>
        </pc:spChg>
      </pc:sldChg>
      <pc:sldChg chg="modSp mod">
        <pc:chgData name="Christophe Barrea" userId="bf9718a1aba58029" providerId="LiveId" clId="{D7106468-AFAB-493B-994D-D774B28DB5FB}" dt="2025-03-12T13:27:38.970" v="217" actId="20577"/>
        <pc:sldMkLst>
          <pc:docMk/>
          <pc:sldMk cId="0" sldId="373"/>
        </pc:sldMkLst>
        <pc:spChg chg="mod">
          <ac:chgData name="Christophe Barrea" userId="bf9718a1aba58029" providerId="LiveId" clId="{D7106468-AFAB-493B-994D-D774B28DB5FB}" dt="2025-03-12T13:27:38.970" v="217" actId="20577"/>
          <ac:spMkLst>
            <pc:docMk/>
            <pc:sldMk cId="0" sldId="373"/>
            <ac:spMk id="2" creationId="{00000000-0000-0000-0000-000000000000}"/>
          </ac:spMkLst>
        </pc:spChg>
      </pc:sldChg>
      <pc:sldChg chg="modSp mod">
        <pc:chgData name="Christophe Barrea" userId="bf9718a1aba58029" providerId="LiveId" clId="{D7106468-AFAB-493B-994D-D774B28DB5FB}" dt="2025-03-12T13:28:07.202" v="220"/>
        <pc:sldMkLst>
          <pc:docMk/>
          <pc:sldMk cId="0" sldId="374"/>
        </pc:sldMkLst>
        <pc:spChg chg="mod">
          <ac:chgData name="Christophe Barrea" userId="bf9718a1aba58029" providerId="LiveId" clId="{D7106468-AFAB-493B-994D-D774B28DB5FB}" dt="2025-03-12T13:28:07.202" v="220"/>
          <ac:spMkLst>
            <pc:docMk/>
            <pc:sldMk cId="0" sldId="374"/>
            <ac:spMk id="2" creationId="{00000000-0000-0000-0000-000000000000}"/>
          </ac:spMkLst>
        </pc:spChg>
      </pc:sldChg>
      <pc:sldChg chg="delSp del mod">
        <pc:chgData name="Christophe Barrea" userId="bf9718a1aba58029" providerId="LiveId" clId="{D7106468-AFAB-493B-994D-D774B28DB5FB}" dt="2025-03-12T13:28:58.639" v="224" actId="2696"/>
        <pc:sldMkLst>
          <pc:docMk/>
          <pc:sldMk cId="0" sldId="376"/>
        </pc:sldMkLst>
      </pc:sldChg>
      <pc:sldChg chg="del">
        <pc:chgData name="Christophe Barrea" userId="bf9718a1aba58029" providerId="LiveId" clId="{D7106468-AFAB-493B-994D-D774B28DB5FB}" dt="2025-03-12T13:29:15.389" v="226" actId="2696"/>
        <pc:sldMkLst>
          <pc:docMk/>
          <pc:sldMk cId="0" sldId="377"/>
        </pc:sldMkLst>
      </pc:sldChg>
      <pc:sldChg chg="delSp mod modAnim">
        <pc:chgData name="Christophe Barrea" userId="bf9718a1aba58029" providerId="LiveId" clId="{D7106468-AFAB-493B-994D-D774B28DB5FB}" dt="2025-03-12T13:30:19.817" v="248"/>
        <pc:sldMkLst>
          <pc:docMk/>
          <pc:sldMk cId="1468786139" sldId="455"/>
        </pc:sldMkLst>
      </pc:sldChg>
      <pc:sldChg chg="addSp delSp modSp mod delAnim modAnim">
        <pc:chgData name="Christophe Barrea" userId="bf9718a1aba58029" providerId="LiveId" clId="{D7106468-AFAB-493B-994D-D774B28DB5FB}" dt="2025-03-12T13:30:41.175" v="260"/>
        <pc:sldMkLst>
          <pc:docMk/>
          <pc:sldMk cId="2534598224" sldId="479"/>
        </pc:sldMkLst>
        <pc:spChg chg="add mod">
          <ac:chgData name="Christophe Barrea" userId="bf9718a1aba58029" providerId="LiveId" clId="{D7106468-AFAB-493B-994D-D774B28DB5FB}" dt="2025-03-12T13:30:41.175" v="260"/>
          <ac:spMkLst>
            <pc:docMk/>
            <pc:sldMk cId="2534598224" sldId="479"/>
            <ac:spMk id="24" creationId="{F8FD2069-2BA9-37BD-CD2A-BAD77BBACEC6}"/>
          </ac:spMkLst>
        </pc:spChg>
      </pc:sldChg>
      <pc:sldChg chg="modSp mod">
        <pc:chgData name="Christophe Barrea" userId="bf9718a1aba58029" providerId="LiveId" clId="{D7106468-AFAB-493B-994D-D774B28DB5FB}" dt="2025-03-12T13:26:15.390" v="129" actId="403"/>
        <pc:sldMkLst>
          <pc:docMk/>
          <pc:sldMk cId="582651458" sldId="706"/>
        </pc:sldMkLst>
        <pc:spChg chg="mod">
          <ac:chgData name="Christophe Barrea" userId="bf9718a1aba58029" providerId="LiveId" clId="{D7106468-AFAB-493B-994D-D774B28DB5FB}" dt="2025-03-12T13:26:15.390" v="129" actId="403"/>
          <ac:spMkLst>
            <pc:docMk/>
            <pc:sldMk cId="582651458" sldId="706"/>
            <ac:spMk id="6" creationId="{00000000-0000-0000-0000-000000000000}"/>
          </ac:spMkLst>
        </pc:spChg>
      </pc:sldChg>
      <pc:sldChg chg="modSp mod">
        <pc:chgData name="Christophe Barrea" userId="bf9718a1aba58029" providerId="LiveId" clId="{D7106468-AFAB-493B-994D-D774B28DB5FB}" dt="2025-03-12T13:27:06.377" v="154" actId="20577"/>
        <pc:sldMkLst>
          <pc:docMk/>
          <pc:sldMk cId="2553956591" sldId="707"/>
        </pc:sldMkLst>
        <pc:spChg chg="mod">
          <ac:chgData name="Christophe Barrea" userId="bf9718a1aba58029" providerId="LiveId" clId="{D7106468-AFAB-493B-994D-D774B28DB5FB}" dt="2025-03-12T13:27:06.377" v="154" actId="20577"/>
          <ac:spMkLst>
            <pc:docMk/>
            <pc:sldMk cId="2553956591" sldId="707"/>
            <ac:spMk id="3" creationId="{4294B294-4D95-8340-7A3E-8497C2C96193}"/>
          </ac:spMkLst>
        </pc:spChg>
      </pc:sldChg>
      <pc:sldChg chg="del">
        <pc:chgData name="Christophe Barrea" userId="bf9718a1aba58029" providerId="LiveId" clId="{D7106468-AFAB-493B-994D-D774B28DB5FB}" dt="2025-03-12T13:25:49.543" v="127" actId="2696"/>
        <pc:sldMkLst>
          <pc:docMk/>
          <pc:sldMk cId="206527108" sldId="708"/>
        </pc:sldMkLst>
      </pc:sldChg>
      <pc:sldChg chg="modSp">
        <pc:chgData name="Christophe Barrea" userId="bf9718a1aba58029" providerId="LiveId" clId="{D7106468-AFAB-493B-994D-D774B28DB5FB}" dt="2025-03-12T13:29:44.401" v="234" actId="1076"/>
        <pc:sldMkLst>
          <pc:docMk/>
          <pc:sldMk cId="3183200020" sldId="711"/>
        </pc:sldMkLst>
        <pc:picChg chg="mod">
          <ac:chgData name="Christophe Barrea" userId="bf9718a1aba58029" providerId="LiveId" clId="{D7106468-AFAB-493B-994D-D774B28DB5FB}" dt="2025-03-12T13:29:44.401" v="234" actId="1076"/>
          <ac:picMkLst>
            <pc:docMk/>
            <pc:sldMk cId="3183200020" sldId="711"/>
            <ac:picMk id="4" creationId="{467544AE-814E-B661-0095-BD0EF75AD782}"/>
          </ac:picMkLst>
        </pc:picChg>
      </pc:sldChg>
      <pc:sldChg chg="modSp mod">
        <pc:chgData name="Christophe Barrea" userId="bf9718a1aba58029" providerId="LiveId" clId="{D7106468-AFAB-493B-994D-D774B28DB5FB}" dt="2025-03-12T13:21:59.388" v="39" actId="20577"/>
        <pc:sldMkLst>
          <pc:docMk/>
          <pc:sldMk cId="1949892875" sldId="716"/>
        </pc:sldMkLst>
        <pc:spChg chg="mod">
          <ac:chgData name="Christophe Barrea" userId="bf9718a1aba58029" providerId="LiveId" clId="{D7106468-AFAB-493B-994D-D774B28DB5FB}" dt="2025-03-12T13:21:59.388" v="39" actId="20577"/>
          <ac:spMkLst>
            <pc:docMk/>
            <pc:sldMk cId="1949892875" sldId="716"/>
            <ac:spMk id="5" creationId="{43910146-BE2D-4160-F945-BE8D9028A144}"/>
          </ac:spMkLst>
        </pc:spChg>
      </pc:sldChg>
      <pc:sldChg chg="del">
        <pc:chgData name="Christophe Barrea" userId="bf9718a1aba58029" providerId="LiveId" clId="{D7106468-AFAB-493B-994D-D774B28DB5FB}" dt="2025-03-12T13:22:24.168" v="42" actId="2696"/>
        <pc:sldMkLst>
          <pc:docMk/>
          <pc:sldMk cId="3280476086" sldId="720"/>
        </pc:sldMkLst>
      </pc:sldChg>
      <pc:sldChg chg="addSp delSp modSp mod">
        <pc:chgData name="Christophe Barrea" userId="bf9718a1aba58029" providerId="LiveId" clId="{D7106468-AFAB-493B-994D-D774B28DB5FB}" dt="2025-03-12T13:31:52.392" v="270" actId="14100"/>
        <pc:sldMkLst>
          <pc:docMk/>
          <pc:sldMk cId="3760081349" sldId="725"/>
        </pc:sldMkLst>
        <pc:spChg chg="add mod">
          <ac:chgData name="Christophe Barrea" userId="bf9718a1aba58029" providerId="LiveId" clId="{D7106468-AFAB-493B-994D-D774B28DB5FB}" dt="2025-03-12T13:31:48.944" v="269" actId="1076"/>
          <ac:spMkLst>
            <pc:docMk/>
            <pc:sldMk cId="3760081349" sldId="725"/>
            <ac:spMk id="25" creationId="{F862B746-9C0D-B09C-8002-DA363A263AA0}"/>
          </ac:spMkLst>
        </pc:spChg>
        <pc:spChg chg="add mod">
          <ac:chgData name="Christophe Barrea" userId="bf9718a1aba58029" providerId="LiveId" clId="{D7106468-AFAB-493B-994D-D774B28DB5FB}" dt="2025-03-12T13:31:48.944" v="269" actId="1076"/>
          <ac:spMkLst>
            <pc:docMk/>
            <pc:sldMk cId="3760081349" sldId="725"/>
            <ac:spMk id="26" creationId="{0A470DE8-460E-229F-12E9-CC917BC0B049}"/>
          </ac:spMkLst>
        </pc:spChg>
        <pc:spChg chg="add mod">
          <ac:chgData name="Christophe Barrea" userId="bf9718a1aba58029" providerId="LiveId" clId="{D7106468-AFAB-493B-994D-D774B28DB5FB}" dt="2025-03-12T13:31:48.944" v="269" actId="1076"/>
          <ac:spMkLst>
            <pc:docMk/>
            <pc:sldMk cId="3760081349" sldId="725"/>
            <ac:spMk id="27" creationId="{B34E6DEE-3234-F115-7577-740AEA01CABD}"/>
          </ac:spMkLst>
        </pc:spChg>
        <pc:spChg chg="add mod">
          <ac:chgData name="Christophe Barrea" userId="bf9718a1aba58029" providerId="LiveId" clId="{D7106468-AFAB-493B-994D-D774B28DB5FB}" dt="2025-03-12T13:31:48.944" v="269" actId="1076"/>
          <ac:spMkLst>
            <pc:docMk/>
            <pc:sldMk cId="3760081349" sldId="725"/>
            <ac:spMk id="28" creationId="{2D18A004-B8EF-C3C1-E62C-11122716EDD7}"/>
          </ac:spMkLst>
        </pc:spChg>
        <pc:spChg chg="add mod">
          <ac:chgData name="Christophe Barrea" userId="bf9718a1aba58029" providerId="LiveId" clId="{D7106468-AFAB-493B-994D-D774B28DB5FB}" dt="2025-03-12T13:31:48.944" v="269" actId="1076"/>
          <ac:spMkLst>
            <pc:docMk/>
            <pc:sldMk cId="3760081349" sldId="725"/>
            <ac:spMk id="29" creationId="{7B255592-D935-D9AD-EE45-9E7360732D31}"/>
          </ac:spMkLst>
        </pc:spChg>
        <pc:spChg chg="add mod">
          <ac:chgData name="Christophe Barrea" userId="bf9718a1aba58029" providerId="LiveId" clId="{D7106468-AFAB-493B-994D-D774B28DB5FB}" dt="2025-03-12T13:31:48.944" v="269" actId="1076"/>
          <ac:spMkLst>
            <pc:docMk/>
            <pc:sldMk cId="3760081349" sldId="725"/>
            <ac:spMk id="30" creationId="{E7B8177A-B74B-6CE2-81CA-60BF04197E16}"/>
          </ac:spMkLst>
        </pc:spChg>
        <pc:spChg chg="add mod">
          <ac:chgData name="Christophe Barrea" userId="bf9718a1aba58029" providerId="LiveId" clId="{D7106468-AFAB-493B-994D-D774B28DB5FB}" dt="2025-03-12T13:31:48.944" v="269" actId="1076"/>
          <ac:spMkLst>
            <pc:docMk/>
            <pc:sldMk cId="3760081349" sldId="725"/>
            <ac:spMk id="31" creationId="{7D79F8B1-172A-6558-99F1-55D64E6F7731}"/>
          </ac:spMkLst>
        </pc:spChg>
        <pc:spChg chg="add mod">
          <ac:chgData name="Christophe Barrea" userId="bf9718a1aba58029" providerId="LiveId" clId="{D7106468-AFAB-493B-994D-D774B28DB5FB}" dt="2025-03-12T13:31:48.944" v="269" actId="1076"/>
          <ac:spMkLst>
            <pc:docMk/>
            <pc:sldMk cId="3760081349" sldId="725"/>
            <ac:spMk id="32" creationId="{BA07423B-CAF0-0009-CF74-0129B102C8F5}"/>
          </ac:spMkLst>
        </pc:spChg>
        <pc:spChg chg="add mod">
          <ac:chgData name="Christophe Barrea" userId="bf9718a1aba58029" providerId="LiveId" clId="{D7106468-AFAB-493B-994D-D774B28DB5FB}" dt="2025-03-12T13:31:48.944" v="269" actId="1076"/>
          <ac:spMkLst>
            <pc:docMk/>
            <pc:sldMk cId="3760081349" sldId="725"/>
            <ac:spMk id="33" creationId="{1BAC5188-250E-6F36-5C2D-20EA08031525}"/>
          </ac:spMkLst>
        </pc:spChg>
        <pc:spChg chg="add mod">
          <ac:chgData name="Christophe Barrea" userId="bf9718a1aba58029" providerId="LiveId" clId="{D7106468-AFAB-493B-994D-D774B28DB5FB}" dt="2025-03-12T13:31:52.392" v="270" actId="14100"/>
          <ac:spMkLst>
            <pc:docMk/>
            <pc:sldMk cId="3760081349" sldId="725"/>
            <ac:spMk id="40" creationId="{6B423A5B-2E45-ECD4-534F-3F56322D6672}"/>
          </ac:spMkLst>
        </pc:spChg>
        <pc:picChg chg="add mod">
          <ac:chgData name="Christophe Barrea" userId="bf9718a1aba58029" providerId="LiveId" clId="{D7106468-AFAB-493B-994D-D774B28DB5FB}" dt="2025-03-12T13:31:25.931" v="265"/>
          <ac:picMkLst>
            <pc:docMk/>
            <pc:sldMk cId="3760081349" sldId="725"/>
            <ac:picMk id="24" creationId="{61449FB8-EDF6-D6FF-FAAE-29A17B4B6800}"/>
          </ac:picMkLst>
        </pc:picChg>
      </pc:sldChg>
      <pc:sldChg chg="delSp modSp mod">
        <pc:chgData name="Christophe Barrea" userId="bf9718a1aba58029" providerId="LiveId" clId="{D7106468-AFAB-493B-994D-D774B28DB5FB}" dt="2025-03-12T13:29:34.244" v="232" actId="1076"/>
        <pc:sldMkLst>
          <pc:docMk/>
          <pc:sldMk cId="3190567062" sldId="728"/>
        </pc:sldMkLst>
        <pc:picChg chg="mod">
          <ac:chgData name="Christophe Barrea" userId="bf9718a1aba58029" providerId="LiveId" clId="{D7106468-AFAB-493B-994D-D774B28DB5FB}" dt="2025-03-12T13:29:34.244" v="232" actId="1076"/>
          <ac:picMkLst>
            <pc:docMk/>
            <pc:sldMk cId="3190567062" sldId="728"/>
            <ac:picMk id="7" creationId="{5B1DB1C3-D8E8-C4E8-B7C0-FE6056567539}"/>
          </ac:picMkLst>
        </pc:picChg>
      </pc:sldChg>
      <pc:sldChg chg="addSp delSp modSp add mod setBg delDesignElem">
        <pc:chgData name="Christophe Barrea" userId="bf9718a1aba58029" providerId="LiveId" clId="{D7106468-AFAB-493B-994D-D774B28DB5FB}" dt="2025-03-12T13:34:15.085" v="293" actId="1076"/>
        <pc:sldMkLst>
          <pc:docMk/>
          <pc:sldMk cId="1252195471" sldId="733"/>
        </pc:sldMkLst>
        <pc:spChg chg="add del">
          <ac:chgData name="Christophe Barrea" userId="bf9718a1aba58029" providerId="LiveId" clId="{D7106468-AFAB-493B-994D-D774B28DB5FB}" dt="2025-03-12T13:33:31.008" v="282" actId="26606"/>
          <ac:spMkLst>
            <pc:docMk/>
            <pc:sldMk cId="1252195471" sldId="733"/>
            <ac:spMk id="3" creationId="{D4F9DD0E-81A2-6A6C-0F43-8CD6BAB9F1CD}"/>
          </ac:spMkLst>
        </pc:spChg>
        <pc:spChg chg="add mod">
          <ac:chgData name="Christophe Barrea" userId="bf9718a1aba58029" providerId="LiveId" clId="{D7106468-AFAB-493B-994D-D774B28DB5FB}" dt="2025-03-12T13:34:15.085" v="293" actId="1076"/>
          <ac:spMkLst>
            <pc:docMk/>
            <pc:sldMk cId="1252195471" sldId="733"/>
            <ac:spMk id="12" creationId="{4838C578-6ECD-BA05-00D9-F7FF014C6D50}"/>
          </ac:spMkLst>
        </pc:spChg>
        <pc:picChg chg="add del">
          <ac:chgData name="Christophe Barrea" userId="bf9718a1aba58029" providerId="LiveId" clId="{D7106468-AFAB-493B-994D-D774B28DB5FB}" dt="2025-03-12T13:33:40.435" v="286" actId="21"/>
          <ac:picMkLst>
            <pc:docMk/>
            <pc:sldMk cId="1252195471" sldId="733"/>
            <ac:picMk id="4" creationId="{0BD5433B-CEB6-9CAB-FD7C-781BB247C877}"/>
          </ac:picMkLst>
        </pc:picChg>
        <pc:picChg chg="add mod">
          <ac:chgData name="Christophe Barrea" userId="bf9718a1aba58029" providerId="LiveId" clId="{D7106468-AFAB-493B-994D-D774B28DB5FB}" dt="2025-03-12T13:34:09.045" v="290"/>
          <ac:picMkLst>
            <pc:docMk/>
            <pc:sldMk cId="1252195471" sldId="733"/>
            <ac:picMk id="11" creationId="{107546DB-3C63-5A16-40BB-A739581C18CF}"/>
          </ac:picMkLst>
        </pc:picChg>
      </pc:sldChg>
      <pc:sldChg chg="del">
        <pc:chgData name="Christophe Barrea" userId="bf9718a1aba58029" providerId="LiveId" clId="{D7106468-AFAB-493B-994D-D774B28DB5FB}" dt="2025-03-12T13:34:55.383" v="295" actId="2696"/>
        <pc:sldMkLst>
          <pc:docMk/>
          <pc:sldMk cId="1791890445" sldId="735"/>
        </pc:sldMkLst>
      </pc:sldChg>
      <pc:sldChg chg="del">
        <pc:chgData name="Christophe Barrea" userId="bf9718a1aba58029" providerId="LiveId" clId="{D7106468-AFAB-493B-994D-D774B28DB5FB}" dt="2025-03-12T13:35:04.482" v="298" actId="2696"/>
        <pc:sldMkLst>
          <pc:docMk/>
          <pc:sldMk cId="4000478518" sldId="736"/>
        </pc:sldMkLst>
      </pc:sldChg>
      <pc:sldChg chg="del">
        <pc:chgData name="Christophe Barrea" userId="bf9718a1aba58029" providerId="LiveId" clId="{D7106468-AFAB-493B-994D-D774B28DB5FB}" dt="2025-03-12T13:34:59.421" v="296" actId="2696"/>
        <pc:sldMkLst>
          <pc:docMk/>
          <pc:sldMk cId="2443874627" sldId="737"/>
        </pc:sldMkLst>
      </pc:sldChg>
      <pc:sldChg chg="modSp">
        <pc:chgData name="Christophe Barrea" userId="bf9718a1aba58029" providerId="LiveId" clId="{D7106468-AFAB-493B-994D-D774B28DB5FB}" dt="2025-03-12T13:32:20.354" v="271" actId="20578"/>
        <pc:sldMkLst>
          <pc:docMk/>
          <pc:sldMk cId="3645210745" sldId="744"/>
        </pc:sldMkLst>
        <pc:spChg chg="mod">
          <ac:chgData name="Christophe Barrea" userId="bf9718a1aba58029" providerId="LiveId" clId="{D7106468-AFAB-493B-994D-D774B28DB5FB}" dt="2025-03-12T13:32:20.354" v="271" actId="20578"/>
          <ac:spMkLst>
            <pc:docMk/>
            <pc:sldMk cId="3645210745" sldId="744"/>
            <ac:spMk id="4" creationId="{67F352C6-6F06-BF76-4FF3-2E23A1A47BE8}"/>
          </ac:spMkLst>
        </pc:spChg>
      </pc:sldChg>
      <pc:sldChg chg="modSp mod">
        <pc:chgData name="Christophe Barrea" userId="bf9718a1aba58029" providerId="LiveId" clId="{D7106468-AFAB-493B-994D-D774B28DB5FB}" dt="2025-03-12T13:22:05.417" v="40" actId="20577"/>
        <pc:sldMkLst>
          <pc:docMk/>
          <pc:sldMk cId="849624835" sldId="747"/>
        </pc:sldMkLst>
        <pc:spChg chg="mod">
          <ac:chgData name="Christophe Barrea" userId="bf9718a1aba58029" providerId="LiveId" clId="{D7106468-AFAB-493B-994D-D774B28DB5FB}" dt="2025-03-12T13:22:05.417" v="40" actId="20577"/>
          <ac:spMkLst>
            <pc:docMk/>
            <pc:sldMk cId="849624835" sldId="747"/>
            <ac:spMk id="5" creationId="{BFA15AFB-046B-4B38-0F22-5EF12FA6ABE5}"/>
          </ac:spMkLst>
        </pc:spChg>
      </pc:sldChg>
      <pc:sldChg chg="modSp mod ord">
        <pc:chgData name="Christophe Barrea" userId="bf9718a1aba58029" providerId="LiveId" clId="{D7106468-AFAB-493B-994D-D774B28DB5FB}" dt="2025-03-12T13:25:42.171" v="126" actId="20577"/>
        <pc:sldMkLst>
          <pc:docMk/>
          <pc:sldMk cId="2087753497" sldId="753"/>
        </pc:sldMkLst>
        <pc:spChg chg="mod">
          <ac:chgData name="Christophe Barrea" userId="bf9718a1aba58029" providerId="LiveId" clId="{D7106468-AFAB-493B-994D-D774B28DB5FB}" dt="2025-03-12T13:25:42.171" v="126" actId="20577"/>
          <ac:spMkLst>
            <pc:docMk/>
            <pc:sldMk cId="2087753497" sldId="753"/>
            <ac:spMk id="2" creationId="{3A54CE22-D46C-16B4-925F-2BA87A09FA5A}"/>
          </ac:spMkLst>
        </pc:spChg>
      </pc:sldChg>
      <pc:sldChg chg="add del">
        <pc:chgData name="Christophe Barrea" userId="bf9718a1aba58029" providerId="LiveId" clId="{D7106468-AFAB-493B-994D-D774B28DB5FB}" dt="2025-03-12T13:25:08.699" v="103" actId="2696"/>
        <pc:sldMkLst>
          <pc:docMk/>
          <pc:sldMk cId="2323159134" sldId="755"/>
        </pc:sldMkLst>
      </pc:sldChg>
      <pc:sldChg chg="del">
        <pc:chgData name="Christophe Barrea" userId="bf9718a1aba58029" providerId="LiveId" clId="{D7106468-AFAB-493B-994D-D774B28DB5FB}" dt="2025-03-12T13:30:56.951" v="261" actId="2696"/>
        <pc:sldMkLst>
          <pc:docMk/>
          <pc:sldMk cId="3840717926" sldId="758"/>
        </pc:sldMkLst>
      </pc:sldChg>
      <pc:sldChg chg="del">
        <pc:chgData name="Christophe Barrea" userId="bf9718a1aba58029" providerId="LiveId" clId="{D7106468-AFAB-493B-994D-D774B28DB5FB}" dt="2025-03-12T13:35:33.878" v="299" actId="2696"/>
        <pc:sldMkLst>
          <pc:docMk/>
          <pc:sldMk cId="843501690" sldId="761"/>
        </pc:sldMkLst>
      </pc:sldChg>
      <pc:sldChg chg="del">
        <pc:chgData name="Christophe Barrea" userId="bf9718a1aba58029" providerId="LiveId" clId="{D7106468-AFAB-493B-994D-D774B28DB5FB}" dt="2025-03-12T13:35:36.219" v="300" actId="2696"/>
        <pc:sldMkLst>
          <pc:docMk/>
          <pc:sldMk cId="2596141581" sldId="762"/>
        </pc:sldMkLst>
      </pc:sldChg>
      <pc:sldChg chg="del">
        <pc:chgData name="Christophe Barrea" userId="bf9718a1aba58029" providerId="LiveId" clId="{D7106468-AFAB-493B-994D-D774B28DB5FB}" dt="2025-03-12T13:35:02.221" v="297" actId="2696"/>
        <pc:sldMkLst>
          <pc:docMk/>
          <pc:sldMk cId="512613642" sldId="766"/>
        </pc:sldMkLst>
      </pc:sldChg>
      <pc:sldChg chg="modSp mod">
        <pc:chgData name="Christophe Barrea" userId="bf9718a1aba58029" providerId="LiveId" clId="{D7106468-AFAB-493B-994D-D774B28DB5FB}" dt="2025-03-12T13:27:30.721" v="180" actId="20577"/>
        <pc:sldMkLst>
          <pc:docMk/>
          <pc:sldMk cId="3237171344" sldId="773"/>
        </pc:sldMkLst>
        <pc:spChg chg="mod">
          <ac:chgData name="Christophe Barrea" userId="bf9718a1aba58029" providerId="LiveId" clId="{D7106468-AFAB-493B-994D-D774B28DB5FB}" dt="2025-03-12T13:27:30.721" v="180" actId="20577"/>
          <ac:spMkLst>
            <pc:docMk/>
            <pc:sldMk cId="3237171344" sldId="773"/>
            <ac:spMk id="4" creationId="{87D47883-6DC3-9F1C-3CA6-A5C2F680A016}"/>
          </ac:spMkLst>
        </pc:spChg>
      </pc:sldChg>
      <pc:sldChg chg="ord">
        <pc:chgData name="Christophe Barrea" userId="bf9718a1aba58029" providerId="LiveId" clId="{D7106468-AFAB-493B-994D-D774B28DB5FB}" dt="2025-03-12T13:35:57.427" v="302"/>
        <pc:sldMkLst>
          <pc:docMk/>
          <pc:sldMk cId="2967432419" sldId="776"/>
        </pc:sldMkLst>
      </pc:sldChg>
      <pc:sldChg chg="del">
        <pc:chgData name="Christophe Barrea" userId="bf9718a1aba58029" providerId="LiveId" clId="{D7106468-AFAB-493B-994D-D774B28DB5FB}" dt="2025-03-12T13:29:23.430" v="227" actId="2696"/>
        <pc:sldMkLst>
          <pc:docMk/>
          <pc:sldMk cId="2298313393" sldId="780"/>
        </pc:sldMkLst>
      </pc:sldChg>
      <pc:sldChg chg="del">
        <pc:chgData name="Christophe Barrea" userId="bf9718a1aba58029" providerId="LiveId" clId="{D7106468-AFAB-493B-994D-D774B28DB5FB}" dt="2025-03-12T13:28:40.535" v="221" actId="2696"/>
        <pc:sldMkLst>
          <pc:docMk/>
          <pc:sldMk cId="1992202957" sldId="788"/>
        </pc:sldMkLst>
      </pc:sldChg>
      <pc:sldChg chg="del">
        <pc:chgData name="Christophe Barrea" userId="bf9718a1aba58029" providerId="LiveId" clId="{D7106468-AFAB-493B-994D-D774B28DB5FB}" dt="2025-03-12T13:33:16.016" v="277" actId="2696"/>
        <pc:sldMkLst>
          <pc:docMk/>
          <pc:sldMk cId="4253999844" sldId="796"/>
        </pc:sldMkLst>
      </pc:sldChg>
      <pc:sldChg chg="modSp mod">
        <pc:chgData name="Christophe Barrea" userId="bf9718a1aba58029" providerId="LiveId" clId="{D7106468-AFAB-493B-994D-D774B28DB5FB}" dt="2025-03-12T13:34:36.111" v="294" actId="404"/>
        <pc:sldMkLst>
          <pc:docMk/>
          <pc:sldMk cId="3020091326" sldId="800"/>
        </pc:sldMkLst>
        <pc:spChg chg="mod">
          <ac:chgData name="Christophe Barrea" userId="bf9718a1aba58029" providerId="LiveId" clId="{D7106468-AFAB-493B-994D-D774B28DB5FB}" dt="2025-03-12T13:34:36.111" v="294" actId="404"/>
          <ac:spMkLst>
            <pc:docMk/>
            <pc:sldMk cId="3020091326" sldId="800"/>
            <ac:spMk id="3" creationId="{A0F3FDA9-87D7-CEC5-DF64-D5365F1A5B56}"/>
          </ac:spMkLst>
        </pc:spChg>
      </pc:sldChg>
      <pc:sldChg chg="add">
        <pc:chgData name="Christophe Barrea" userId="bf9718a1aba58029" providerId="LiveId" clId="{D7106468-AFAB-493B-994D-D774B28DB5FB}" dt="2025-03-12T13:22:21.635" v="41"/>
        <pc:sldMkLst>
          <pc:docMk/>
          <pc:sldMk cId="1937882567" sldId="801"/>
        </pc:sldMkLst>
      </pc:sldChg>
      <pc:sldChg chg="add">
        <pc:chgData name="Christophe Barrea" userId="bf9718a1aba58029" providerId="LiveId" clId="{D7106468-AFAB-493B-994D-D774B28DB5FB}" dt="2025-03-12T13:28:55.616" v="223"/>
        <pc:sldMkLst>
          <pc:docMk/>
          <pc:sldMk cId="0" sldId="802"/>
        </pc:sldMkLst>
      </pc:sldChg>
      <pc:sldChg chg="add">
        <pc:chgData name="Christophe Barrea" userId="bf9718a1aba58029" providerId="LiveId" clId="{D7106468-AFAB-493B-994D-D774B28DB5FB}" dt="2025-03-12T13:29:07.422" v="225"/>
        <pc:sldMkLst>
          <pc:docMk/>
          <pc:sldMk cId="0" sldId="803"/>
        </pc:sldMkLst>
      </pc:sldChg>
      <pc:sldChg chg="addSp modSp add del">
        <pc:chgData name="Christophe Barrea" userId="bf9718a1aba58029" providerId="LiveId" clId="{D7106468-AFAB-493B-994D-D774B28DB5FB}" dt="2025-03-12T13:33:20.151" v="278" actId="2696"/>
        <pc:sldMkLst>
          <pc:docMk/>
          <pc:sldMk cId="2403092244" sldId="80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33C90-6A47-495F-A255-11E713252CB5}" type="doc">
      <dgm:prSet loTypeId="urn:microsoft.com/office/officeart/2005/8/layout/cycle6" loCatId="cycle" qsTypeId="urn:microsoft.com/office/officeart/2005/8/quickstyle/simple5" qsCatId="simple" csTypeId="urn:microsoft.com/office/officeart/2005/8/colors/accent0_1" csCatId="mainScheme" phldr="1"/>
      <dgm:spPr/>
      <dgm:t>
        <a:bodyPr/>
        <a:lstStyle/>
        <a:p>
          <a:endParaRPr lang="fr-BE"/>
        </a:p>
      </dgm:t>
    </dgm:pt>
    <dgm:pt modelId="{849C704A-6206-4CE0-8523-C2B0471634C1}">
      <dgm:prSet phldrT="[Texte]" custT="1"/>
      <dgm:spPr/>
      <dgm:t>
        <a:bodyPr/>
        <a:lstStyle/>
        <a:p>
          <a:endParaRPr lang="fr-BE" sz="1400" dirty="0"/>
        </a:p>
        <a:p>
          <a:endParaRPr lang="fr-BE" sz="1400" dirty="0"/>
        </a:p>
        <a:p>
          <a:endParaRPr lang="fr-BE" sz="1400" dirty="0"/>
        </a:p>
        <a:p>
          <a:r>
            <a:rPr lang="fr-BE" sz="1400" dirty="0"/>
            <a:t>Liège</a:t>
          </a:r>
        </a:p>
      </dgm:t>
    </dgm:pt>
    <dgm:pt modelId="{25B3556E-98C3-4E18-873B-EAB6B5F8F222}" type="parTrans" cxnId="{183AA938-0F8C-40F8-858F-4EE6F53979D2}">
      <dgm:prSet/>
      <dgm:spPr/>
      <dgm:t>
        <a:bodyPr/>
        <a:lstStyle/>
        <a:p>
          <a:endParaRPr lang="fr-BE"/>
        </a:p>
      </dgm:t>
    </dgm:pt>
    <dgm:pt modelId="{B534B702-122A-4F51-97A1-0A6A80D44305}" type="sibTrans" cxnId="{183AA938-0F8C-40F8-858F-4EE6F53979D2}">
      <dgm:prSet/>
      <dgm:spPr/>
      <dgm:t>
        <a:bodyPr/>
        <a:lstStyle/>
        <a:p>
          <a:endParaRPr lang="fr-BE"/>
        </a:p>
      </dgm:t>
    </dgm:pt>
    <dgm:pt modelId="{E8E698C1-656A-4342-9444-371FB315F908}">
      <dgm:prSet phldrT="[Texte]" custT="1"/>
      <dgm:spPr/>
      <dgm:t>
        <a:bodyPr/>
        <a:lstStyle/>
        <a:p>
          <a:endParaRPr lang="fr-BE" sz="1400" dirty="0"/>
        </a:p>
        <a:p>
          <a:endParaRPr lang="fr-BE" sz="1400" dirty="0"/>
        </a:p>
        <a:p>
          <a:endParaRPr lang="fr-BE" sz="1400" dirty="0"/>
        </a:p>
        <a:p>
          <a:r>
            <a:rPr lang="fr-BE" sz="1400" dirty="0"/>
            <a:t>Bruxelles</a:t>
          </a:r>
        </a:p>
      </dgm:t>
    </dgm:pt>
    <dgm:pt modelId="{6665483F-0C09-4EB5-A1C4-7DE8694A7008}" type="parTrans" cxnId="{88E4676A-B959-4A9F-A5D1-9779BF466398}">
      <dgm:prSet/>
      <dgm:spPr/>
      <dgm:t>
        <a:bodyPr/>
        <a:lstStyle/>
        <a:p>
          <a:endParaRPr lang="fr-BE"/>
        </a:p>
      </dgm:t>
    </dgm:pt>
    <dgm:pt modelId="{FB6E7CA7-4E71-4F0A-888F-745348F9E7DD}" type="sibTrans" cxnId="{88E4676A-B959-4A9F-A5D1-9779BF466398}">
      <dgm:prSet/>
      <dgm:spPr/>
      <dgm:t>
        <a:bodyPr/>
        <a:lstStyle/>
        <a:p>
          <a:endParaRPr lang="fr-BE"/>
        </a:p>
      </dgm:t>
    </dgm:pt>
    <dgm:pt modelId="{50ECBD7A-1A27-4E7A-8272-D0DDD3B044F8}">
      <dgm:prSet phldrT="[Texte]" custT="1"/>
      <dgm:spPr/>
      <dgm:t>
        <a:bodyPr/>
        <a:lstStyle/>
        <a:p>
          <a:endParaRPr lang="fr-BE" sz="1400" dirty="0"/>
        </a:p>
        <a:p>
          <a:endParaRPr lang="fr-BE" sz="1400" dirty="0"/>
        </a:p>
        <a:p>
          <a:endParaRPr lang="fr-BE" sz="1400" dirty="0"/>
        </a:p>
        <a:p>
          <a:r>
            <a:rPr lang="fr-BE" sz="1400" dirty="0"/>
            <a:t>Libramont</a:t>
          </a:r>
        </a:p>
      </dgm:t>
    </dgm:pt>
    <dgm:pt modelId="{32EDCBCD-0912-44F5-9DF5-A02B05A0226A}" type="parTrans" cxnId="{A0DA3BCF-DCFA-42B5-8C5D-F0650FC44B51}">
      <dgm:prSet/>
      <dgm:spPr/>
      <dgm:t>
        <a:bodyPr/>
        <a:lstStyle/>
        <a:p>
          <a:endParaRPr lang="fr-BE"/>
        </a:p>
      </dgm:t>
    </dgm:pt>
    <dgm:pt modelId="{2674F169-23EF-42F4-8321-4766A73B4B51}" type="sibTrans" cxnId="{A0DA3BCF-DCFA-42B5-8C5D-F0650FC44B51}">
      <dgm:prSet/>
      <dgm:spPr/>
      <dgm:t>
        <a:bodyPr/>
        <a:lstStyle/>
        <a:p>
          <a:endParaRPr lang="fr-BE"/>
        </a:p>
      </dgm:t>
    </dgm:pt>
    <dgm:pt modelId="{72DEDF24-2A57-4FAA-8AFA-0B6ED0E7DA8E}">
      <dgm:prSet phldrT="[Texte]" custT="1"/>
      <dgm:spPr/>
      <dgm:t>
        <a:bodyPr/>
        <a:lstStyle/>
        <a:p>
          <a:endParaRPr lang="fr-BE" sz="1400" dirty="0"/>
        </a:p>
        <a:p>
          <a:endParaRPr lang="fr-BE" sz="1400" dirty="0"/>
        </a:p>
        <a:p>
          <a:endParaRPr lang="fr-BE" sz="1400" dirty="0"/>
        </a:p>
        <a:p>
          <a:r>
            <a:rPr lang="fr-BE" sz="1400" dirty="0"/>
            <a:t>Bruxelles</a:t>
          </a:r>
        </a:p>
      </dgm:t>
    </dgm:pt>
    <dgm:pt modelId="{6443E685-A7A4-45F2-8189-BF97873281CC}" type="parTrans" cxnId="{279E9C96-5602-4A0D-8A89-C4A8593D20E7}">
      <dgm:prSet/>
      <dgm:spPr/>
      <dgm:t>
        <a:bodyPr/>
        <a:lstStyle/>
        <a:p>
          <a:endParaRPr lang="fr-BE"/>
        </a:p>
      </dgm:t>
    </dgm:pt>
    <dgm:pt modelId="{7E97BE59-7879-4D99-B015-D47B26E073D7}" type="sibTrans" cxnId="{279E9C96-5602-4A0D-8A89-C4A8593D20E7}">
      <dgm:prSet/>
      <dgm:spPr/>
      <dgm:t>
        <a:bodyPr/>
        <a:lstStyle/>
        <a:p>
          <a:endParaRPr lang="fr-BE"/>
        </a:p>
      </dgm:t>
    </dgm:pt>
    <dgm:pt modelId="{5750B9D0-2EBF-4099-8E2F-9EDAC2F0FDC1}">
      <dgm:prSet phldrT="[Texte]" custT="1"/>
      <dgm:spPr/>
      <dgm:t>
        <a:bodyPr/>
        <a:lstStyle/>
        <a:p>
          <a:endParaRPr lang="fr-BE" sz="1400" dirty="0"/>
        </a:p>
        <a:p>
          <a:endParaRPr lang="fr-BE" sz="1400" dirty="0"/>
        </a:p>
        <a:p>
          <a:endParaRPr lang="fr-BE" sz="1400" dirty="0"/>
        </a:p>
        <a:p>
          <a:r>
            <a:rPr lang="fr-BE" sz="1400" dirty="0"/>
            <a:t>Namur</a:t>
          </a:r>
        </a:p>
      </dgm:t>
    </dgm:pt>
    <dgm:pt modelId="{E99846E3-24C7-4D40-809E-BAC74E79983D}" type="parTrans" cxnId="{C63B0822-99A4-4723-ACD3-846B2C5CD065}">
      <dgm:prSet/>
      <dgm:spPr/>
      <dgm:t>
        <a:bodyPr/>
        <a:lstStyle/>
        <a:p>
          <a:endParaRPr lang="fr-BE"/>
        </a:p>
      </dgm:t>
    </dgm:pt>
    <dgm:pt modelId="{C5790679-26A4-40F4-9323-B3553AA457AC}" type="sibTrans" cxnId="{C63B0822-99A4-4723-ACD3-846B2C5CD065}">
      <dgm:prSet/>
      <dgm:spPr/>
      <dgm:t>
        <a:bodyPr/>
        <a:lstStyle/>
        <a:p>
          <a:endParaRPr lang="fr-BE"/>
        </a:p>
      </dgm:t>
    </dgm:pt>
    <dgm:pt modelId="{35BC7B55-FBB2-4182-BB67-0AFEA4945D54}">
      <dgm:prSet phldrT="[Texte]" custT="1"/>
      <dgm:spPr/>
      <dgm:t>
        <a:bodyPr/>
        <a:lstStyle/>
        <a:p>
          <a:endParaRPr lang="fr-BE" sz="1400" dirty="0"/>
        </a:p>
        <a:p>
          <a:endParaRPr lang="fr-BE" sz="1400" dirty="0"/>
        </a:p>
        <a:p>
          <a:endParaRPr lang="fr-BE" sz="1400" dirty="0"/>
        </a:p>
        <a:p>
          <a:r>
            <a:rPr lang="fr-BE" sz="1400" dirty="0"/>
            <a:t>Mons</a:t>
          </a:r>
        </a:p>
      </dgm:t>
    </dgm:pt>
    <dgm:pt modelId="{3960D01C-F1B0-4163-99F0-8D9F2FBB6880}" type="parTrans" cxnId="{6C5AD4D6-C5D7-42EF-A8A4-4CA6DAE01F33}">
      <dgm:prSet/>
      <dgm:spPr/>
      <dgm:t>
        <a:bodyPr/>
        <a:lstStyle/>
        <a:p>
          <a:endParaRPr lang="fr-BE"/>
        </a:p>
      </dgm:t>
    </dgm:pt>
    <dgm:pt modelId="{A7A20FD2-D6B0-43AE-8A53-C56DA51EDC0B}" type="sibTrans" cxnId="{6C5AD4D6-C5D7-42EF-A8A4-4CA6DAE01F33}">
      <dgm:prSet/>
      <dgm:spPr/>
      <dgm:t>
        <a:bodyPr/>
        <a:lstStyle/>
        <a:p>
          <a:endParaRPr lang="fr-BE"/>
        </a:p>
      </dgm:t>
    </dgm:pt>
    <dgm:pt modelId="{1578E864-E3BA-4646-8F62-B4CFC7F5BF90}" type="pres">
      <dgm:prSet presAssocID="{E8A33C90-6A47-495F-A255-11E713252CB5}" presName="cycle" presStyleCnt="0">
        <dgm:presLayoutVars>
          <dgm:dir/>
          <dgm:resizeHandles val="exact"/>
        </dgm:presLayoutVars>
      </dgm:prSet>
      <dgm:spPr/>
    </dgm:pt>
    <dgm:pt modelId="{7FB7C24D-3B94-41B2-98C0-290EC0829469}" type="pres">
      <dgm:prSet presAssocID="{849C704A-6206-4CE0-8523-C2B0471634C1}" presName="node" presStyleLbl="node1" presStyleIdx="0" presStyleCnt="6" custScaleX="129618" custScaleY="129617">
        <dgm:presLayoutVars>
          <dgm:bulletEnabled val="1"/>
        </dgm:presLayoutVars>
      </dgm:prSet>
      <dgm:spPr/>
    </dgm:pt>
    <dgm:pt modelId="{6BC03D02-242B-4CDD-9AE0-431EBAF4F340}" type="pres">
      <dgm:prSet presAssocID="{849C704A-6206-4CE0-8523-C2B0471634C1}" presName="spNode" presStyleCnt="0"/>
      <dgm:spPr/>
    </dgm:pt>
    <dgm:pt modelId="{784BB7FF-4EB6-4B62-B18F-A89C5101C15A}" type="pres">
      <dgm:prSet presAssocID="{B534B702-122A-4F51-97A1-0A6A80D44305}" presName="sibTrans" presStyleLbl="sibTrans1D1" presStyleIdx="0" presStyleCnt="6"/>
      <dgm:spPr/>
    </dgm:pt>
    <dgm:pt modelId="{83A582D7-784C-4720-909C-B064948AF465}" type="pres">
      <dgm:prSet presAssocID="{E8E698C1-656A-4342-9444-371FB315F908}" presName="node" presStyleLbl="node1" presStyleIdx="1" presStyleCnt="6" custScaleX="129618" custScaleY="129617">
        <dgm:presLayoutVars>
          <dgm:bulletEnabled val="1"/>
        </dgm:presLayoutVars>
      </dgm:prSet>
      <dgm:spPr/>
    </dgm:pt>
    <dgm:pt modelId="{79E95C62-B826-413D-BF33-9F05BE6DF8AA}" type="pres">
      <dgm:prSet presAssocID="{E8E698C1-656A-4342-9444-371FB315F908}" presName="spNode" presStyleCnt="0"/>
      <dgm:spPr/>
    </dgm:pt>
    <dgm:pt modelId="{86D761A9-F487-4BF2-AE34-CEAAB624181C}" type="pres">
      <dgm:prSet presAssocID="{FB6E7CA7-4E71-4F0A-888F-745348F9E7DD}" presName="sibTrans" presStyleLbl="sibTrans1D1" presStyleIdx="1" presStyleCnt="6"/>
      <dgm:spPr/>
    </dgm:pt>
    <dgm:pt modelId="{3DAA27E9-96F1-4F18-A2AF-0267833CEE3C}" type="pres">
      <dgm:prSet presAssocID="{50ECBD7A-1A27-4E7A-8272-D0DDD3B044F8}" presName="node" presStyleLbl="node1" presStyleIdx="2" presStyleCnt="6" custScaleX="129618" custScaleY="129617">
        <dgm:presLayoutVars>
          <dgm:bulletEnabled val="1"/>
        </dgm:presLayoutVars>
      </dgm:prSet>
      <dgm:spPr/>
    </dgm:pt>
    <dgm:pt modelId="{2D70ED76-150D-4DDF-9C31-FC049EF023F9}" type="pres">
      <dgm:prSet presAssocID="{50ECBD7A-1A27-4E7A-8272-D0DDD3B044F8}" presName="spNode" presStyleCnt="0"/>
      <dgm:spPr/>
    </dgm:pt>
    <dgm:pt modelId="{5F8249B7-FCC0-47B1-9D9D-2F735293CE1B}" type="pres">
      <dgm:prSet presAssocID="{2674F169-23EF-42F4-8321-4766A73B4B51}" presName="sibTrans" presStyleLbl="sibTrans1D1" presStyleIdx="2" presStyleCnt="6"/>
      <dgm:spPr/>
    </dgm:pt>
    <dgm:pt modelId="{EC7CF2DC-B49B-4157-A769-C964AC1BBA6E}" type="pres">
      <dgm:prSet presAssocID="{72DEDF24-2A57-4FAA-8AFA-0B6ED0E7DA8E}" presName="node" presStyleLbl="node1" presStyleIdx="3" presStyleCnt="6" custScaleX="129618" custScaleY="129617">
        <dgm:presLayoutVars>
          <dgm:bulletEnabled val="1"/>
        </dgm:presLayoutVars>
      </dgm:prSet>
      <dgm:spPr/>
    </dgm:pt>
    <dgm:pt modelId="{CB877FCD-7C59-47C9-8FFA-6D16D441C1CA}" type="pres">
      <dgm:prSet presAssocID="{72DEDF24-2A57-4FAA-8AFA-0B6ED0E7DA8E}" presName="spNode" presStyleCnt="0"/>
      <dgm:spPr/>
    </dgm:pt>
    <dgm:pt modelId="{A6FAD9D9-BA57-4088-A89D-F94079A53683}" type="pres">
      <dgm:prSet presAssocID="{7E97BE59-7879-4D99-B015-D47B26E073D7}" presName="sibTrans" presStyleLbl="sibTrans1D1" presStyleIdx="3" presStyleCnt="6"/>
      <dgm:spPr/>
    </dgm:pt>
    <dgm:pt modelId="{7A6F4DFE-BFE9-4833-A061-1B8E3516CF45}" type="pres">
      <dgm:prSet presAssocID="{5750B9D0-2EBF-4099-8E2F-9EDAC2F0FDC1}" presName="node" presStyleLbl="node1" presStyleIdx="4" presStyleCnt="6" custScaleX="129618" custScaleY="129617" custRadScaleRad="99098" custRadScaleInc="-12">
        <dgm:presLayoutVars>
          <dgm:bulletEnabled val="1"/>
        </dgm:presLayoutVars>
      </dgm:prSet>
      <dgm:spPr/>
    </dgm:pt>
    <dgm:pt modelId="{8697317A-1EB6-455D-A2BB-842AE601B074}" type="pres">
      <dgm:prSet presAssocID="{5750B9D0-2EBF-4099-8E2F-9EDAC2F0FDC1}" presName="spNode" presStyleCnt="0"/>
      <dgm:spPr/>
    </dgm:pt>
    <dgm:pt modelId="{37F819AC-DCED-4236-9ABE-A87ADD1C77F6}" type="pres">
      <dgm:prSet presAssocID="{C5790679-26A4-40F4-9323-B3553AA457AC}" presName="sibTrans" presStyleLbl="sibTrans1D1" presStyleIdx="4" presStyleCnt="6"/>
      <dgm:spPr/>
    </dgm:pt>
    <dgm:pt modelId="{42F2422B-4B3E-4E75-8627-25999618B48C}" type="pres">
      <dgm:prSet presAssocID="{35BC7B55-FBB2-4182-BB67-0AFEA4945D54}" presName="node" presStyleLbl="node1" presStyleIdx="5" presStyleCnt="6" custScaleX="129618" custScaleY="129617" custRadScaleRad="99030" custRadScaleInc="3185">
        <dgm:presLayoutVars>
          <dgm:bulletEnabled val="1"/>
        </dgm:presLayoutVars>
      </dgm:prSet>
      <dgm:spPr/>
    </dgm:pt>
    <dgm:pt modelId="{F9A96FE6-CF85-42DA-A230-557D6DF5F180}" type="pres">
      <dgm:prSet presAssocID="{35BC7B55-FBB2-4182-BB67-0AFEA4945D54}" presName="spNode" presStyleCnt="0"/>
      <dgm:spPr/>
    </dgm:pt>
    <dgm:pt modelId="{C97CE638-CF63-4A24-B178-183C8BE1E24A}" type="pres">
      <dgm:prSet presAssocID="{A7A20FD2-D6B0-43AE-8A53-C56DA51EDC0B}" presName="sibTrans" presStyleLbl="sibTrans1D1" presStyleIdx="5" presStyleCnt="6"/>
      <dgm:spPr/>
    </dgm:pt>
  </dgm:ptLst>
  <dgm:cxnLst>
    <dgm:cxn modelId="{A65AFD1A-080D-41A2-BE2A-33B65D13D3A3}" type="presOf" srcId="{E8A33C90-6A47-495F-A255-11E713252CB5}" destId="{1578E864-E3BA-4646-8F62-B4CFC7F5BF90}" srcOrd="0" destOrd="0" presId="urn:microsoft.com/office/officeart/2005/8/layout/cycle6"/>
    <dgm:cxn modelId="{C63B0822-99A4-4723-ACD3-846B2C5CD065}" srcId="{E8A33C90-6A47-495F-A255-11E713252CB5}" destId="{5750B9D0-2EBF-4099-8E2F-9EDAC2F0FDC1}" srcOrd="4" destOrd="0" parTransId="{E99846E3-24C7-4D40-809E-BAC74E79983D}" sibTransId="{C5790679-26A4-40F4-9323-B3553AA457AC}"/>
    <dgm:cxn modelId="{09078035-1A5A-408D-8261-560C5CB46262}" type="presOf" srcId="{2674F169-23EF-42F4-8321-4766A73B4B51}" destId="{5F8249B7-FCC0-47B1-9D9D-2F735293CE1B}" srcOrd="0" destOrd="0" presId="urn:microsoft.com/office/officeart/2005/8/layout/cycle6"/>
    <dgm:cxn modelId="{183AA938-0F8C-40F8-858F-4EE6F53979D2}" srcId="{E8A33C90-6A47-495F-A255-11E713252CB5}" destId="{849C704A-6206-4CE0-8523-C2B0471634C1}" srcOrd="0" destOrd="0" parTransId="{25B3556E-98C3-4E18-873B-EAB6B5F8F222}" sibTransId="{B534B702-122A-4F51-97A1-0A6A80D44305}"/>
    <dgm:cxn modelId="{5642D35D-9656-44B3-A91A-F5746D0C9E61}" type="presOf" srcId="{849C704A-6206-4CE0-8523-C2B0471634C1}" destId="{7FB7C24D-3B94-41B2-98C0-290EC0829469}" srcOrd="0" destOrd="0" presId="urn:microsoft.com/office/officeart/2005/8/layout/cycle6"/>
    <dgm:cxn modelId="{44013F41-F04D-40F7-B7A2-C654DEEB9323}" type="presOf" srcId="{35BC7B55-FBB2-4182-BB67-0AFEA4945D54}" destId="{42F2422B-4B3E-4E75-8627-25999618B48C}" srcOrd="0" destOrd="0" presId="urn:microsoft.com/office/officeart/2005/8/layout/cycle6"/>
    <dgm:cxn modelId="{88E4676A-B959-4A9F-A5D1-9779BF466398}" srcId="{E8A33C90-6A47-495F-A255-11E713252CB5}" destId="{E8E698C1-656A-4342-9444-371FB315F908}" srcOrd="1" destOrd="0" parTransId="{6665483F-0C09-4EB5-A1C4-7DE8694A7008}" sibTransId="{FB6E7CA7-4E71-4F0A-888F-745348F9E7DD}"/>
    <dgm:cxn modelId="{6CE07F4B-0844-4333-885B-82EB5EC11B08}" type="presOf" srcId="{A7A20FD2-D6B0-43AE-8A53-C56DA51EDC0B}" destId="{C97CE638-CF63-4A24-B178-183C8BE1E24A}" srcOrd="0" destOrd="0" presId="urn:microsoft.com/office/officeart/2005/8/layout/cycle6"/>
    <dgm:cxn modelId="{9554BF7B-4855-409A-837C-6E848E4FC415}" type="presOf" srcId="{5750B9D0-2EBF-4099-8E2F-9EDAC2F0FDC1}" destId="{7A6F4DFE-BFE9-4833-A061-1B8E3516CF45}" srcOrd="0" destOrd="0" presId="urn:microsoft.com/office/officeart/2005/8/layout/cycle6"/>
    <dgm:cxn modelId="{B018547C-CDF5-4E69-B9A9-20A49260BC33}" type="presOf" srcId="{C5790679-26A4-40F4-9323-B3553AA457AC}" destId="{37F819AC-DCED-4236-9ABE-A87ADD1C77F6}" srcOrd="0" destOrd="0" presId="urn:microsoft.com/office/officeart/2005/8/layout/cycle6"/>
    <dgm:cxn modelId="{ADE46685-9C9D-4231-8B5C-AECE00DF7207}" type="presOf" srcId="{E8E698C1-656A-4342-9444-371FB315F908}" destId="{83A582D7-784C-4720-909C-B064948AF465}" srcOrd="0" destOrd="0" presId="urn:microsoft.com/office/officeart/2005/8/layout/cycle6"/>
    <dgm:cxn modelId="{279E9C96-5602-4A0D-8A89-C4A8593D20E7}" srcId="{E8A33C90-6A47-495F-A255-11E713252CB5}" destId="{72DEDF24-2A57-4FAA-8AFA-0B6ED0E7DA8E}" srcOrd="3" destOrd="0" parTransId="{6443E685-A7A4-45F2-8189-BF97873281CC}" sibTransId="{7E97BE59-7879-4D99-B015-D47B26E073D7}"/>
    <dgm:cxn modelId="{045BAE9E-80F2-4966-9E8F-25E20BFE25E6}" type="presOf" srcId="{72DEDF24-2A57-4FAA-8AFA-0B6ED0E7DA8E}" destId="{EC7CF2DC-B49B-4157-A769-C964AC1BBA6E}" srcOrd="0" destOrd="0" presId="urn:microsoft.com/office/officeart/2005/8/layout/cycle6"/>
    <dgm:cxn modelId="{D4A2B3A6-6009-49FC-85F1-BFAD4156AB58}" type="presOf" srcId="{B534B702-122A-4F51-97A1-0A6A80D44305}" destId="{784BB7FF-4EB6-4B62-B18F-A89C5101C15A}" srcOrd="0" destOrd="0" presId="urn:microsoft.com/office/officeart/2005/8/layout/cycle6"/>
    <dgm:cxn modelId="{E2A243B7-83FD-4178-A746-52BB02855FD4}" type="presOf" srcId="{FB6E7CA7-4E71-4F0A-888F-745348F9E7DD}" destId="{86D761A9-F487-4BF2-AE34-CEAAB624181C}" srcOrd="0" destOrd="0" presId="urn:microsoft.com/office/officeart/2005/8/layout/cycle6"/>
    <dgm:cxn modelId="{A0DA3BCF-DCFA-42B5-8C5D-F0650FC44B51}" srcId="{E8A33C90-6A47-495F-A255-11E713252CB5}" destId="{50ECBD7A-1A27-4E7A-8272-D0DDD3B044F8}" srcOrd="2" destOrd="0" parTransId="{32EDCBCD-0912-44F5-9DF5-A02B05A0226A}" sibTransId="{2674F169-23EF-42F4-8321-4766A73B4B51}"/>
    <dgm:cxn modelId="{C9E820D4-ACE1-4A06-9943-332ABF0EDD05}" type="presOf" srcId="{7E97BE59-7879-4D99-B015-D47B26E073D7}" destId="{A6FAD9D9-BA57-4088-A89D-F94079A53683}" srcOrd="0" destOrd="0" presId="urn:microsoft.com/office/officeart/2005/8/layout/cycle6"/>
    <dgm:cxn modelId="{81D6D2D5-9CE4-448D-92F7-2AD38B1C2A74}" type="presOf" srcId="{50ECBD7A-1A27-4E7A-8272-D0DDD3B044F8}" destId="{3DAA27E9-96F1-4F18-A2AF-0267833CEE3C}" srcOrd="0" destOrd="0" presId="urn:microsoft.com/office/officeart/2005/8/layout/cycle6"/>
    <dgm:cxn modelId="{6C5AD4D6-C5D7-42EF-A8A4-4CA6DAE01F33}" srcId="{E8A33C90-6A47-495F-A255-11E713252CB5}" destId="{35BC7B55-FBB2-4182-BB67-0AFEA4945D54}" srcOrd="5" destOrd="0" parTransId="{3960D01C-F1B0-4163-99F0-8D9F2FBB6880}" sibTransId="{A7A20FD2-D6B0-43AE-8A53-C56DA51EDC0B}"/>
    <dgm:cxn modelId="{6F7FF1D6-16C4-41A6-9ACD-6D07ADE57D90}" type="presParOf" srcId="{1578E864-E3BA-4646-8F62-B4CFC7F5BF90}" destId="{7FB7C24D-3B94-41B2-98C0-290EC0829469}" srcOrd="0" destOrd="0" presId="urn:microsoft.com/office/officeart/2005/8/layout/cycle6"/>
    <dgm:cxn modelId="{250224D9-0049-4EB5-8561-24CFB4F23E60}" type="presParOf" srcId="{1578E864-E3BA-4646-8F62-B4CFC7F5BF90}" destId="{6BC03D02-242B-4CDD-9AE0-431EBAF4F340}" srcOrd="1" destOrd="0" presId="urn:microsoft.com/office/officeart/2005/8/layout/cycle6"/>
    <dgm:cxn modelId="{D735DC79-A0B7-4951-8473-5F5BB933FCF8}" type="presParOf" srcId="{1578E864-E3BA-4646-8F62-B4CFC7F5BF90}" destId="{784BB7FF-4EB6-4B62-B18F-A89C5101C15A}" srcOrd="2" destOrd="0" presId="urn:microsoft.com/office/officeart/2005/8/layout/cycle6"/>
    <dgm:cxn modelId="{5AAAB24C-CA4F-4D52-8B78-60BA375748CB}" type="presParOf" srcId="{1578E864-E3BA-4646-8F62-B4CFC7F5BF90}" destId="{83A582D7-784C-4720-909C-B064948AF465}" srcOrd="3" destOrd="0" presId="urn:microsoft.com/office/officeart/2005/8/layout/cycle6"/>
    <dgm:cxn modelId="{EEF6F5DB-C21E-4D16-BEF8-C242B419560E}" type="presParOf" srcId="{1578E864-E3BA-4646-8F62-B4CFC7F5BF90}" destId="{79E95C62-B826-413D-BF33-9F05BE6DF8AA}" srcOrd="4" destOrd="0" presId="urn:microsoft.com/office/officeart/2005/8/layout/cycle6"/>
    <dgm:cxn modelId="{17622559-5491-4B3D-A651-881575EA9355}" type="presParOf" srcId="{1578E864-E3BA-4646-8F62-B4CFC7F5BF90}" destId="{86D761A9-F487-4BF2-AE34-CEAAB624181C}" srcOrd="5" destOrd="0" presId="urn:microsoft.com/office/officeart/2005/8/layout/cycle6"/>
    <dgm:cxn modelId="{96F99FFE-4F47-4FF9-8D91-E78058D4E769}" type="presParOf" srcId="{1578E864-E3BA-4646-8F62-B4CFC7F5BF90}" destId="{3DAA27E9-96F1-4F18-A2AF-0267833CEE3C}" srcOrd="6" destOrd="0" presId="urn:microsoft.com/office/officeart/2005/8/layout/cycle6"/>
    <dgm:cxn modelId="{5A3485EA-5B9B-490C-9270-9D8B7122862B}" type="presParOf" srcId="{1578E864-E3BA-4646-8F62-B4CFC7F5BF90}" destId="{2D70ED76-150D-4DDF-9C31-FC049EF023F9}" srcOrd="7" destOrd="0" presId="urn:microsoft.com/office/officeart/2005/8/layout/cycle6"/>
    <dgm:cxn modelId="{668ACA13-B3C6-47DA-A8B7-A629D268F416}" type="presParOf" srcId="{1578E864-E3BA-4646-8F62-B4CFC7F5BF90}" destId="{5F8249B7-FCC0-47B1-9D9D-2F735293CE1B}" srcOrd="8" destOrd="0" presId="urn:microsoft.com/office/officeart/2005/8/layout/cycle6"/>
    <dgm:cxn modelId="{25D64C13-E9CB-434A-99D2-4FF58578E2F7}" type="presParOf" srcId="{1578E864-E3BA-4646-8F62-B4CFC7F5BF90}" destId="{EC7CF2DC-B49B-4157-A769-C964AC1BBA6E}" srcOrd="9" destOrd="0" presId="urn:microsoft.com/office/officeart/2005/8/layout/cycle6"/>
    <dgm:cxn modelId="{C31BFF08-32AE-40E0-994D-FB398BF28127}" type="presParOf" srcId="{1578E864-E3BA-4646-8F62-B4CFC7F5BF90}" destId="{CB877FCD-7C59-47C9-8FFA-6D16D441C1CA}" srcOrd="10" destOrd="0" presId="urn:microsoft.com/office/officeart/2005/8/layout/cycle6"/>
    <dgm:cxn modelId="{FFB1E1A8-52E5-4563-9077-5164DDC6DA57}" type="presParOf" srcId="{1578E864-E3BA-4646-8F62-B4CFC7F5BF90}" destId="{A6FAD9D9-BA57-4088-A89D-F94079A53683}" srcOrd="11" destOrd="0" presId="urn:microsoft.com/office/officeart/2005/8/layout/cycle6"/>
    <dgm:cxn modelId="{2974F0DC-B4FE-4D0A-8AF8-96BE1EC5EBCD}" type="presParOf" srcId="{1578E864-E3BA-4646-8F62-B4CFC7F5BF90}" destId="{7A6F4DFE-BFE9-4833-A061-1B8E3516CF45}" srcOrd="12" destOrd="0" presId="urn:microsoft.com/office/officeart/2005/8/layout/cycle6"/>
    <dgm:cxn modelId="{4FD977A0-F3DF-4ABB-BCBA-442B563D5D77}" type="presParOf" srcId="{1578E864-E3BA-4646-8F62-B4CFC7F5BF90}" destId="{8697317A-1EB6-455D-A2BB-842AE601B074}" srcOrd="13" destOrd="0" presId="urn:microsoft.com/office/officeart/2005/8/layout/cycle6"/>
    <dgm:cxn modelId="{B8ECC37B-E129-464E-8082-B1170F16653F}" type="presParOf" srcId="{1578E864-E3BA-4646-8F62-B4CFC7F5BF90}" destId="{37F819AC-DCED-4236-9ABE-A87ADD1C77F6}" srcOrd="14" destOrd="0" presId="urn:microsoft.com/office/officeart/2005/8/layout/cycle6"/>
    <dgm:cxn modelId="{90C4A037-4D4C-4FB8-8273-A3F96572E711}" type="presParOf" srcId="{1578E864-E3BA-4646-8F62-B4CFC7F5BF90}" destId="{42F2422B-4B3E-4E75-8627-25999618B48C}" srcOrd="15" destOrd="0" presId="urn:microsoft.com/office/officeart/2005/8/layout/cycle6"/>
    <dgm:cxn modelId="{8FFE37C5-5ADC-4B78-820C-C93ABF23250A}" type="presParOf" srcId="{1578E864-E3BA-4646-8F62-B4CFC7F5BF90}" destId="{F9A96FE6-CF85-42DA-A230-557D6DF5F180}" srcOrd="16" destOrd="0" presId="urn:microsoft.com/office/officeart/2005/8/layout/cycle6"/>
    <dgm:cxn modelId="{C26A4AC3-BECF-4576-9F93-A0021A326C0A}" type="presParOf" srcId="{1578E864-E3BA-4646-8F62-B4CFC7F5BF90}" destId="{C97CE638-CF63-4A24-B178-183C8BE1E24A}"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7C24D-3B94-41B2-98C0-290EC0829469}">
      <dsp:nvSpPr>
        <dsp:cNvPr id="0" name=""/>
        <dsp:cNvSpPr/>
      </dsp:nvSpPr>
      <dsp:spPr>
        <a:xfrm>
          <a:off x="3118750" y="-137768"/>
          <a:ext cx="1890498" cy="122881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r>
            <a:rPr lang="fr-BE" sz="1400" kern="1200" dirty="0"/>
            <a:t>Liège</a:t>
          </a:r>
        </a:p>
      </dsp:txBody>
      <dsp:txXfrm>
        <a:off x="3178736" y="-77782"/>
        <a:ext cx="1770526" cy="1108842"/>
      </dsp:txXfrm>
    </dsp:sp>
    <dsp:sp modelId="{784BB7FF-4EB6-4B62-B18F-A89C5101C15A}">
      <dsp:nvSpPr>
        <dsp:cNvPr id="0" name=""/>
        <dsp:cNvSpPr/>
      </dsp:nvSpPr>
      <dsp:spPr>
        <a:xfrm>
          <a:off x="1831304" y="476638"/>
          <a:ext cx="4465390" cy="4465390"/>
        </a:xfrm>
        <a:custGeom>
          <a:avLst/>
          <a:gdLst/>
          <a:ahLst/>
          <a:cxnLst/>
          <a:rect l="0" t="0" r="0" b="0"/>
          <a:pathLst>
            <a:path>
              <a:moveTo>
                <a:pt x="3182917" y="212297"/>
              </a:moveTo>
              <a:arcTo wR="2232695" hR="2232695" stAng="17711298" swAng="830929"/>
            </a:path>
          </a:pathLst>
        </a:cu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3A582D7-784C-4720-909C-B064948AF465}">
      <dsp:nvSpPr>
        <dsp:cNvPr id="0" name=""/>
        <dsp:cNvSpPr/>
      </dsp:nvSpPr>
      <dsp:spPr>
        <a:xfrm>
          <a:off x="5052321" y="978578"/>
          <a:ext cx="1890498" cy="122881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r>
            <a:rPr lang="fr-BE" sz="1400" kern="1200" dirty="0"/>
            <a:t>Bruxelles</a:t>
          </a:r>
        </a:p>
      </dsp:txBody>
      <dsp:txXfrm>
        <a:off x="5112307" y="1038564"/>
        <a:ext cx="1770526" cy="1108842"/>
      </dsp:txXfrm>
    </dsp:sp>
    <dsp:sp modelId="{86D761A9-F487-4BF2-AE34-CEAAB624181C}">
      <dsp:nvSpPr>
        <dsp:cNvPr id="0" name=""/>
        <dsp:cNvSpPr/>
      </dsp:nvSpPr>
      <dsp:spPr>
        <a:xfrm>
          <a:off x="1831304" y="476638"/>
          <a:ext cx="4465390" cy="4465390"/>
        </a:xfrm>
        <a:custGeom>
          <a:avLst/>
          <a:gdLst/>
          <a:ahLst/>
          <a:cxnLst/>
          <a:rect l="0" t="0" r="0" b="0"/>
          <a:pathLst>
            <a:path>
              <a:moveTo>
                <a:pt x="4410471" y="1740541"/>
              </a:moveTo>
              <a:arcTo wR="2232695" hR="2232695" stAng="20835942" swAng="1528116"/>
            </a:path>
          </a:pathLst>
        </a:cu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AA27E9-96F1-4F18-A2AF-0267833CEE3C}">
      <dsp:nvSpPr>
        <dsp:cNvPr id="0" name=""/>
        <dsp:cNvSpPr/>
      </dsp:nvSpPr>
      <dsp:spPr>
        <a:xfrm>
          <a:off x="5052321" y="3211273"/>
          <a:ext cx="1890498" cy="122881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r>
            <a:rPr lang="fr-BE" sz="1400" kern="1200" dirty="0"/>
            <a:t>Libramont</a:t>
          </a:r>
        </a:p>
      </dsp:txBody>
      <dsp:txXfrm>
        <a:off x="5112307" y="3271259"/>
        <a:ext cx="1770526" cy="1108842"/>
      </dsp:txXfrm>
    </dsp:sp>
    <dsp:sp modelId="{5F8249B7-FCC0-47B1-9D9D-2F735293CE1B}">
      <dsp:nvSpPr>
        <dsp:cNvPr id="0" name=""/>
        <dsp:cNvSpPr/>
      </dsp:nvSpPr>
      <dsp:spPr>
        <a:xfrm>
          <a:off x="1831304" y="476638"/>
          <a:ext cx="4465390" cy="4465390"/>
        </a:xfrm>
        <a:custGeom>
          <a:avLst/>
          <a:gdLst/>
          <a:ahLst/>
          <a:cxnLst/>
          <a:rect l="0" t="0" r="0" b="0"/>
          <a:pathLst>
            <a:path>
              <a:moveTo>
                <a:pt x="3638899" y="3966914"/>
              </a:moveTo>
              <a:arcTo wR="2232695" hR="2232695" stAng="3057773" swAng="830929"/>
            </a:path>
          </a:pathLst>
        </a:cu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7CF2DC-B49B-4157-A769-C964AC1BBA6E}">
      <dsp:nvSpPr>
        <dsp:cNvPr id="0" name=""/>
        <dsp:cNvSpPr/>
      </dsp:nvSpPr>
      <dsp:spPr>
        <a:xfrm>
          <a:off x="3118750" y="4327621"/>
          <a:ext cx="1890498" cy="122881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r>
            <a:rPr lang="fr-BE" sz="1400" kern="1200" dirty="0"/>
            <a:t>Bruxelles</a:t>
          </a:r>
        </a:p>
      </dsp:txBody>
      <dsp:txXfrm>
        <a:off x="3178736" y="4387607"/>
        <a:ext cx="1770526" cy="1108842"/>
      </dsp:txXfrm>
    </dsp:sp>
    <dsp:sp modelId="{A6FAD9D9-BA57-4088-A89D-F94079A53683}">
      <dsp:nvSpPr>
        <dsp:cNvPr id="0" name=""/>
        <dsp:cNvSpPr/>
      </dsp:nvSpPr>
      <dsp:spPr>
        <a:xfrm>
          <a:off x="1906703" y="513616"/>
          <a:ext cx="4465390" cy="4465390"/>
        </a:xfrm>
        <a:custGeom>
          <a:avLst/>
          <a:gdLst/>
          <a:ahLst/>
          <a:cxnLst/>
          <a:rect l="0" t="0" r="0" b="0"/>
          <a:pathLst>
            <a:path>
              <a:moveTo>
                <a:pt x="1207262" y="4215979"/>
              </a:moveTo>
              <a:arcTo wR="2232695" hR="2232695" stAng="7040440" swAng="814202"/>
            </a:path>
          </a:pathLst>
        </a:cu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6F4DFE-BFE9-4833-A061-1B8E3516CF45}">
      <dsp:nvSpPr>
        <dsp:cNvPr id="0" name=""/>
        <dsp:cNvSpPr/>
      </dsp:nvSpPr>
      <dsp:spPr>
        <a:xfrm>
          <a:off x="1202667" y="3201284"/>
          <a:ext cx="1890498" cy="122881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r>
            <a:rPr lang="fr-BE" sz="1400" kern="1200" dirty="0"/>
            <a:t>Namur</a:t>
          </a:r>
        </a:p>
      </dsp:txBody>
      <dsp:txXfrm>
        <a:off x="1262653" y="3261270"/>
        <a:ext cx="1770526" cy="1108842"/>
      </dsp:txXfrm>
    </dsp:sp>
    <dsp:sp modelId="{37F819AC-DCED-4236-9ABE-A87ADD1C77F6}">
      <dsp:nvSpPr>
        <dsp:cNvPr id="0" name=""/>
        <dsp:cNvSpPr/>
      </dsp:nvSpPr>
      <dsp:spPr>
        <a:xfrm>
          <a:off x="1852738" y="480116"/>
          <a:ext cx="4465390" cy="4465390"/>
        </a:xfrm>
        <a:custGeom>
          <a:avLst/>
          <a:gdLst/>
          <a:ahLst/>
          <a:cxnLst/>
          <a:rect l="0" t="0" r="0" b="0"/>
          <a:pathLst>
            <a:path>
              <a:moveTo>
                <a:pt x="51914" y="2711363"/>
              </a:moveTo>
              <a:arcTo wR="2232695" hR="2232695" stAng="10057215" swAng="1528769"/>
            </a:path>
          </a:pathLst>
        </a:cu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2F2422B-4B3E-4E75-8627-25999618B48C}">
      <dsp:nvSpPr>
        <dsp:cNvPr id="0" name=""/>
        <dsp:cNvSpPr/>
      </dsp:nvSpPr>
      <dsp:spPr>
        <a:xfrm>
          <a:off x="1216344" y="968187"/>
          <a:ext cx="1890498" cy="122881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endParaRPr lang="fr-BE" sz="1400" kern="1200" dirty="0"/>
        </a:p>
        <a:p>
          <a:pPr marL="0" lvl="0" indent="0" algn="ctr" defTabSz="622300">
            <a:lnSpc>
              <a:spcPct val="90000"/>
            </a:lnSpc>
            <a:spcBef>
              <a:spcPct val="0"/>
            </a:spcBef>
            <a:spcAft>
              <a:spcPct val="35000"/>
            </a:spcAft>
            <a:buNone/>
          </a:pPr>
          <a:r>
            <a:rPr lang="fr-BE" sz="1400" kern="1200" dirty="0"/>
            <a:t>Mons</a:t>
          </a:r>
        </a:p>
      </dsp:txBody>
      <dsp:txXfrm>
        <a:off x="1276330" y="1028173"/>
        <a:ext cx="1770526" cy="1108842"/>
      </dsp:txXfrm>
    </dsp:sp>
    <dsp:sp modelId="{C97CE638-CF63-4A24-B178-183C8BE1E24A}">
      <dsp:nvSpPr>
        <dsp:cNvPr id="0" name=""/>
        <dsp:cNvSpPr/>
      </dsp:nvSpPr>
      <dsp:spPr>
        <a:xfrm>
          <a:off x="1917760" y="433938"/>
          <a:ext cx="4465390" cy="4465390"/>
        </a:xfrm>
        <a:custGeom>
          <a:avLst/>
          <a:gdLst/>
          <a:ahLst/>
          <a:cxnLst/>
          <a:rect l="0" t="0" r="0" b="0"/>
          <a:pathLst>
            <a:path>
              <a:moveTo>
                <a:pt x="787319" y="530984"/>
              </a:moveTo>
              <a:arcTo wR="2232695" hR="2232695" stAng="13779393" swAng="761532"/>
            </a:path>
          </a:pathLst>
        </a:cu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FB4FA-B03B-40BE-B6B9-A9FA53FEB3D7}" type="datetimeFigureOut">
              <a:rPr lang="fr-BE" smtClean="0"/>
              <a:t>02-04-25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4FA29-AAC3-44E0-B642-0A6F150E5F68}" type="slidenum">
              <a:rPr lang="fr-BE" smtClean="0"/>
              <a:t>‹N°›</a:t>
            </a:fld>
            <a:endParaRPr lang="fr-BE"/>
          </a:p>
        </p:txBody>
      </p:sp>
    </p:spTree>
    <p:extLst>
      <p:ext uri="{BB962C8B-B14F-4D97-AF65-F5344CB8AC3E}">
        <p14:creationId xmlns:p14="http://schemas.microsoft.com/office/powerpoint/2010/main" val="1480338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1</a:t>
            </a:fld>
            <a:endParaRPr lang="fr-BE"/>
          </a:p>
        </p:txBody>
      </p:sp>
    </p:spTree>
    <p:extLst>
      <p:ext uri="{BB962C8B-B14F-4D97-AF65-F5344CB8AC3E}">
        <p14:creationId xmlns:p14="http://schemas.microsoft.com/office/powerpoint/2010/main" val="1862919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75C08-EC3F-443E-25AF-BC0CE38F77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EEE045-4B26-0C71-FDAE-081DB4D476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AEFC75-AB7A-FB94-E808-0D84E3C24F67}"/>
              </a:ext>
            </a:extLst>
          </p:cNvPr>
          <p:cNvSpPr>
            <a:spLocks noGrp="1"/>
          </p:cNvSpPr>
          <p:nvPr>
            <p:ph type="body" idx="1"/>
          </p:nvPr>
        </p:nvSpPr>
        <p:spPr/>
        <p:txBody>
          <a:bodyPr/>
          <a:lstStyle/>
          <a:p>
            <a:r>
              <a:rPr lang="fr-BE" dirty="0"/>
              <a:t>1952: DSM One (Diagnostic and Spiritual Manual) – créé après la 2</a:t>
            </a:r>
            <a:r>
              <a:rPr lang="fr-BE" baseline="30000" dirty="0"/>
              <a:t>ème</a:t>
            </a:r>
            <a:r>
              <a:rPr lang="fr-BE" dirty="0"/>
              <a:t> guerre mondiale pour faire face aux traumas des soldats, influencé par le courant psychanalytique</a:t>
            </a:r>
          </a:p>
          <a:p>
            <a:r>
              <a:rPr lang="fr-BE" dirty="0"/>
              <a:t>1968: DSM </a:t>
            </a:r>
            <a:r>
              <a:rPr lang="fr-BE" dirty="0" err="1"/>
              <a:t>Two</a:t>
            </a:r>
            <a:r>
              <a:rPr lang="fr-BE" dirty="0"/>
              <a:t> – les termes « autisme » sont utilisés pour décrire les comportements de retrait manifestés dans le cadre de la schizophrénie</a:t>
            </a:r>
          </a:p>
          <a:p>
            <a:r>
              <a:rPr lang="fr-BE" dirty="0"/>
              <a:t>1980: DSM III (Diagnostic and </a:t>
            </a:r>
            <a:r>
              <a:rPr lang="fr-BE" dirty="0" err="1"/>
              <a:t>Statistical</a:t>
            </a:r>
            <a:r>
              <a:rPr lang="fr-BE" dirty="0"/>
              <a:t> </a:t>
            </a:r>
            <a:r>
              <a:rPr lang="fr-BE" dirty="0" err="1"/>
              <a:t>manual</a:t>
            </a:r>
            <a:r>
              <a:rPr lang="fr-BE" dirty="0"/>
              <a:t> of Mental </a:t>
            </a:r>
            <a:r>
              <a:rPr lang="fr-BE" dirty="0" err="1"/>
              <a:t>Disorders</a:t>
            </a:r>
            <a:r>
              <a:rPr lang="fr-BE" dirty="0"/>
              <a:t>): apparition de l’autisme comme entité singulière (« autisme infantile »), la présence de symptômes psychotiques devenant un diagnostic d’exclusion</a:t>
            </a:r>
          </a:p>
          <a:p>
            <a:r>
              <a:rPr lang="fr-BE" dirty="0"/>
              <a:t>1987: DSM III-R: le terme « trouble » apparait afin de souligner la persistance des difficultés à l’âge adulte – « Trouble envahissant du développement » caractérisé par la triade proposée par la </a:t>
            </a:r>
            <a:r>
              <a:rPr lang="fr-BE" b="1" dirty="0"/>
              <a:t>psychiatre </a:t>
            </a:r>
            <a:r>
              <a:rPr lang="fr-BE" b="1" dirty="0" err="1"/>
              <a:t>britanique</a:t>
            </a:r>
            <a:r>
              <a:rPr lang="fr-BE" b="1" dirty="0"/>
              <a:t> Lorna Wing (1983)</a:t>
            </a:r>
          </a:p>
        </p:txBody>
      </p:sp>
      <p:sp>
        <p:nvSpPr>
          <p:cNvPr id="4" name="Espace réservé du numéro de diapositive 3">
            <a:extLst>
              <a:ext uri="{FF2B5EF4-FFF2-40B4-BE49-F238E27FC236}">
                <a16:creationId xmlns:a16="http://schemas.microsoft.com/office/drawing/2014/main" id="{177DFFB3-3C45-6A36-4259-FE7B02205E37}"/>
              </a:ext>
            </a:extLst>
          </p:cNvPr>
          <p:cNvSpPr>
            <a:spLocks noGrp="1"/>
          </p:cNvSpPr>
          <p:nvPr>
            <p:ph type="sldNum" sz="quarter" idx="5"/>
          </p:nvPr>
        </p:nvSpPr>
        <p:spPr/>
        <p:txBody>
          <a:bodyPr/>
          <a:lstStyle/>
          <a:p>
            <a:fld id="{A6F4FA29-AAC3-44E0-B642-0A6F150E5F68}" type="slidenum">
              <a:rPr lang="fr-BE" smtClean="0"/>
              <a:t>13</a:t>
            </a:fld>
            <a:endParaRPr lang="fr-BE"/>
          </a:p>
        </p:txBody>
      </p:sp>
    </p:spTree>
    <p:extLst>
      <p:ext uri="{BB962C8B-B14F-4D97-AF65-F5344CB8AC3E}">
        <p14:creationId xmlns:p14="http://schemas.microsoft.com/office/powerpoint/2010/main" val="3909099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1994: DSM IV conserve la catégorie des TED qui se décline en 5 entités distinctes (TED, TEDNS, syndrome d’Asperger, Rett, trouble désintégratif de l’enfance) – </a:t>
            </a:r>
            <a:r>
              <a:rPr lang="fr-BE" b="1" dirty="0"/>
              <a:t>longtemps actif</a:t>
            </a:r>
          </a:p>
          <a:p>
            <a:r>
              <a:rPr lang="fr-BE" dirty="0"/>
              <a:t>2004: DSM V fusionne le TED/TEDNS/Asperger en TSA – Apparition de la </a:t>
            </a:r>
            <a:r>
              <a:rPr lang="fr-BE" dirty="0" err="1"/>
              <a:t>diade</a:t>
            </a:r>
            <a:endParaRPr lang="fr-BE" dirty="0"/>
          </a:p>
          <a:p>
            <a:pPr marL="171450" indent="-171450">
              <a:buFontTx/>
              <a:buChar char="-"/>
            </a:pPr>
            <a:r>
              <a:rPr lang="fr-BE" dirty="0"/>
              <a:t>Intrication des facteurs sociaux et communicationnels (Gotham, Risi, Pickles and Lord 2007)</a:t>
            </a:r>
          </a:p>
          <a:p>
            <a:pPr marL="171450" indent="-171450">
              <a:buFontTx/>
              <a:buChar char="-"/>
            </a:pPr>
            <a:r>
              <a:rPr lang="fr-BE" dirty="0"/>
              <a:t>Rett: mutation MECP2</a:t>
            </a:r>
          </a:p>
          <a:p>
            <a:r>
              <a:rPr lang="fr-BE" dirty="0"/>
              <a:t>2022: CIM 11 (Classification Internationale des Maladies) reprend globalement les concepts du DSM 5</a:t>
            </a:r>
          </a:p>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14</a:t>
            </a:fld>
            <a:endParaRPr lang="fr-BE"/>
          </a:p>
        </p:txBody>
      </p:sp>
    </p:spTree>
    <p:extLst>
      <p:ext uri="{BB962C8B-B14F-4D97-AF65-F5344CB8AC3E}">
        <p14:creationId xmlns:p14="http://schemas.microsoft.com/office/powerpoint/2010/main" val="3191023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4CF52-B7B1-268E-E06B-6ECC979ADE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364D17-C0A8-3EE3-6827-6CDD70C8B8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01B66D-09A1-92D4-FBF0-A6C4DC8D3A3F}"/>
              </a:ext>
            </a:extLst>
          </p:cNvPr>
          <p:cNvSpPr>
            <a:spLocks noGrp="1"/>
          </p:cNvSpPr>
          <p:nvPr>
            <p:ph type="body" idx="1"/>
          </p:nvPr>
        </p:nvSpPr>
        <p:spPr/>
        <p:txBody>
          <a:bodyPr/>
          <a:lstStyle/>
          <a:p>
            <a:pPr marL="0" indent="0">
              <a:buFontTx/>
              <a:buNone/>
            </a:pPr>
            <a:r>
              <a:rPr lang="fr-BE" dirty="0"/>
              <a:t>Meilleur vision du spectre</a:t>
            </a:r>
          </a:p>
          <a:p>
            <a:pPr marL="0" indent="0">
              <a:buFontTx/>
              <a:buNone/>
            </a:pPr>
            <a:r>
              <a:rPr lang="fr-BE" dirty="0"/>
              <a:t>- Notion de Trouble: persistance des difficultés sur le long terme</a:t>
            </a:r>
          </a:p>
          <a:p>
            <a:pPr marL="171450" indent="-171450">
              <a:buFontTx/>
              <a:buChar char="-"/>
            </a:pPr>
            <a:r>
              <a:rPr lang="fr-BE" dirty="0"/>
              <a:t>Notion de Spectre (introduit par Doris Allen en 1988): introduit l’idée d’un diagnostic unique ou plutôt d’un continuum de troubles qui partagent des caractéristiques communes</a:t>
            </a:r>
          </a:p>
          <a:p>
            <a:pPr marL="171450" indent="-171450">
              <a:buFontTx/>
              <a:buChar char="-"/>
            </a:pPr>
            <a:endParaRPr lang="fr-BE" dirty="0"/>
          </a:p>
        </p:txBody>
      </p:sp>
      <p:sp>
        <p:nvSpPr>
          <p:cNvPr id="4" name="Espace réservé du numéro de diapositive 3">
            <a:extLst>
              <a:ext uri="{FF2B5EF4-FFF2-40B4-BE49-F238E27FC236}">
                <a16:creationId xmlns:a16="http://schemas.microsoft.com/office/drawing/2014/main" id="{AF8C31B2-FB80-8CC7-D7A2-54AF8CE40301}"/>
              </a:ext>
            </a:extLst>
          </p:cNvPr>
          <p:cNvSpPr>
            <a:spLocks noGrp="1"/>
          </p:cNvSpPr>
          <p:nvPr>
            <p:ph type="sldNum" sz="quarter" idx="5"/>
          </p:nvPr>
        </p:nvSpPr>
        <p:spPr/>
        <p:txBody>
          <a:bodyPr/>
          <a:lstStyle/>
          <a:p>
            <a:fld id="{A6F4FA29-AAC3-44E0-B642-0A6F150E5F68}" type="slidenum">
              <a:rPr lang="fr-BE" smtClean="0"/>
              <a:t>15</a:t>
            </a:fld>
            <a:endParaRPr lang="fr-BE"/>
          </a:p>
        </p:txBody>
      </p:sp>
    </p:spTree>
    <p:extLst>
      <p:ext uri="{BB962C8B-B14F-4D97-AF65-F5344CB8AC3E}">
        <p14:creationId xmlns:p14="http://schemas.microsoft.com/office/powerpoint/2010/main" val="170781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5E66D-83AC-BE25-4E33-7B07A97E29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3D25DA-8FA8-D74A-81A0-1A5447C52A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902447-10EE-1CAC-3485-9F88A092CC3A}"/>
              </a:ext>
            </a:extLst>
          </p:cNvPr>
          <p:cNvSpPr>
            <a:spLocks noGrp="1"/>
          </p:cNvSpPr>
          <p:nvPr>
            <p:ph type="body" idx="1"/>
          </p:nvPr>
        </p:nvSpPr>
        <p:spPr/>
        <p:txBody>
          <a:bodyPr/>
          <a:lstStyle/>
          <a:p>
            <a:pPr marL="241300" indent="-228600">
              <a:spcBef>
                <a:spcPts val="720"/>
              </a:spcBef>
              <a:buFont typeface="Arial MT"/>
              <a:buChar char="•"/>
              <a:tabLst>
                <a:tab pos="241300" algn="l"/>
              </a:tabLst>
            </a:pPr>
            <a:r>
              <a:rPr lang="fr-FR" sz="2400" spc="-10" dirty="0">
                <a:latin typeface="Calibri"/>
                <a:cs typeface="Calibri"/>
              </a:rPr>
              <a:t>Comorbidités:</a:t>
            </a:r>
          </a:p>
          <a:p>
            <a:pPr marL="812800" lvl="1" indent="-342900">
              <a:spcBef>
                <a:spcPts val="720"/>
              </a:spcBef>
              <a:buFont typeface="Wingdings" panose="05000000000000000000" pitchFamily="2" charset="2"/>
              <a:buChar char="Ø"/>
              <a:tabLst>
                <a:tab pos="241300" algn="l"/>
              </a:tabLst>
            </a:pPr>
            <a:r>
              <a:rPr lang="fr-FR" sz="2000" spc="-10" dirty="0">
                <a:latin typeface="Calibri"/>
                <a:cs typeface="Calibri"/>
              </a:rPr>
              <a:t>Médicale: trouble du sommeil (40-80%), de l’oralité, des apprentissages, de la coordination,…</a:t>
            </a:r>
          </a:p>
          <a:p>
            <a:pPr marL="812800" lvl="1" indent="-342900">
              <a:spcBef>
                <a:spcPts val="720"/>
              </a:spcBef>
              <a:buFont typeface="Wingdings" panose="05000000000000000000" pitchFamily="2" charset="2"/>
              <a:buChar char="Ø"/>
              <a:tabLst>
                <a:tab pos="241300" algn="l"/>
              </a:tabLst>
            </a:pPr>
            <a:r>
              <a:rPr lang="fr-FR" sz="2000" spc="-10" dirty="0">
                <a:latin typeface="Calibri"/>
                <a:cs typeface="Calibri"/>
              </a:rPr>
              <a:t>Psychiatrique (75%): TDAH (48%), Gilles de la Tourette (5%), dépression, troubles anxieux, TOC,…</a:t>
            </a:r>
          </a:p>
          <a:p>
            <a:pPr marL="812800" lvl="1" indent="-342900">
              <a:spcBef>
                <a:spcPts val="720"/>
              </a:spcBef>
              <a:buFont typeface="Wingdings" panose="05000000000000000000" pitchFamily="2" charset="2"/>
              <a:buChar char="Ø"/>
              <a:tabLst>
                <a:tab pos="241300" algn="l"/>
              </a:tabLst>
            </a:pPr>
            <a:r>
              <a:rPr lang="fr-FR" sz="2000" spc="-10" dirty="0">
                <a:latin typeface="Calibri"/>
                <a:cs typeface="Calibri"/>
              </a:rPr>
              <a:t>Neurogénétique: </a:t>
            </a:r>
            <a:r>
              <a:rPr lang="fr-FR" sz="2000" spc="-5" dirty="0">
                <a:latin typeface="Calibri"/>
                <a:cs typeface="Calibri"/>
              </a:rPr>
              <a:t>autisme</a:t>
            </a:r>
            <a:r>
              <a:rPr lang="fr-FR" sz="2000" spc="-25" dirty="0">
                <a:latin typeface="Calibri"/>
                <a:cs typeface="Calibri"/>
              </a:rPr>
              <a:t> </a:t>
            </a:r>
            <a:r>
              <a:rPr lang="fr-FR" sz="2000" spc="-15" dirty="0">
                <a:latin typeface="Calibri"/>
                <a:cs typeface="Calibri"/>
              </a:rPr>
              <a:t>prototypique</a:t>
            </a:r>
            <a:r>
              <a:rPr lang="fr-FR" sz="2000" spc="20" dirty="0">
                <a:latin typeface="Calibri"/>
                <a:cs typeface="Calibri"/>
              </a:rPr>
              <a:t> (80%) </a:t>
            </a:r>
            <a:r>
              <a:rPr lang="fr-FR" sz="2000" spc="-15" dirty="0">
                <a:latin typeface="Calibri"/>
                <a:cs typeface="Calibri"/>
              </a:rPr>
              <a:t>vs</a:t>
            </a:r>
            <a:r>
              <a:rPr lang="fr-FR" sz="2000" spc="-5" dirty="0">
                <a:latin typeface="Calibri"/>
                <a:cs typeface="Calibri"/>
              </a:rPr>
              <a:t> </a:t>
            </a:r>
            <a:r>
              <a:rPr lang="fr-FR" sz="2000" spc="-15" dirty="0">
                <a:latin typeface="Calibri"/>
                <a:cs typeface="Calibri"/>
              </a:rPr>
              <a:t>syndromique (20%</a:t>
            </a:r>
            <a:r>
              <a:rPr lang="fr-FR" sz="2000" dirty="0">
                <a:latin typeface="Calibri"/>
                <a:cs typeface="Calibri"/>
              </a:rPr>
              <a:t>)</a:t>
            </a:r>
            <a:endParaRPr lang="fr-FR" sz="2000" spc="-10" dirty="0">
              <a:latin typeface="Calibri"/>
              <a:cs typeface="Calibri"/>
            </a:endParaRPr>
          </a:p>
          <a:p>
            <a:pPr marL="12700" indent="0">
              <a:lnSpc>
                <a:spcPct val="100000"/>
              </a:lnSpc>
              <a:spcBef>
                <a:spcPts val="740"/>
              </a:spcBef>
              <a:buFont typeface="Arial MT"/>
              <a:buNone/>
              <a:tabLst>
                <a:tab pos="240665" algn="l"/>
                <a:tab pos="241300" algn="l"/>
              </a:tabLst>
            </a:pPr>
            <a:r>
              <a:rPr lang="fr-FR" sz="1200" spc="-25" dirty="0">
                <a:latin typeface="Calibri"/>
                <a:cs typeface="Calibri"/>
              </a:rPr>
              <a:t>Diagnostics différentiels et comorbidités:</a:t>
            </a:r>
          </a:p>
          <a:p>
            <a:pPr marL="241300" indent="-228600">
              <a:lnSpc>
                <a:spcPct val="100000"/>
              </a:lnSpc>
              <a:spcBef>
                <a:spcPts val="740"/>
              </a:spcBef>
              <a:buFont typeface="Arial MT"/>
              <a:buChar char="•"/>
              <a:tabLst>
                <a:tab pos="240665" algn="l"/>
                <a:tab pos="241300" algn="l"/>
              </a:tabLst>
            </a:pPr>
            <a:r>
              <a:rPr lang="fr-FR" sz="1200" spc="-25" dirty="0">
                <a:latin typeface="Calibri"/>
                <a:cs typeface="Calibri"/>
              </a:rPr>
              <a:t>Troubles</a:t>
            </a:r>
            <a:r>
              <a:rPr lang="fr-FR" sz="1200" dirty="0">
                <a:latin typeface="Calibri"/>
                <a:cs typeface="Calibri"/>
              </a:rPr>
              <a:t> </a:t>
            </a:r>
            <a:r>
              <a:rPr lang="fr-FR" sz="1200" spc="-5" dirty="0">
                <a:latin typeface="Calibri"/>
                <a:cs typeface="Calibri"/>
              </a:rPr>
              <a:t>sensoriels: vision</a:t>
            </a:r>
            <a:r>
              <a:rPr lang="fr-FR" sz="1200" spc="-15" dirty="0">
                <a:latin typeface="Calibri"/>
                <a:cs typeface="Calibri"/>
              </a:rPr>
              <a:t> </a:t>
            </a:r>
            <a:r>
              <a:rPr lang="fr-FR" sz="1200" spc="-5" dirty="0">
                <a:latin typeface="Calibri"/>
                <a:cs typeface="Calibri"/>
              </a:rPr>
              <a:t>(1,3%),</a:t>
            </a:r>
            <a:r>
              <a:rPr lang="fr-FR" sz="1200" spc="-15" dirty="0">
                <a:latin typeface="Calibri"/>
                <a:cs typeface="Calibri"/>
              </a:rPr>
              <a:t> </a:t>
            </a:r>
            <a:r>
              <a:rPr lang="fr-FR" sz="1200" spc="-5" dirty="0">
                <a:latin typeface="Calibri"/>
                <a:cs typeface="Calibri"/>
              </a:rPr>
              <a:t>audition</a:t>
            </a:r>
            <a:r>
              <a:rPr lang="fr-FR" sz="1200" spc="-35" dirty="0">
                <a:latin typeface="Calibri"/>
                <a:cs typeface="Calibri"/>
              </a:rPr>
              <a:t> </a:t>
            </a:r>
            <a:r>
              <a:rPr lang="fr-FR" sz="1200" spc="-5" dirty="0">
                <a:latin typeface="Calibri"/>
                <a:cs typeface="Calibri"/>
              </a:rPr>
              <a:t>(9,5%),</a:t>
            </a:r>
            <a:r>
              <a:rPr lang="fr-FR" sz="1200" spc="5" dirty="0">
                <a:latin typeface="Calibri"/>
                <a:cs typeface="Calibri"/>
              </a:rPr>
              <a:t> </a:t>
            </a:r>
            <a:r>
              <a:rPr lang="fr-FR" sz="1200" spc="-10" dirty="0">
                <a:latin typeface="Calibri"/>
                <a:cs typeface="Calibri"/>
              </a:rPr>
              <a:t>hypo/hypersensibilités</a:t>
            </a:r>
            <a:endParaRPr lang="fr-FR" sz="1200" dirty="0">
              <a:latin typeface="Calibri"/>
              <a:cs typeface="Calibri"/>
            </a:endParaRPr>
          </a:p>
          <a:p>
            <a:pPr marL="241300" indent="-228600">
              <a:lnSpc>
                <a:spcPts val="2510"/>
              </a:lnSpc>
              <a:spcBef>
                <a:spcPts val="720"/>
              </a:spcBef>
              <a:buFont typeface="Arial MT"/>
              <a:buChar char="•"/>
              <a:tabLst>
                <a:tab pos="240665" algn="l"/>
                <a:tab pos="241300" algn="l"/>
              </a:tabLst>
            </a:pPr>
            <a:r>
              <a:rPr lang="fr-FR" sz="1200" spc="-5" dirty="0">
                <a:latin typeface="Calibri"/>
                <a:cs typeface="Calibri"/>
              </a:rPr>
              <a:t>Autres </a:t>
            </a:r>
            <a:r>
              <a:rPr lang="fr-FR" sz="1200" spc="-10" dirty="0">
                <a:latin typeface="Calibri"/>
                <a:cs typeface="Calibri"/>
              </a:rPr>
              <a:t>troubles </a:t>
            </a:r>
            <a:r>
              <a:rPr lang="fr-FR" sz="1200" spc="-5" dirty="0">
                <a:latin typeface="Calibri"/>
                <a:cs typeface="Calibri"/>
              </a:rPr>
              <a:t>du</a:t>
            </a:r>
            <a:r>
              <a:rPr lang="fr-FR" sz="1200" dirty="0">
                <a:latin typeface="Calibri"/>
                <a:cs typeface="Calibri"/>
              </a:rPr>
              <a:t> </a:t>
            </a:r>
            <a:r>
              <a:rPr lang="fr-FR" sz="1200" spc="-10" dirty="0">
                <a:latin typeface="Calibri"/>
                <a:cs typeface="Calibri"/>
              </a:rPr>
              <a:t>neurodéveloppement</a:t>
            </a:r>
            <a:r>
              <a:rPr lang="fr-FR" sz="1200" spc="-30" dirty="0">
                <a:latin typeface="Calibri"/>
                <a:cs typeface="Calibri"/>
              </a:rPr>
              <a:t> </a:t>
            </a:r>
            <a:r>
              <a:rPr lang="fr-FR" sz="1200" spc="-5" dirty="0">
                <a:latin typeface="Calibri"/>
                <a:cs typeface="Calibri"/>
              </a:rPr>
              <a:t>(87%):</a:t>
            </a:r>
            <a:r>
              <a:rPr lang="fr-FR" sz="1200" spc="-25" dirty="0">
                <a:latin typeface="Calibri"/>
                <a:cs typeface="Calibri"/>
              </a:rPr>
              <a:t> </a:t>
            </a:r>
            <a:r>
              <a:rPr lang="fr-FR" sz="1200" spc="-10" dirty="0">
                <a:latin typeface="Calibri"/>
                <a:cs typeface="Calibri"/>
              </a:rPr>
              <a:t>trouble</a:t>
            </a:r>
            <a:r>
              <a:rPr lang="fr-FR" sz="1200" spc="15" dirty="0">
                <a:latin typeface="Calibri"/>
                <a:cs typeface="Calibri"/>
              </a:rPr>
              <a:t> </a:t>
            </a:r>
            <a:r>
              <a:rPr lang="fr-FR" sz="1200" spc="-5" dirty="0">
                <a:latin typeface="Calibri"/>
                <a:cs typeface="Calibri"/>
              </a:rPr>
              <a:t>de</a:t>
            </a:r>
            <a:r>
              <a:rPr lang="fr-FR" sz="1200" dirty="0">
                <a:latin typeface="Calibri"/>
                <a:cs typeface="Calibri"/>
              </a:rPr>
              <a:t> </a:t>
            </a:r>
            <a:r>
              <a:rPr lang="fr-FR" sz="1200" spc="-5" dirty="0">
                <a:latin typeface="Calibri"/>
                <a:cs typeface="Calibri"/>
              </a:rPr>
              <a:t>développement</a:t>
            </a:r>
            <a:r>
              <a:rPr lang="fr-FR" sz="1200" spc="-30" dirty="0">
                <a:latin typeface="Calibri"/>
                <a:cs typeface="Calibri"/>
              </a:rPr>
              <a:t> </a:t>
            </a:r>
            <a:r>
              <a:rPr lang="fr-FR" sz="1200" spc="-5" dirty="0">
                <a:latin typeface="Calibri"/>
                <a:cs typeface="Calibri"/>
              </a:rPr>
              <a:t>intellectuel (30%),</a:t>
            </a:r>
            <a:r>
              <a:rPr lang="fr-FR" sz="1200" spc="-10" dirty="0">
                <a:latin typeface="Calibri"/>
                <a:cs typeface="Calibri"/>
              </a:rPr>
              <a:t> trouble </a:t>
            </a:r>
            <a:r>
              <a:rPr lang="fr-FR" sz="1200" spc="-5" dirty="0">
                <a:latin typeface="Calibri"/>
                <a:cs typeface="Calibri"/>
              </a:rPr>
              <a:t>du</a:t>
            </a:r>
            <a:r>
              <a:rPr lang="fr-FR" sz="1200" dirty="0">
                <a:latin typeface="Calibri"/>
                <a:cs typeface="Calibri"/>
              </a:rPr>
              <a:t> </a:t>
            </a:r>
            <a:r>
              <a:rPr lang="fr-FR" sz="1200" spc="-10" dirty="0">
                <a:latin typeface="Calibri"/>
                <a:cs typeface="Calibri"/>
              </a:rPr>
              <a:t>langage,</a:t>
            </a:r>
            <a:r>
              <a:rPr lang="fr-FR" sz="1200" spc="-15" dirty="0">
                <a:latin typeface="Calibri"/>
                <a:cs typeface="Calibri"/>
              </a:rPr>
              <a:t> </a:t>
            </a:r>
            <a:r>
              <a:rPr lang="fr-FR" sz="1200" spc="-10" dirty="0">
                <a:latin typeface="Calibri"/>
                <a:cs typeface="Calibri"/>
              </a:rPr>
              <a:t>trouble déficitaire</a:t>
            </a:r>
            <a:r>
              <a:rPr lang="fr-FR" sz="1200" spc="-45" dirty="0">
                <a:latin typeface="Calibri"/>
                <a:cs typeface="Calibri"/>
              </a:rPr>
              <a:t> </a:t>
            </a:r>
            <a:r>
              <a:rPr lang="fr-FR" sz="1200" spc="-5" dirty="0">
                <a:latin typeface="Calibri"/>
                <a:cs typeface="Calibri"/>
              </a:rPr>
              <a:t>de</a:t>
            </a:r>
            <a:r>
              <a:rPr lang="fr-FR" sz="1200" spc="15" dirty="0">
                <a:latin typeface="Calibri"/>
                <a:cs typeface="Calibri"/>
              </a:rPr>
              <a:t> </a:t>
            </a:r>
            <a:r>
              <a:rPr lang="fr-FR" sz="1200" spc="-25" dirty="0">
                <a:latin typeface="Calibri"/>
                <a:cs typeface="Calibri"/>
              </a:rPr>
              <a:t>l’attention</a:t>
            </a:r>
            <a:r>
              <a:rPr lang="fr-FR" sz="1200" spc="-10" dirty="0">
                <a:latin typeface="Calibri"/>
                <a:cs typeface="Calibri"/>
              </a:rPr>
              <a:t> </a:t>
            </a:r>
            <a:r>
              <a:rPr lang="fr-FR" sz="1200" spc="-15" dirty="0">
                <a:latin typeface="Calibri"/>
                <a:cs typeface="Calibri"/>
              </a:rPr>
              <a:t>avec</a:t>
            </a:r>
            <a:r>
              <a:rPr lang="fr-FR" sz="1200" spc="-20" dirty="0">
                <a:latin typeface="Calibri"/>
                <a:cs typeface="Calibri"/>
              </a:rPr>
              <a:t> </a:t>
            </a:r>
            <a:r>
              <a:rPr lang="fr-FR" sz="1200" spc="-10" dirty="0">
                <a:latin typeface="Calibri"/>
                <a:cs typeface="Calibri"/>
              </a:rPr>
              <a:t>hyperactivité, troubles praxiques (50%)</a:t>
            </a:r>
            <a:endParaRPr lang="fr-FR" sz="1200" dirty="0">
              <a:latin typeface="Calibri"/>
              <a:cs typeface="Calibri"/>
            </a:endParaRPr>
          </a:p>
          <a:p>
            <a:pPr marL="241300" marR="5080" indent="-228600" algn="just">
              <a:lnSpc>
                <a:spcPts val="2380"/>
              </a:lnSpc>
              <a:spcBef>
                <a:spcPts val="1035"/>
              </a:spcBef>
              <a:buFont typeface="Arial MT"/>
              <a:buChar char="•"/>
              <a:tabLst>
                <a:tab pos="241300" algn="l"/>
              </a:tabLst>
            </a:pPr>
            <a:r>
              <a:rPr lang="fr-FR" sz="1200" spc="-25" dirty="0">
                <a:latin typeface="Calibri"/>
                <a:cs typeface="Calibri"/>
              </a:rPr>
              <a:t>Troubles </a:t>
            </a:r>
            <a:r>
              <a:rPr lang="fr-FR" sz="1200" spc="-10" dirty="0">
                <a:latin typeface="Calibri"/>
                <a:cs typeface="Calibri"/>
              </a:rPr>
              <a:t>psychiatriques </a:t>
            </a:r>
            <a:r>
              <a:rPr lang="fr-FR" sz="1200" dirty="0">
                <a:latin typeface="Calibri"/>
                <a:cs typeface="Calibri"/>
              </a:rPr>
              <a:t>(10-40%): </a:t>
            </a:r>
            <a:r>
              <a:rPr lang="fr-FR" sz="1200" spc="-10" dirty="0">
                <a:latin typeface="Calibri"/>
                <a:cs typeface="Calibri"/>
              </a:rPr>
              <a:t>troubles </a:t>
            </a:r>
            <a:r>
              <a:rPr lang="fr-FR" sz="1200" spc="-5" dirty="0">
                <a:latin typeface="Calibri"/>
                <a:cs typeface="Calibri"/>
              </a:rPr>
              <a:t>anxieux </a:t>
            </a:r>
            <a:r>
              <a:rPr lang="fr-FR" sz="1200" spc="-10" dirty="0">
                <a:latin typeface="Calibri"/>
                <a:cs typeface="Calibri"/>
              </a:rPr>
              <a:t>et </a:t>
            </a:r>
            <a:r>
              <a:rPr lang="fr-FR" sz="1200" dirty="0">
                <a:latin typeface="Calibri"/>
                <a:cs typeface="Calibri"/>
              </a:rPr>
              <a:t>phobies, les </a:t>
            </a:r>
            <a:r>
              <a:rPr lang="fr-FR" sz="1200" spc="-10" dirty="0">
                <a:latin typeface="Calibri"/>
                <a:cs typeface="Calibri"/>
              </a:rPr>
              <a:t>troubles </a:t>
            </a:r>
            <a:r>
              <a:rPr lang="fr-FR" sz="1200" spc="-5" dirty="0">
                <a:latin typeface="Calibri"/>
                <a:cs typeface="Calibri"/>
              </a:rPr>
              <a:t>de </a:t>
            </a:r>
            <a:r>
              <a:rPr lang="fr-FR" sz="1200" spc="-25" dirty="0">
                <a:latin typeface="Calibri"/>
                <a:cs typeface="Calibri"/>
              </a:rPr>
              <a:t>l’humeur, </a:t>
            </a:r>
            <a:r>
              <a:rPr lang="fr-FR" sz="1200" spc="-20" dirty="0">
                <a:latin typeface="Calibri"/>
                <a:cs typeface="Calibri"/>
              </a:rPr>
              <a:t> </a:t>
            </a:r>
            <a:r>
              <a:rPr lang="fr-FR" sz="1200" dirty="0">
                <a:latin typeface="Calibri"/>
                <a:cs typeface="Calibri"/>
              </a:rPr>
              <a:t>le </a:t>
            </a:r>
            <a:r>
              <a:rPr lang="fr-FR" sz="1200" spc="-10" dirty="0">
                <a:latin typeface="Calibri"/>
                <a:cs typeface="Calibri"/>
              </a:rPr>
              <a:t>comportement </a:t>
            </a:r>
            <a:r>
              <a:rPr lang="fr-FR" sz="1200" spc="-5" dirty="0">
                <a:latin typeface="Calibri"/>
                <a:cs typeface="Calibri"/>
              </a:rPr>
              <a:t>oppositionnel </a:t>
            </a:r>
            <a:r>
              <a:rPr lang="fr-FR" sz="1200" spc="-15" dirty="0">
                <a:latin typeface="Calibri"/>
                <a:cs typeface="Calibri"/>
              </a:rPr>
              <a:t>avec </a:t>
            </a:r>
            <a:r>
              <a:rPr lang="fr-FR" sz="1200" spc="-10" dirty="0">
                <a:latin typeface="Calibri"/>
                <a:cs typeface="Calibri"/>
              </a:rPr>
              <a:t>provocation, </a:t>
            </a:r>
            <a:r>
              <a:rPr lang="fr-FR" sz="1200" dirty="0">
                <a:latin typeface="Calibri"/>
                <a:cs typeface="Calibri"/>
              </a:rPr>
              <a:t>les </a:t>
            </a:r>
            <a:r>
              <a:rPr lang="fr-FR" sz="1200" spc="-10" dirty="0">
                <a:latin typeface="Calibri"/>
                <a:cs typeface="Calibri"/>
              </a:rPr>
              <a:t>troubles </a:t>
            </a:r>
            <a:r>
              <a:rPr lang="fr-FR" sz="1200" spc="-5" dirty="0">
                <a:latin typeface="Calibri"/>
                <a:cs typeface="Calibri"/>
              </a:rPr>
              <a:t>obsessionnels </a:t>
            </a:r>
            <a:r>
              <a:rPr lang="fr-FR" sz="1200" spc="-10" dirty="0">
                <a:latin typeface="Calibri"/>
                <a:cs typeface="Calibri"/>
              </a:rPr>
              <a:t>compulsifs, </a:t>
            </a:r>
            <a:r>
              <a:rPr lang="fr-FR" sz="1200" spc="-484" dirty="0">
                <a:latin typeface="Calibri"/>
                <a:cs typeface="Calibri"/>
              </a:rPr>
              <a:t> </a:t>
            </a:r>
            <a:r>
              <a:rPr lang="fr-FR" sz="1200" dirty="0">
                <a:latin typeface="Calibri"/>
                <a:cs typeface="Calibri"/>
              </a:rPr>
              <a:t>la </a:t>
            </a:r>
            <a:r>
              <a:rPr lang="fr-FR" sz="1200" spc="-10" dirty="0">
                <a:latin typeface="Calibri"/>
                <a:cs typeface="Calibri"/>
              </a:rPr>
              <a:t>schizophrénie,</a:t>
            </a:r>
            <a:r>
              <a:rPr lang="fr-FR" sz="1200" spc="-50" dirty="0">
                <a:latin typeface="Calibri"/>
                <a:cs typeface="Calibri"/>
              </a:rPr>
              <a:t> </a:t>
            </a:r>
            <a:r>
              <a:rPr lang="fr-FR" sz="1200" spc="-10" dirty="0">
                <a:latin typeface="Calibri"/>
                <a:cs typeface="Calibri"/>
              </a:rPr>
              <a:t>et</a:t>
            </a:r>
            <a:r>
              <a:rPr lang="fr-FR" sz="1200" dirty="0">
                <a:latin typeface="Calibri"/>
                <a:cs typeface="Calibri"/>
              </a:rPr>
              <a:t> le</a:t>
            </a:r>
            <a:r>
              <a:rPr lang="fr-FR" sz="1200" spc="5" dirty="0">
                <a:latin typeface="Calibri"/>
                <a:cs typeface="Calibri"/>
              </a:rPr>
              <a:t> </a:t>
            </a:r>
            <a:r>
              <a:rPr lang="fr-FR" sz="1200" spc="-10" dirty="0">
                <a:latin typeface="Calibri"/>
                <a:cs typeface="Calibri"/>
              </a:rPr>
              <a:t>trouble</a:t>
            </a:r>
            <a:r>
              <a:rPr lang="fr-FR" sz="1200" spc="-20" dirty="0">
                <a:latin typeface="Calibri"/>
                <a:cs typeface="Calibri"/>
              </a:rPr>
              <a:t> </a:t>
            </a:r>
            <a:r>
              <a:rPr lang="fr-FR" sz="1200" spc="-5" dirty="0">
                <a:latin typeface="Calibri"/>
                <a:cs typeface="Calibri"/>
              </a:rPr>
              <a:t>réactionnel</a:t>
            </a:r>
            <a:r>
              <a:rPr lang="fr-FR" sz="1200" spc="-40" dirty="0">
                <a:latin typeface="Calibri"/>
                <a:cs typeface="Calibri"/>
              </a:rPr>
              <a:t> </a:t>
            </a:r>
            <a:r>
              <a:rPr lang="fr-FR" sz="1200" spc="-5" dirty="0">
                <a:latin typeface="Calibri"/>
                <a:cs typeface="Calibri"/>
              </a:rPr>
              <a:t>de</a:t>
            </a:r>
            <a:r>
              <a:rPr lang="fr-FR" sz="1200" spc="-10" dirty="0">
                <a:latin typeface="Calibri"/>
                <a:cs typeface="Calibri"/>
              </a:rPr>
              <a:t> </a:t>
            </a:r>
            <a:r>
              <a:rPr lang="fr-FR" sz="1200" spc="-20" dirty="0">
                <a:latin typeface="Calibri"/>
                <a:cs typeface="Calibri"/>
              </a:rPr>
              <a:t>l’attachement.</a:t>
            </a:r>
            <a:endParaRPr lang="fr-FR" sz="1200" dirty="0">
              <a:latin typeface="Calibri"/>
              <a:cs typeface="Calibri"/>
            </a:endParaRPr>
          </a:p>
          <a:p>
            <a:pPr marL="241300" marR="184150" indent="-228600">
              <a:lnSpc>
                <a:spcPts val="2380"/>
              </a:lnSpc>
              <a:spcBef>
                <a:spcPts val="985"/>
              </a:spcBef>
              <a:buFont typeface="Arial MT"/>
              <a:buChar char="•"/>
              <a:tabLst>
                <a:tab pos="240665" algn="l"/>
                <a:tab pos="241300" algn="l"/>
              </a:tabLst>
            </a:pPr>
            <a:r>
              <a:rPr lang="fr-FR" sz="1200" spc="-25" dirty="0">
                <a:latin typeface="Calibri"/>
                <a:cs typeface="Calibri"/>
              </a:rPr>
              <a:t>Troubles</a:t>
            </a:r>
            <a:r>
              <a:rPr lang="fr-FR" sz="1200" spc="10" dirty="0">
                <a:latin typeface="Calibri"/>
                <a:cs typeface="Calibri"/>
              </a:rPr>
              <a:t> </a:t>
            </a:r>
            <a:r>
              <a:rPr lang="fr-FR" sz="1200" spc="-10" dirty="0">
                <a:latin typeface="Calibri"/>
                <a:cs typeface="Calibri"/>
              </a:rPr>
              <a:t>neurologiques</a:t>
            </a:r>
            <a:r>
              <a:rPr lang="fr-FR" sz="1200" spc="-25" dirty="0">
                <a:latin typeface="Calibri"/>
                <a:cs typeface="Calibri"/>
              </a:rPr>
              <a:t> </a:t>
            </a:r>
            <a:r>
              <a:rPr lang="fr-FR" sz="1200" spc="-5" dirty="0">
                <a:latin typeface="Calibri"/>
                <a:cs typeface="Calibri"/>
              </a:rPr>
              <a:t>(15,7%):</a:t>
            </a:r>
            <a:r>
              <a:rPr lang="fr-FR" sz="1200" spc="15" dirty="0">
                <a:latin typeface="Calibri"/>
                <a:cs typeface="Calibri"/>
              </a:rPr>
              <a:t> </a:t>
            </a:r>
            <a:r>
              <a:rPr lang="fr-FR" sz="1200" spc="-5" dirty="0">
                <a:latin typeface="Calibri"/>
                <a:cs typeface="Calibri"/>
              </a:rPr>
              <a:t>épilepsie</a:t>
            </a:r>
            <a:r>
              <a:rPr lang="fr-FR" sz="1200" spc="-15" dirty="0">
                <a:latin typeface="Calibri"/>
                <a:cs typeface="Calibri"/>
              </a:rPr>
              <a:t> </a:t>
            </a:r>
            <a:r>
              <a:rPr lang="fr-FR" sz="1200" spc="-5" dirty="0">
                <a:latin typeface="Calibri"/>
                <a:cs typeface="Calibri"/>
              </a:rPr>
              <a:t>(15,5</a:t>
            </a:r>
            <a:r>
              <a:rPr lang="fr-FR" sz="1200" spc="15" dirty="0">
                <a:latin typeface="Calibri"/>
                <a:cs typeface="Calibri"/>
              </a:rPr>
              <a:t> </a:t>
            </a:r>
            <a:r>
              <a:rPr lang="fr-FR" sz="1200" spc="-5" dirty="0">
                <a:latin typeface="Calibri"/>
                <a:cs typeface="Calibri"/>
              </a:rPr>
              <a:t>%), encéphalopathies</a:t>
            </a:r>
            <a:r>
              <a:rPr lang="fr-FR" sz="1200" spc="-50" dirty="0">
                <a:latin typeface="Calibri"/>
                <a:cs typeface="Calibri"/>
              </a:rPr>
              <a:t> </a:t>
            </a:r>
            <a:r>
              <a:rPr lang="fr-FR" sz="1200" spc="-10" dirty="0">
                <a:latin typeface="Calibri"/>
                <a:cs typeface="Calibri"/>
              </a:rPr>
              <a:t>(5,9</a:t>
            </a:r>
            <a:r>
              <a:rPr lang="fr-FR" sz="1200" spc="15" dirty="0">
                <a:latin typeface="Calibri"/>
                <a:cs typeface="Calibri"/>
              </a:rPr>
              <a:t> </a:t>
            </a:r>
            <a:r>
              <a:rPr lang="fr-FR" sz="1200" spc="-5" dirty="0">
                <a:latin typeface="Calibri"/>
                <a:cs typeface="Calibri"/>
              </a:rPr>
              <a:t>%),</a:t>
            </a:r>
            <a:r>
              <a:rPr lang="fr-FR" sz="1200" spc="-10" dirty="0">
                <a:latin typeface="Calibri"/>
                <a:cs typeface="Calibri"/>
              </a:rPr>
              <a:t> paralysie </a:t>
            </a:r>
            <a:r>
              <a:rPr lang="fr-FR" sz="1200" spc="-480" dirty="0">
                <a:latin typeface="Calibri"/>
                <a:cs typeface="Calibri"/>
              </a:rPr>
              <a:t> </a:t>
            </a:r>
            <a:r>
              <a:rPr lang="fr-FR" sz="1200" spc="-10" dirty="0">
                <a:latin typeface="Calibri"/>
                <a:cs typeface="Calibri"/>
              </a:rPr>
              <a:t>cérébrale</a:t>
            </a:r>
            <a:r>
              <a:rPr lang="fr-FR" sz="1200" spc="-40" dirty="0">
                <a:latin typeface="Calibri"/>
                <a:cs typeface="Calibri"/>
              </a:rPr>
              <a:t> </a:t>
            </a:r>
            <a:r>
              <a:rPr lang="fr-FR" sz="1200" spc="-10" dirty="0">
                <a:latin typeface="Calibri"/>
                <a:cs typeface="Calibri"/>
              </a:rPr>
              <a:t>(1,7</a:t>
            </a:r>
            <a:r>
              <a:rPr lang="fr-FR" sz="1200" spc="5" dirty="0">
                <a:latin typeface="Calibri"/>
                <a:cs typeface="Calibri"/>
              </a:rPr>
              <a:t> </a:t>
            </a:r>
            <a:r>
              <a:rPr lang="fr-FR" sz="1200" spc="-5" dirty="0">
                <a:latin typeface="Calibri"/>
                <a:cs typeface="Calibri"/>
              </a:rPr>
              <a:t>%),</a:t>
            </a:r>
            <a:r>
              <a:rPr lang="fr-FR" sz="1200" spc="-20" dirty="0">
                <a:latin typeface="Calibri"/>
                <a:cs typeface="Calibri"/>
              </a:rPr>
              <a:t> </a:t>
            </a:r>
            <a:r>
              <a:rPr lang="fr-FR" sz="1200" dirty="0">
                <a:latin typeface="Calibri"/>
                <a:cs typeface="Calibri"/>
              </a:rPr>
              <a:t>tics</a:t>
            </a:r>
            <a:r>
              <a:rPr lang="fr-FR" sz="1200" spc="-20" dirty="0">
                <a:latin typeface="Calibri"/>
                <a:cs typeface="Calibri"/>
              </a:rPr>
              <a:t> </a:t>
            </a:r>
            <a:r>
              <a:rPr lang="fr-FR" sz="1200" spc="-10" dirty="0">
                <a:latin typeface="Calibri"/>
                <a:cs typeface="Calibri"/>
              </a:rPr>
              <a:t>(0,5</a:t>
            </a:r>
            <a:r>
              <a:rPr lang="fr-FR" sz="1200" spc="5" dirty="0">
                <a:latin typeface="Calibri"/>
                <a:cs typeface="Calibri"/>
              </a:rPr>
              <a:t> </a:t>
            </a:r>
            <a:r>
              <a:rPr lang="fr-FR" sz="1200" spc="-5" dirty="0">
                <a:latin typeface="Calibri"/>
                <a:cs typeface="Calibri"/>
              </a:rPr>
              <a:t>%).</a:t>
            </a:r>
            <a:endParaRPr lang="fr-FR" sz="1200" dirty="0">
              <a:latin typeface="Calibri"/>
              <a:cs typeface="Calibri"/>
            </a:endParaRPr>
          </a:p>
          <a:p>
            <a:pPr marL="241300" marR="767080" indent="-228600">
              <a:lnSpc>
                <a:spcPts val="2380"/>
              </a:lnSpc>
              <a:spcBef>
                <a:spcPts val="1005"/>
              </a:spcBef>
              <a:buFont typeface="Arial MT"/>
              <a:buChar char="•"/>
              <a:tabLst>
                <a:tab pos="240665" algn="l"/>
                <a:tab pos="241300" algn="l"/>
              </a:tabLst>
            </a:pPr>
            <a:r>
              <a:rPr lang="fr-FR" sz="1200" spc="-25" dirty="0">
                <a:latin typeface="Calibri"/>
                <a:cs typeface="Calibri"/>
              </a:rPr>
              <a:t>Troubles </a:t>
            </a:r>
            <a:r>
              <a:rPr lang="fr-FR" sz="1200" spc="-5" dirty="0">
                <a:latin typeface="Calibri"/>
                <a:cs typeface="Calibri"/>
              </a:rPr>
              <a:t>somatiques: </a:t>
            </a:r>
            <a:r>
              <a:rPr lang="fr-FR" sz="1200" spc="-10" dirty="0">
                <a:latin typeface="Calibri"/>
                <a:cs typeface="Calibri"/>
              </a:rPr>
              <a:t>digestifs (trouble </a:t>
            </a:r>
            <a:r>
              <a:rPr lang="fr-FR" sz="1200" spc="-5" dirty="0">
                <a:latin typeface="Calibri"/>
                <a:cs typeface="Calibri"/>
              </a:rPr>
              <a:t>du </a:t>
            </a:r>
            <a:r>
              <a:rPr lang="fr-FR" sz="1200" spc="-10" dirty="0">
                <a:latin typeface="Calibri"/>
                <a:cs typeface="Calibri"/>
              </a:rPr>
              <a:t>comportement alimentaire, </a:t>
            </a:r>
            <a:r>
              <a:rPr lang="fr-FR" sz="1200" spc="-5" dirty="0">
                <a:latin typeface="Calibri"/>
                <a:cs typeface="Calibri"/>
              </a:rPr>
              <a:t>obésité, </a:t>
            </a:r>
            <a:r>
              <a:rPr lang="fr-FR" sz="1200" dirty="0">
                <a:latin typeface="Calibri"/>
                <a:cs typeface="Calibri"/>
              </a:rPr>
              <a:t> </a:t>
            </a:r>
            <a:r>
              <a:rPr lang="fr-FR" sz="1200" spc="-5" dirty="0">
                <a:latin typeface="Calibri"/>
                <a:cs typeface="Calibri"/>
              </a:rPr>
              <a:t>constipation,</a:t>
            </a:r>
            <a:r>
              <a:rPr lang="fr-FR" sz="1200" spc="-45" dirty="0">
                <a:latin typeface="Calibri"/>
                <a:cs typeface="Calibri"/>
              </a:rPr>
              <a:t> </a:t>
            </a:r>
            <a:r>
              <a:rPr lang="fr-FR" sz="1200" spc="-5" dirty="0">
                <a:latin typeface="Calibri"/>
                <a:cs typeface="Calibri"/>
              </a:rPr>
              <a:t>incontinence</a:t>
            </a:r>
            <a:r>
              <a:rPr lang="fr-FR" sz="1200" spc="-55" dirty="0">
                <a:latin typeface="Calibri"/>
                <a:cs typeface="Calibri"/>
              </a:rPr>
              <a:t> </a:t>
            </a:r>
            <a:r>
              <a:rPr lang="fr-FR" sz="1200" spc="-10" dirty="0">
                <a:latin typeface="Calibri"/>
                <a:cs typeface="Calibri"/>
              </a:rPr>
              <a:t>fécale,</a:t>
            </a:r>
            <a:r>
              <a:rPr lang="fr-FR" sz="1200" spc="-15" dirty="0">
                <a:latin typeface="Calibri"/>
                <a:cs typeface="Calibri"/>
              </a:rPr>
              <a:t> </a:t>
            </a:r>
            <a:r>
              <a:rPr lang="fr-FR" sz="1200" spc="-5" dirty="0">
                <a:latin typeface="Calibri"/>
                <a:cs typeface="Calibri"/>
              </a:rPr>
              <a:t>encoprésie,</a:t>
            </a:r>
            <a:r>
              <a:rPr lang="fr-FR" sz="1200" spc="-45" dirty="0">
                <a:latin typeface="Calibri"/>
                <a:cs typeface="Calibri"/>
              </a:rPr>
              <a:t> </a:t>
            </a:r>
            <a:r>
              <a:rPr lang="fr-FR" sz="1200" spc="-10" dirty="0">
                <a:latin typeface="Calibri"/>
                <a:cs typeface="Calibri"/>
              </a:rPr>
              <a:t>douleurs</a:t>
            </a:r>
            <a:r>
              <a:rPr lang="fr-FR" sz="1200" spc="-20" dirty="0">
                <a:latin typeface="Calibri"/>
                <a:cs typeface="Calibri"/>
              </a:rPr>
              <a:t> </a:t>
            </a:r>
            <a:r>
              <a:rPr lang="fr-FR" sz="1200" dirty="0">
                <a:latin typeface="Calibri"/>
                <a:cs typeface="Calibri"/>
              </a:rPr>
              <a:t>abdominales),</a:t>
            </a:r>
            <a:r>
              <a:rPr lang="fr-FR" sz="1200" spc="-30" dirty="0">
                <a:latin typeface="Calibri"/>
                <a:cs typeface="Calibri"/>
              </a:rPr>
              <a:t> </a:t>
            </a:r>
            <a:r>
              <a:rPr lang="fr-FR" sz="1200" spc="-10" dirty="0">
                <a:latin typeface="Calibri"/>
                <a:cs typeface="Calibri"/>
              </a:rPr>
              <a:t>troubles</a:t>
            </a:r>
            <a:r>
              <a:rPr lang="fr-FR" sz="1200" spc="-20" dirty="0">
                <a:latin typeface="Calibri"/>
                <a:cs typeface="Calibri"/>
              </a:rPr>
              <a:t> </a:t>
            </a:r>
            <a:r>
              <a:rPr lang="fr-FR" sz="1200" spc="-5" dirty="0">
                <a:latin typeface="Calibri"/>
                <a:cs typeface="Calibri"/>
              </a:rPr>
              <a:t>du </a:t>
            </a:r>
            <a:r>
              <a:rPr lang="fr-FR" sz="1200" spc="-480" dirty="0">
                <a:latin typeface="Calibri"/>
                <a:cs typeface="Calibri"/>
              </a:rPr>
              <a:t> </a:t>
            </a:r>
            <a:r>
              <a:rPr lang="fr-FR" sz="1200" spc="-5" dirty="0">
                <a:latin typeface="Calibri"/>
                <a:cs typeface="Calibri"/>
              </a:rPr>
              <a:t>sommeil</a:t>
            </a:r>
            <a:r>
              <a:rPr lang="fr-FR" sz="1200" spc="5" dirty="0">
                <a:latin typeface="Calibri"/>
                <a:cs typeface="Calibri"/>
              </a:rPr>
              <a:t> </a:t>
            </a:r>
            <a:r>
              <a:rPr lang="fr-FR" sz="1200" spc="-5" dirty="0">
                <a:latin typeface="Calibri"/>
                <a:cs typeface="Calibri"/>
              </a:rPr>
              <a:t>(52%),</a:t>
            </a:r>
            <a:r>
              <a:rPr lang="fr-FR" sz="1200" spc="-35" dirty="0">
                <a:latin typeface="Calibri"/>
                <a:cs typeface="Calibri"/>
              </a:rPr>
              <a:t> </a:t>
            </a:r>
            <a:r>
              <a:rPr lang="fr-FR" sz="1200" spc="-10" dirty="0">
                <a:latin typeface="Calibri"/>
                <a:cs typeface="Calibri"/>
              </a:rPr>
              <a:t>troubles</a:t>
            </a:r>
            <a:r>
              <a:rPr lang="fr-FR" sz="1200" spc="5" dirty="0">
                <a:latin typeface="Calibri"/>
                <a:cs typeface="Calibri"/>
              </a:rPr>
              <a:t> </a:t>
            </a:r>
            <a:r>
              <a:rPr lang="fr-FR" sz="1200" spc="-5" dirty="0">
                <a:latin typeface="Calibri"/>
                <a:cs typeface="Calibri"/>
              </a:rPr>
              <a:t>urinaires</a:t>
            </a:r>
            <a:r>
              <a:rPr lang="fr-FR" sz="1200" spc="-35" dirty="0">
                <a:latin typeface="Calibri"/>
                <a:cs typeface="Calibri"/>
              </a:rPr>
              <a:t> </a:t>
            </a:r>
            <a:r>
              <a:rPr lang="fr-FR" sz="1200" spc="-5" dirty="0">
                <a:latin typeface="Calibri"/>
                <a:cs typeface="Calibri"/>
              </a:rPr>
              <a:t>(incontinence</a:t>
            </a:r>
            <a:r>
              <a:rPr lang="fr-FR" sz="1200" spc="-50" dirty="0">
                <a:latin typeface="Calibri"/>
                <a:cs typeface="Calibri"/>
              </a:rPr>
              <a:t> </a:t>
            </a:r>
            <a:r>
              <a:rPr lang="fr-FR" sz="1200" spc="-10" dirty="0">
                <a:latin typeface="Calibri"/>
                <a:cs typeface="Calibri"/>
              </a:rPr>
              <a:t>urinaire,</a:t>
            </a:r>
            <a:r>
              <a:rPr lang="fr-FR" sz="1200" spc="-25" dirty="0">
                <a:latin typeface="Calibri"/>
                <a:cs typeface="Calibri"/>
              </a:rPr>
              <a:t> </a:t>
            </a:r>
            <a:r>
              <a:rPr lang="fr-FR" sz="1200" spc="-5" dirty="0">
                <a:latin typeface="Calibri"/>
                <a:cs typeface="Calibri"/>
              </a:rPr>
              <a:t>énurésie)</a:t>
            </a:r>
            <a:endParaRPr lang="fr-FR" sz="1200" dirty="0">
              <a:latin typeface="Calibri"/>
              <a:cs typeface="Calibri"/>
            </a:endParaRPr>
          </a:p>
          <a:p>
            <a:endParaRPr lang="fr-BE" dirty="0"/>
          </a:p>
        </p:txBody>
      </p:sp>
      <p:sp>
        <p:nvSpPr>
          <p:cNvPr id="4" name="Espace réservé du numéro de diapositive 3">
            <a:extLst>
              <a:ext uri="{FF2B5EF4-FFF2-40B4-BE49-F238E27FC236}">
                <a16:creationId xmlns:a16="http://schemas.microsoft.com/office/drawing/2014/main" id="{4DC28CE8-5773-F030-B481-96FCAD9C37B7}"/>
              </a:ext>
            </a:extLst>
          </p:cNvPr>
          <p:cNvSpPr>
            <a:spLocks noGrp="1"/>
          </p:cNvSpPr>
          <p:nvPr>
            <p:ph type="sldNum" sz="quarter" idx="5"/>
          </p:nvPr>
        </p:nvSpPr>
        <p:spPr/>
        <p:txBody>
          <a:bodyPr/>
          <a:lstStyle/>
          <a:p>
            <a:fld id="{A6F4FA29-AAC3-44E0-B642-0A6F150E5F68}" type="slidenum">
              <a:rPr lang="fr-BE" smtClean="0"/>
              <a:t>18</a:t>
            </a:fld>
            <a:endParaRPr lang="fr-BE"/>
          </a:p>
        </p:txBody>
      </p:sp>
    </p:spTree>
    <p:extLst>
      <p:ext uri="{BB962C8B-B14F-4D97-AF65-F5344CB8AC3E}">
        <p14:creationId xmlns:p14="http://schemas.microsoft.com/office/powerpoint/2010/main" val="4211667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76756-928C-10F8-D83F-F1DB633CE5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462D14-3B71-398D-4614-E7488E30BC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48D993-A4BE-EF25-A588-D86B59D0A787}"/>
              </a:ext>
            </a:extLst>
          </p:cNvPr>
          <p:cNvSpPr>
            <a:spLocks noGrp="1"/>
          </p:cNvSpPr>
          <p:nvPr>
            <p:ph type="body" idx="1"/>
          </p:nvPr>
        </p:nvSpPr>
        <p:spPr/>
        <p:txBody>
          <a:bodyPr/>
          <a:lstStyle/>
          <a:p>
            <a:r>
              <a:rPr lang="fr-BE" dirty="0"/>
              <a:t>ATTENTION: </a:t>
            </a:r>
          </a:p>
          <a:p>
            <a:pPr marL="171450" indent="-171450">
              <a:buFontTx/>
              <a:buChar char="-"/>
            </a:pPr>
            <a:r>
              <a:rPr lang="fr-BE" dirty="0"/>
              <a:t>Critères formulés au départ d’une population majoritairement masculine: cette approche entraine de facto un biais de genre car le phénotype des hommes est connu pour être plus marqué que celui des femmes (Young et al. 2018)</a:t>
            </a:r>
          </a:p>
          <a:p>
            <a:pPr marL="628650" lvl="1" indent="-171450">
              <a:buFontTx/>
              <a:buChar char="-"/>
            </a:pPr>
            <a:r>
              <a:rPr lang="fr-BE" dirty="0"/>
              <a:t>Moins de stéréotypies motrices</a:t>
            </a:r>
          </a:p>
          <a:p>
            <a:pPr marL="628650" lvl="1" indent="-171450">
              <a:buFontTx/>
              <a:buChar char="-"/>
            </a:pPr>
            <a:r>
              <a:rPr lang="fr-BE" dirty="0"/>
              <a:t>Intérêts plus ordinaires</a:t>
            </a:r>
          </a:p>
          <a:p>
            <a:pPr marL="628650" lvl="1" indent="-171450">
              <a:buFontTx/>
              <a:buChar char="-"/>
            </a:pPr>
            <a:r>
              <a:rPr lang="fr-BE" dirty="0"/>
              <a:t>Plus grande motivation sociale</a:t>
            </a:r>
          </a:p>
          <a:p>
            <a:pPr marL="628650" lvl="1" indent="-171450">
              <a:buFontTx/>
              <a:buChar char="-"/>
            </a:pPr>
            <a:r>
              <a:rPr lang="fr-BE" dirty="0"/>
              <a:t>Meilleures capacités d’adaptation (notion de camouflage) </a:t>
            </a:r>
          </a:p>
          <a:p>
            <a:pPr marL="171450" indent="-171450">
              <a:buFontTx/>
              <a:buChar char="-"/>
            </a:pPr>
            <a:r>
              <a:rPr lang="fr-BE" dirty="0"/>
              <a:t>Critères formulés au départ d’individus présentant un symptomatologie « classique »: critères trop étroits ou trop restreints pour reconnaître les individus dont le tableau clinique est plus subtil ou qui se positionnent à la limite du spectre (profil atténué ou atypique) (</a:t>
            </a:r>
            <a:r>
              <a:rPr lang="fr-BE" dirty="0" err="1"/>
              <a:t>Attwood</a:t>
            </a:r>
            <a:r>
              <a:rPr lang="fr-BE" dirty="0"/>
              <a:t> 2018)</a:t>
            </a:r>
          </a:p>
          <a:p>
            <a:pPr marL="171450" indent="-171450">
              <a:buFontTx/>
              <a:buChar char="-"/>
            </a:pPr>
            <a:r>
              <a:rPr lang="fr-BE" dirty="0"/>
              <a:t>L’autisme est définit par ses caractéristiques négatives alors qu’il existe des compétences (ex: défaut de cohérence centrale) et donc un fonctionnement neurologique différent (</a:t>
            </a:r>
            <a:r>
              <a:rPr lang="fr-BE" dirty="0" err="1"/>
              <a:t>Mottron</a:t>
            </a:r>
            <a:r>
              <a:rPr lang="fr-BE" dirty="0"/>
              <a:t> 2004)</a:t>
            </a:r>
          </a:p>
        </p:txBody>
      </p:sp>
      <p:sp>
        <p:nvSpPr>
          <p:cNvPr id="4" name="Espace réservé du numéro de diapositive 3">
            <a:extLst>
              <a:ext uri="{FF2B5EF4-FFF2-40B4-BE49-F238E27FC236}">
                <a16:creationId xmlns:a16="http://schemas.microsoft.com/office/drawing/2014/main" id="{FFBFE070-80FC-B41C-B33E-0053246EF704}"/>
              </a:ext>
            </a:extLst>
          </p:cNvPr>
          <p:cNvSpPr>
            <a:spLocks noGrp="1"/>
          </p:cNvSpPr>
          <p:nvPr>
            <p:ph type="sldNum" sz="quarter" idx="5"/>
          </p:nvPr>
        </p:nvSpPr>
        <p:spPr/>
        <p:txBody>
          <a:bodyPr/>
          <a:lstStyle/>
          <a:p>
            <a:fld id="{A6F4FA29-AAC3-44E0-B642-0A6F150E5F68}" type="slidenum">
              <a:rPr lang="fr-BE" smtClean="0"/>
              <a:t>19</a:t>
            </a:fld>
            <a:endParaRPr lang="fr-BE"/>
          </a:p>
        </p:txBody>
      </p:sp>
    </p:spTree>
    <p:extLst>
      <p:ext uri="{BB962C8B-B14F-4D97-AF65-F5344CB8AC3E}">
        <p14:creationId xmlns:p14="http://schemas.microsoft.com/office/powerpoint/2010/main" val="2209927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ATTENTION: </a:t>
            </a:r>
          </a:p>
          <a:p>
            <a:pPr marL="171450" indent="-171450">
              <a:buFontTx/>
              <a:buChar char="-"/>
            </a:pPr>
            <a:r>
              <a:rPr lang="fr-BE" dirty="0"/>
              <a:t>Critères formulés au départ d’une population majoritairement masculine: cette approche entraine de facto un biais de genre car le phénotype des hommes est connu pour être plus marqué que celui des femmes (Young et al. 2018)</a:t>
            </a:r>
          </a:p>
          <a:p>
            <a:pPr marL="628650" lvl="1" indent="-171450">
              <a:buFontTx/>
              <a:buChar char="-"/>
            </a:pPr>
            <a:r>
              <a:rPr lang="fr-BE" dirty="0"/>
              <a:t>Moins de stéréotypies motrices</a:t>
            </a:r>
          </a:p>
          <a:p>
            <a:pPr marL="628650" lvl="1" indent="-171450">
              <a:buFontTx/>
              <a:buChar char="-"/>
            </a:pPr>
            <a:r>
              <a:rPr lang="fr-BE" dirty="0"/>
              <a:t>Intérêts plus ordinaires</a:t>
            </a:r>
          </a:p>
          <a:p>
            <a:pPr marL="628650" lvl="1" indent="-171450">
              <a:buFontTx/>
              <a:buChar char="-"/>
            </a:pPr>
            <a:r>
              <a:rPr lang="fr-BE" dirty="0"/>
              <a:t>Plus grande motivation sociale</a:t>
            </a:r>
          </a:p>
          <a:p>
            <a:pPr marL="628650" lvl="1" indent="-171450">
              <a:buFontTx/>
              <a:buChar char="-"/>
            </a:pPr>
            <a:r>
              <a:rPr lang="fr-BE" dirty="0"/>
              <a:t>Meilleures capacités d’adaptation (notion de camouflage) </a:t>
            </a:r>
          </a:p>
          <a:p>
            <a:pPr marL="171450" indent="-171450">
              <a:buFontTx/>
              <a:buChar char="-"/>
            </a:pPr>
            <a:r>
              <a:rPr lang="fr-BE" dirty="0"/>
              <a:t>Critères formulés au départ d’individus présentant un symptomatologie « classique »: critères trop étroits ou trop restreints pour reconnaître les individus dont le tableau clinique est plus subtil ou qui se positionnent à la limite du spectre (profil atténué ou atypique) (</a:t>
            </a:r>
            <a:r>
              <a:rPr lang="fr-BE" dirty="0" err="1"/>
              <a:t>Attwood</a:t>
            </a:r>
            <a:r>
              <a:rPr lang="fr-BE" dirty="0"/>
              <a:t> 2018)</a:t>
            </a:r>
          </a:p>
          <a:p>
            <a:pPr marL="171450" indent="-171450">
              <a:buFontTx/>
              <a:buChar char="-"/>
            </a:pPr>
            <a:r>
              <a:rPr lang="fr-BE" dirty="0"/>
              <a:t>L’autisme est définit par ses caractéristiques négatives alors qu’il existe des compétences (ex: défaut de cohérence centrale) et donc un fonctionnement neurologique différent (</a:t>
            </a:r>
            <a:r>
              <a:rPr lang="fr-BE" dirty="0" err="1"/>
              <a:t>Mottron</a:t>
            </a:r>
            <a:r>
              <a:rPr lang="fr-BE" dirty="0"/>
              <a:t> 2004)</a:t>
            </a:r>
          </a:p>
          <a:p>
            <a:pPr marL="628650" lvl="1" indent="-171450">
              <a:buFontTx/>
              <a:buChar char="-"/>
            </a:pPr>
            <a:r>
              <a:rPr lang="fr-BE" dirty="0"/>
              <a:t>Sens accru d’observation du détail </a:t>
            </a:r>
          </a:p>
          <a:p>
            <a:pPr marL="628650" lvl="1" indent="-171450">
              <a:buFontTx/>
              <a:buChar char="-"/>
            </a:pPr>
            <a:r>
              <a:rPr lang="fr-BE" dirty="0"/>
              <a:t>Respect des règles</a:t>
            </a:r>
          </a:p>
          <a:p>
            <a:pPr marL="628650" lvl="1" indent="-171450">
              <a:buFontTx/>
              <a:buChar char="-"/>
            </a:pPr>
            <a:r>
              <a:rPr lang="fr-BE" dirty="0"/>
              <a:t>Aptitudes à suivre des tâches prédéfinies</a:t>
            </a:r>
          </a:p>
          <a:p>
            <a:pPr marL="628650" lvl="1" indent="-171450">
              <a:buFontTx/>
              <a:buChar char="-"/>
            </a:pPr>
            <a:r>
              <a:rPr lang="fr-BE" dirty="0"/>
              <a:t>Soucis de perfection</a:t>
            </a:r>
          </a:p>
          <a:p>
            <a:pPr marL="628650" lvl="1" indent="-171450">
              <a:buFontTx/>
              <a:buChar char="-"/>
            </a:pPr>
            <a:r>
              <a:rPr lang="fr-BE" dirty="0"/>
              <a:t>Mémoire photographique</a:t>
            </a:r>
          </a:p>
          <a:p>
            <a:pPr marL="628650" lvl="1" indent="-171450">
              <a:buFontTx/>
              <a:buChar char="-"/>
            </a:pPr>
            <a:r>
              <a:rPr lang="fr-BE" dirty="0"/>
              <a:t>Raisonnement concret</a:t>
            </a:r>
          </a:p>
          <a:p>
            <a:pPr marL="628650" lvl="1" indent="-171450">
              <a:buFontTx/>
              <a:buChar char="-"/>
            </a:pPr>
            <a:r>
              <a:rPr lang="fr-BE" dirty="0"/>
              <a:t>Méticulosité </a:t>
            </a:r>
          </a:p>
          <a:p>
            <a:pPr marL="628650" lvl="1" indent="-171450">
              <a:buFontTx/>
              <a:buChar char="-"/>
            </a:pPr>
            <a:r>
              <a:rPr lang="fr-BE" dirty="0"/>
              <a:t>Ponctualité</a:t>
            </a:r>
          </a:p>
          <a:p>
            <a:pPr marL="628650" lvl="1" indent="-171450">
              <a:buFontTx/>
              <a:buChar char="-"/>
            </a:pPr>
            <a:r>
              <a:rPr lang="fr-BE" dirty="0"/>
              <a:t>Fiabilité </a:t>
            </a:r>
          </a:p>
          <a:p>
            <a:pPr marL="628650" lvl="1" indent="-171450">
              <a:buFontTx/>
              <a:buChar char="-"/>
            </a:pPr>
            <a:r>
              <a:rPr lang="fr-BE" dirty="0"/>
              <a:t>Persévérance </a:t>
            </a:r>
          </a:p>
          <a:p>
            <a:pPr marL="628650" lvl="1" indent="-171450">
              <a:buFontTx/>
              <a:buChar char="-"/>
            </a:pPr>
            <a:r>
              <a:rPr lang="fr-BE" dirty="0"/>
              <a:t>Intégrité </a:t>
            </a:r>
          </a:p>
          <a:p>
            <a:pPr marL="628650" lvl="1" indent="-171450">
              <a:buFontTx/>
              <a:buChar char="-"/>
            </a:pPr>
            <a:r>
              <a:rPr lang="fr-BE" dirty="0"/>
              <a:t>Honnêteté, véracité des propos</a:t>
            </a:r>
          </a:p>
          <a:p>
            <a:pPr marL="628650" lvl="1" indent="-171450">
              <a:buFontTx/>
              <a:buChar char="-"/>
            </a:pPr>
            <a:r>
              <a:rPr lang="fr-BE" dirty="0"/>
              <a:t>Îlots de compétences (informatique, langues étrangères, musique, dessin, mémoire…)</a:t>
            </a:r>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20</a:t>
            </a:fld>
            <a:endParaRPr lang="fr-BE"/>
          </a:p>
        </p:txBody>
      </p:sp>
    </p:spTree>
    <p:extLst>
      <p:ext uri="{BB962C8B-B14F-4D97-AF65-F5344CB8AC3E}">
        <p14:creationId xmlns:p14="http://schemas.microsoft.com/office/powerpoint/2010/main" val="2854249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0AF26-4D12-B6FB-062E-B09022473B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2F377F-D2A8-D1A0-BC4B-8DB5EBFF2C8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BD7E91-19F3-BE1E-56D7-97F3102D5B37}"/>
              </a:ext>
            </a:extLst>
          </p:cNvPr>
          <p:cNvSpPr>
            <a:spLocks noGrp="1"/>
          </p:cNvSpPr>
          <p:nvPr>
            <p:ph type="body" idx="1"/>
          </p:nvPr>
        </p:nvSpPr>
        <p:spPr/>
        <p:txBody>
          <a:bodyPr/>
          <a:lstStyle/>
          <a:p>
            <a:r>
              <a:rPr lang="fr-FR" dirty="0"/>
              <a:t>Tendance à la </a:t>
            </a:r>
            <a:r>
              <a:rPr lang="fr-FR" dirty="0" err="1"/>
              <a:t>macrocranie</a:t>
            </a:r>
            <a:r>
              <a:rPr lang="fr-FR" dirty="0"/>
              <a:t> dans les 1</a:t>
            </a:r>
            <a:r>
              <a:rPr lang="fr-FR" baseline="30000" dirty="0"/>
              <a:t>ère</a:t>
            </a:r>
            <a:r>
              <a:rPr lang="fr-FR" dirty="0"/>
              <a:t> années de vie (Sacco et al. 2015)</a:t>
            </a:r>
          </a:p>
          <a:p>
            <a:r>
              <a:rPr lang="fr-FR" dirty="0"/>
              <a:t>Des anomalies cérébrales peuvent être retrouvées jusque dans 48 % des cas chez des patients autistes. Cependant, la majorité de celles-ci sont aspécifiques et peu rentables sur le plan diagnostique. Actuellement, il n’y a pas suffisamment d’arguments pour recommander une imagerie par résonance magnétique (IRM) cérébrale de routine chez les patients TSA</a:t>
            </a:r>
            <a:endParaRPr lang="fr-BE" dirty="0"/>
          </a:p>
        </p:txBody>
      </p:sp>
      <p:sp>
        <p:nvSpPr>
          <p:cNvPr id="4" name="Espace réservé du numéro de diapositive 3">
            <a:extLst>
              <a:ext uri="{FF2B5EF4-FFF2-40B4-BE49-F238E27FC236}">
                <a16:creationId xmlns:a16="http://schemas.microsoft.com/office/drawing/2014/main" id="{4CD1232C-319F-58EC-45B4-DF4A6C86E343}"/>
              </a:ext>
            </a:extLst>
          </p:cNvPr>
          <p:cNvSpPr>
            <a:spLocks noGrp="1"/>
          </p:cNvSpPr>
          <p:nvPr>
            <p:ph type="sldNum" sz="quarter" idx="5"/>
          </p:nvPr>
        </p:nvSpPr>
        <p:spPr/>
        <p:txBody>
          <a:bodyPr/>
          <a:lstStyle/>
          <a:p>
            <a:fld id="{A6F4FA29-AAC3-44E0-B642-0A6F150E5F68}" type="slidenum">
              <a:rPr lang="fr-BE" smtClean="0"/>
              <a:t>21</a:t>
            </a:fld>
            <a:endParaRPr lang="fr-BE"/>
          </a:p>
        </p:txBody>
      </p:sp>
    </p:spTree>
    <p:extLst>
      <p:ext uri="{BB962C8B-B14F-4D97-AF65-F5344CB8AC3E}">
        <p14:creationId xmlns:p14="http://schemas.microsoft.com/office/powerpoint/2010/main" val="2227998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3B064-AB0D-F4EF-6AFC-54CC2BE9B9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BAC483-08D0-6D65-8698-B7FC5B5D6C5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695BD9-C763-D749-D533-18F58AC9B0F1}"/>
              </a:ext>
            </a:extLst>
          </p:cNvPr>
          <p:cNvSpPr>
            <a:spLocks noGrp="1"/>
          </p:cNvSpPr>
          <p:nvPr>
            <p:ph type="body" idx="1"/>
          </p:nvPr>
        </p:nvSpPr>
        <p:spPr/>
        <p:txBody>
          <a:bodyPr/>
          <a:lstStyle/>
          <a:p>
            <a:pPr marL="241300" indent="-228600">
              <a:lnSpc>
                <a:spcPct val="100000"/>
              </a:lnSpc>
              <a:spcBef>
                <a:spcPts val="720"/>
              </a:spcBef>
              <a:buFont typeface="Arial MT"/>
              <a:buChar char="•"/>
              <a:tabLst>
                <a:tab pos="241300" algn="l"/>
              </a:tabLst>
            </a:pPr>
            <a:r>
              <a:rPr lang="fr-FR" sz="2400" spc="-10" dirty="0">
                <a:latin typeface="Calibri"/>
                <a:cs typeface="Calibri"/>
              </a:rPr>
              <a:t>Prévalence</a:t>
            </a:r>
            <a:r>
              <a:rPr lang="fr-FR" sz="2400" spc="15" dirty="0">
                <a:latin typeface="Calibri"/>
                <a:cs typeface="Calibri"/>
              </a:rPr>
              <a:t> </a:t>
            </a:r>
            <a:r>
              <a:rPr lang="fr-FR" sz="2400" spc="-5" dirty="0">
                <a:latin typeface="Calibri"/>
                <a:cs typeface="Calibri"/>
              </a:rPr>
              <a:t>de</a:t>
            </a:r>
            <a:r>
              <a:rPr lang="fr-FR" sz="2400" spc="-10" dirty="0">
                <a:latin typeface="Calibri"/>
                <a:cs typeface="Calibri"/>
              </a:rPr>
              <a:t> </a:t>
            </a:r>
            <a:r>
              <a:rPr lang="fr-FR" sz="2400" dirty="0">
                <a:latin typeface="Calibri"/>
                <a:cs typeface="Calibri"/>
              </a:rPr>
              <a:t>6-7/1000</a:t>
            </a:r>
            <a:r>
              <a:rPr lang="fr-FR" sz="2400" spc="-40" dirty="0">
                <a:latin typeface="Calibri"/>
                <a:cs typeface="Calibri"/>
              </a:rPr>
              <a:t> </a:t>
            </a:r>
            <a:r>
              <a:rPr lang="fr-FR" sz="2400" dirty="0">
                <a:latin typeface="Wingdings"/>
                <a:cs typeface="Wingdings"/>
              </a:rPr>
              <a:t></a:t>
            </a:r>
            <a:r>
              <a:rPr lang="fr-FR" sz="2400" spc="-80" dirty="0">
                <a:latin typeface="Times New Roman"/>
                <a:cs typeface="Times New Roman"/>
              </a:rPr>
              <a:t> </a:t>
            </a:r>
            <a:r>
              <a:rPr lang="fr-FR" sz="2400" dirty="0">
                <a:latin typeface="Calibri"/>
                <a:cs typeface="Calibri"/>
              </a:rPr>
              <a:t>1/100</a:t>
            </a:r>
            <a:r>
              <a:rPr lang="fr-FR" sz="2400" spc="-25" dirty="0">
                <a:latin typeface="Calibri"/>
                <a:cs typeface="Calibri"/>
              </a:rPr>
              <a:t> </a:t>
            </a:r>
            <a:r>
              <a:rPr lang="fr-FR" sz="2400" spc="-10" dirty="0">
                <a:latin typeface="Calibri"/>
                <a:cs typeface="Calibri"/>
              </a:rPr>
              <a:t>personnes</a:t>
            </a:r>
            <a:r>
              <a:rPr lang="fr-FR" sz="2400" dirty="0">
                <a:latin typeface="Calibri"/>
                <a:cs typeface="Calibri"/>
              </a:rPr>
              <a:t> </a:t>
            </a:r>
            <a:r>
              <a:rPr lang="fr-FR" sz="2400" dirty="0">
                <a:latin typeface="Wingdings"/>
                <a:cs typeface="Wingdings"/>
              </a:rPr>
              <a:t></a:t>
            </a:r>
            <a:r>
              <a:rPr lang="fr-FR" sz="2400" spc="-70" dirty="0">
                <a:latin typeface="Times New Roman"/>
                <a:cs typeface="Times New Roman"/>
              </a:rPr>
              <a:t> </a:t>
            </a:r>
            <a:r>
              <a:rPr lang="fr-FR" sz="2400" dirty="0">
                <a:latin typeface="Calibri"/>
                <a:cs typeface="Calibri"/>
              </a:rPr>
              <a:t>1/60</a:t>
            </a:r>
            <a:r>
              <a:rPr lang="fr-FR" sz="2400" spc="-25" dirty="0">
                <a:latin typeface="Calibri"/>
                <a:cs typeface="Calibri"/>
              </a:rPr>
              <a:t> </a:t>
            </a:r>
            <a:r>
              <a:rPr lang="fr-FR" sz="2400" spc="-10" dirty="0">
                <a:latin typeface="Calibri"/>
                <a:cs typeface="Calibri"/>
              </a:rPr>
              <a:t>personnes</a:t>
            </a:r>
            <a:endParaRPr lang="fr-FR" sz="2400" dirty="0">
              <a:latin typeface="Calibri"/>
              <a:cs typeface="Calibri"/>
            </a:endParaRPr>
          </a:p>
          <a:p>
            <a:pPr marL="241300" indent="-228600">
              <a:lnSpc>
                <a:spcPct val="100000"/>
              </a:lnSpc>
              <a:spcBef>
                <a:spcPts val="705"/>
              </a:spcBef>
              <a:buFont typeface="Arial MT"/>
              <a:buChar char="•"/>
              <a:tabLst>
                <a:tab pos="241300" algn="l"/>
              </a:tabLst>
            </a:pPr>
            <a:r>
              <a:rPr lang="fr-FR" sz="2400" dirty="0">
                <a:latin typeface="Calibri"/>
                <a:cs typeface="Calibri"/>
              </a:rPr>
              <a:t>4</a:t>
            </a:r>
            <a:r>
              <a:rPr lang="fr-FR" sz="2400" spc="-15" dirty="0">
                <a:latin typeface="Calibri"/>
                <a:cs typeface="Calibri"/>
              </a:rPr>
              <a:t> </a:t>
            </a:r>
            <a:r>
              <a:rPr lang="fr-FR" sz="2400" spc="-20" dirty="0">
                <a:latin typeface="Calibri"/>
                <a:cs typeface="Calibri"/>
              </a:rPr>
              <a:t>garçons</a:t>
            </a:r>
            <a:r>
              <a:rPr lang="fr-FR" sz="2400" spc="-15" dirty="0">
                <a:latin typeface="Calibri"/>
                <a:cs typeface="Calibri"/>
              </a:rPr>
              <a:t> </a:t>
            </a:r>
            <a:r>
              <a:rPr lang="fr-FR" sz="2400" spc="-10" dirty="0">
                <a:latin typeface="Calibri"/>
                <a:cs typeface="Calibri"/>
              </a:rPr>
              <a:t>pour</a:t>
            </a:r>
            <a:r>
              <a:rPr lang="fr-FR" sz="2400" spc="-15" dirty="0">
                <a:latin typeface="Calibri"/>
                <a:cs typeface="Calibri"/>
              </a:rPr>
              <a:t> </a:t>
            </a:r>
            <a:r>
              <a:rPr lang="fr-FR" sz="2400" dirty="0">
                <a:latin typeface="Calibri"/>
                <a:cs typeface="Calibri"/>
              </a:rPr>
              <a:t>1</a:t>
            </a:r>
            <a:r>
              <a:rPr lang="fr-FR" sz="2400" spc="-25" dirty="0">
                <a:latin typeface="Calibri"/>
                <a:cs typeface="Calibri"/>
              </a:rPr>
              <a:t> </a:t>
            </a:r>
            <a:r>
              <a:rPr lang="fr-FR" sz="2400" dirty="0">
                <a:latin typeface="Calibri"/>
                <a:cs typeface="Calibri"/>
              </a:rPr>
              <a:t>fille </a:t>
            </a:r>
            <a:r>
              <a:rPr lang="fr-FR" sz="2400" dirty="0">
                <a:latin typeface="Calibri"/>
                <a:cs typeface="Calibri"/>
                <a:sym typeface="Wingdings" panose="05000000000000000000" pitchFamily="2" charset="2"/>
              </a:rPr>
              <a:t> 3 garçons pour 1 fille</a:t>
            </a:r>
          </a:p>
          <a:p>
            <a:pPr marL="812800" lvl="1" indent="-342900">
              <a:spcBef>
                <a:spcPts val="705"/>
              </a:spcBef>
              <a:buFont typeface="Wingdings" panose="05000000000000000000" pitchFamily="2" charset="2"/>
              <a:buChar char="Ø"/>
              <a:tabLst>
                <a:tab pos="241300" algn="l"/>
              </a:tabLst>
            </a:pPr>
            <a:r>
              <a:rPr lang="fr-FR" sz="2000" dirty="0">
                <a:latin typeface="Calibri"/>
                <a:cs typeface="Calibri"/>
                <a:sym typeface="Wingdings" panose="05000000000000000000" pitchFamily="2" charset="2"/>
              </a:rPr>
              <a:t>Les filles ont moins de comportements répétitifs </a:t>
            </a:r>
          </a:p>
          <a:p>
            <a:pPr marL="812800" lvl="1" indent="-342900">
              <a:spcBef>
                <a:spcPts val="705"/>
              </a:spcBef>
              <a:buFont typeface="Wingdings" panose="05000000000000000000" pitchFamily="2" charset="2"/>
              <a:buChar char="Ø"/>
              <a:tabLst>
                <a:tab pos="241300" algn="l"/>
              </a:tabLst>
            </a:pPr>
            <a:r>
              <a:rPr lang="fr-FR" sz="2000" dirty="0">
                <a:latin typeface="Calibri"/>
                <a:cs typeface="Calibri"/>
                <a:sym typeface="Wingdings" panose="05000000000000000000" pitchFamily="2" charset="2"/>
              </a:rPr>
              <a:t>Leurs intérêts restreints sont socialement plus acceptables</a:t>
            </a:r>
          </a:p>
          <a:p>
            <a:pPr marL="812800" lvl="1" indent="-342900">
              <a:spcBef>
                <a:spcPts val="705"/>
              </a:spcBef>
              <a:buFont typeface="Wingdings" panose="05000000000000000000" pitchFamily="2" charset="2"/>
              <a:buChar char="Ø"/>
              <a:tabLst>
                <a:tab pos="241300" algn="l"/>
              </a:tabLst>
            </a:pPr>
            <a:r>
              <a:rPr lang="fr-FR" sz="2000" dirty="0">
                <a:latin typeface="Calibri"/>
                <a:cs typeface="Calibri"/>
                <a:sym typeface="Wingdings" panose="05000000000000000000" pitchFamily="2" charset="2"/>
              </a:rPr>
              <a:t>Phénomène de camouflage pour les règles socio-communicatives</a:t>
            </a:r>
            <a:endParaRPr lang="fr-FR" sz="2000" dirty="0">
              <a:latin typeface="Calibri"/>
              <a:cs typeface="Calibri"/>
            </a:endParaRPr>
          </a:p>
          <a:p>
            <a:pPr marL="241300" indent="-228600">
              <a:lnSpc>
                <a:spcPct val="100000"/>
              </a:lnSpc>
              <a:spcBef>
                <a:spcPts val="720"/>
              </a:spcBef>
              <a:buFont typeface="Arial MT"/>
              <a:buChar char="•"/>
              <a:tabLst>
                <a:tab pos="241300" algn="l"/>
              </a:tabLst>
            </a:pPr>
            <a:r>
              <a:rPr lang="fr-FR" sz="2400" spc="-45" dirty="0">
                <a:latin typeface="Calibri"/>
                <a:cs typeface="Calibri"/>
              </a:rPr>
              <a:t>Toutes</a:t>
            </a:r>
            <a:r>
              <a:rPr lang="fr-FR" sz="2400" spc="10" dirty="0">
                <a:latin typeface="Calibri"/>
                <a:cs typeface="Calibri"/>
              </a:rPr>
              <a:t> </a:t>
            </a:r>
            <a:r>
              <a:rPr lang="fr-FR" sz="2400" dirty="0">
                <a:latin typeface="Calibri"/>
                <a:cs typeface="Calibri"/>
              </a:rPr>
              <a:t>les</a:t>
            </a:r>
            <a:r>
              <a:rPr lang="fr-FR" sz="2400" spc="-20" dirty="0">
                <a:latin typeface="Calibri"/>
                <a:cs typeface="Calibri"/>
              </a:rPr>
              <a:t> </a:t>
            </a:r>
            <a:r>
              <a:rPr lang="fr-FR" sz="2400" spc="-5" dirty="0">
                <a:latin typeface="Calibri"/>
                <a:cs typeface="Calibri"/>
              </a:rPr>
              <a:t>classes</a:t>
            </a:r>
            <a:r>
              <a:rPr lang="fr-FR" sz="2400" spc="-25" dirty="0">
                <a:latin typeface="Calibri"/>
                <a:cs typeface="Calibri"/>
              </a:rPr>
              <a:t> </a:t>
            </a:r>
            <a:r>
              <a:rPr lang="fr-FR" sz="2400" spc="-5" dirty="0">
                <a:latin typeface="Calibri"/>
                <a:cs typeface="Calibri"/>
              </a:rPr>
              <a:t>sociales</a:t>
            </a:r>
            <a:r>
              <a:rPr lang="fr-FR" sz="2400" spc="-25" dirty="0">
                <a:latin typeface="Calibri"/>
                <a:cs typeface="Calibri"/>
              </a:rPr>
              <a:t> </a:t>
            </a:r>
            <a:r>
              <a:rPr lang="fr-FR" sz="2400" spc="-10" dirty="0">
                <a:latin typeface="Calibri"/>
                <a:cs typeface="Calibri"/>
              </a:rPr>
              <a:t>sont</a:t>
            </a:r>
            <a:r>
              <a:rPr lang="fr-FR" sz="2400" spc="-15" dirty="0">
                <a:latin typeface="Calibri"/>
                <a:cs typeface="Calibri"/>
              </a:rPr>
              <a:t> </a:t>
            </a:r>
            <a:r>
              <a:rPr lang="fr-FR" sz="2400" spc="-5" dirty="0">
                <a:latin typeface="Calibri"/>
                <a:cs typeface="Calibri"/>
              </a:rPr>
              <a:t>touchées</a:t>
            </a:r>
            <a:endParaRPr lang="fr-FR" sz="2400" dirty="0">
              <a:latin typeface="Calibri"/>
              <a:cs typeface="Calibri"/>
            </a:endParaRPr>
          </a:p>
          <a:p>
            <a:pPr marL="241300" indent="-228600">
              <a:lnSpc>
                <a:spcPct val="100000"/>
              </a:lnSpc>
              <a:spcBef>
                <a:spcPts val="700"/>
              </a:spcBef>
              <a:buFont typeface="Arial MT"/>
              <a:buChar char="•"/>
              <a:tabLst>
                <a:tab pos="241300" algn="l"/>
              </a:tabLst>
            </a:pPr>
            <a:r>
              <a:rPr lang="fr-FR" sz="2400" spc="-20" dirty="0">
                <a:latin typeface="Calibri"/>
                <a:cs typeface="Calibri"/>
              </a:rPr>
              <a:t>Facteurs</a:t>
            </a:r>
            <a:r>
              <a:rPr lang="fr-FR" sz="2400" spc="-35" dirty="0">
                <a:latin typeface="Calibri"/>
                <a:cs typeface="Calibri"/>
              </a:rPr>
              <a:t> </a:t>
            </a:r>
            <a:r>
              <a:rPr lang="fr-FR" sz="2400" spc="-5" dirty="0">
                <a:latin typeface="Calibri"/>
                <a:cs typeface="Calibri"/>
              </a:rPr>
              <a:t>de</a:t>
            </a:r>
            <a:r>
              <a:rPr lang="fr-FR" sz="2400" spc="-10" dirty="0">
                <a:latin typeface="Calibri"/>
                <a:cs typeface="Calibri"/>
              </a:rPr>
              <a:t> </a:t>
            </a:r>
            <a:r>
              <a:rPr lang="fr-FR" sz="2400" spc="-5" dirty="0">
                <a:latin typeface="Calibri"/>
                <a:cs typeface="Calibri"/>
              </a:rPr>
              <a:t>risques </a:t>
            </a:r>
            <a:r>
              <a:rPr lang="fr-FR" sz="2400" spc="-10" dirty="0">
                <a:latin typeface="Calibri"/>
                <a:cs typeface="Calibri"/>
              </a:rPr>
              <a:t>reconnus:</a:t>
            </a:r>
            <a:endParaRPr lang="fr-FR" sz="2400" dirty="0">
              <a:latin typeface="Calibri"/>
              <a:cs typeface="Calibri"/>
            </a:endParaRPr>
          </a:p>
          <a:p>
            <a:pPr marL="811530" lvl="1" indent="-342900">
              <a:lnSpc>
                <a:spcPct val="100000"/>
              </a:lnSpc>
              <a:spcBef>
                <a:spcPts val="300"/>
              </a:spcBef>
              <a:buFont typeface="Wingdings" panose="05000000000000000000" pitchFamily="2" charset="2"/>
              <a:buChar char="Ø"/>
              <a:tabLst>
                <a:tab pos="697865" algn="l"/>
                <a:tab pos="698500" algn="l"/>
              </a:tabLst>
            </a:pPr>
            <a:r>
              <a:rPr lang="fr-FR" sz="2000" spc="-5" dirty="0">
                <a:latin typeface="Calibri"/>
                <a:cs typeface="Calibri"/>
              </a:rPr>
              <a:t>Antécédents</a:t>
            </a:r>
            <a:r>
              <a:rPr lang="fr-FR" sz="2000" spc="-15" dirty="0">
                <a:latin typeface="Calibri"/>
                <a:cs typeface="Calibri"/>
              </a:rPr>
              <a:t> </a:t>
            </a:r>
            <a:r>
              <a:rPr lang="fr-FR" sz="2000" spc="-5" dirty="0">
                <a:latin typeface="Calibri"/>
                <a:cs typeface="Calibri"/>
              </a:rPr>
              <a:t>familiaux</a:t>
            </a:r>
            <a:r>
              <a:rPr lang="fr-FR" sz="2000" spc="-20" dirty="0">
                <a:latin typeface="Calibri"/>
                <a:cs typeface="Calibri"/>
              </a:rPr>
              <a:t> (13% de récurrence)</a:t>
            </a:r>
            <a:endParaRPr lang="fr-FR" sz="2000" dirty="0">
              <a:latin typeface="Calibri"/>
              <a:cs typeface="Calibri"/>
            </a:endParaRPr>
          </a:p>
          <a:p>
            <a:pPr marL="811530" lvl="1" indent="-342900">
              <a:lnSpc>
                <a:spcPct val="100000"/>
              </a:lnSpc>
              <a:spcBef>
                <a:spcPts val="265"/>
              </a:spcBef>
              <a:buFont typeface="Wingdings" panose="05000000000000000000" pitchFamily="2" charset="2"/>
              <a:buChar char="Ø"/>
              <a:tabLst>
                <a:tab pos="697865" algn="l"/>
                <a:tab pos="698500" algn="l"/>
              </a:tabLst>
            </a:pPr>
            <a:r>
              <a:rPr lang="fr-FR" sz="2000" spc="-10" dirty="0">
                <a:latin typeface="Calibri"/>
                <a:cs typeface="Calibri"/>
              </a:rPr>
              <a:t>Age</a:t>
            </a:r>
            <a:r>
              <a:rPr lang="fr-FR" sz="2000" spc="10" dirty="0">
                <a:latin typeface="Calibri"/>
                <a:cs typeface="Calibri"/>
              </a:rPr>
              <a:t> </a:t>
            </a:r>
            <a:r>
              <a:rPr lang="fr-FR" sz="2000" spc="-15" dirty="0">
                <a:latin typeface="Calibri"/>
                <a:cs typeface="Calibri"/>
              </a:rPr>
              <a:t>avancé</a:t>
            </a:r>
            <a:r>
              <a:rPr lang="fr-FR" sz="2000" spc="-10" dirty="0">
                <a:latin typeface="Calibri"/>
                <a:cs typeface="Calibri"/>
              </a:rPr>
              <a:t> </a:t>
            </a:r>
            <a:r>
              <a:rPr lang="fr-FR" sz="2000" dirty="0">
                <a:latin typeface="Calibri"/>
                <a:cs typeface="Calibri"/>
              </a:rPr>
              <a:t>des</a:t>
            </a:r>
            <a:r>
              <a:rPr lang="fr-FR" sz="2000" spc="10" dirty="0">
                <a:latin typeface="Calibri"/>
                <a:cs typeface="Calibri"/>
              </a:rPr>
              <a:t> </a:t>
            </a:r>
            <a:r>
              <a:rPr lang="fr-FR" sz="2000" spc="-5" dirty="0">
                <a:latin typeface="Calibri"/>
                <a:cs typeface="Calibri"/>
              </a:rPr>
              <a:t>parents</a:t>
            </a:r>
            <a:r>
              <a:rPr lang="fr-FR" sz="2000" spc="-35" dirty="0">
                <a:latin typeface="Calibri"/>
                <a:cs typeface="Calibri"/>
              </a:rPr>
              <a:t> </a:t>
            </a:r>
            <a:r>
              <a:rPr lang="fr-FR" sz="2000" spc="-5" dirty="0">
                <a:latin typeface="Calibri"/>
                <a:cs typeface="Calibri"/>
              </a:rPr>
              <a:t>(&gt;</a:t>
            </a:r>
            <a:r>
              <a:rPr lang="fr-FR" sz="2000" dirty="0">
                <a:latin typeface="Calibri"/>
                <a:cs typeface="Calibri"/>
              </a:rPr>
              <a:t> 35 ans pour</a:t>
            </a:r>
            <a:r>
              <a:rPr lang="fr-FR" sz="2000" spc="-30" dirty="0">
                <a:latin typeface="Calibri"/>
                <a:cs typeface="Calibri"/>
              </a:rPr>
              <a:t> </a:t>
            </a:r>
            <a:r>
              <a:rPr lang="fr-FR" sz="2000" dirty="0">
                <a:latin typeface="Calibri"/>
                <a:cs typeface="Calibri"/>
              </a:rPr>
              <a:t>maman;</a:t>
            </a:r>
            <a:r>
              <a:rPr lang="fr-FR" sz="2000" spc="-5" dirty="0">
                <a:latin typeface="Calibri"/>
                <a:cs typeface="Calibri"/>
              </a:rPr>
              <a:t> </a:t>
            </a:r>
            <a:r>
              <a:rPr lang="fr-FR" sz="2000" dirty="0">
                <a:latin typeface="Calibri"/>
                <a:cs typeface="Calibri"/>
              </a:rPr>
              <a:t>&gt;</a:t>
            </a:r>
            <a:r>
              <a:rPr lang="fr-FR" sz="2000" spc="-10" dirty="0">
                <a:latin typeface="Calibri"/>
                <a:cs typeface="Calibri"/>
              </a:rPr>
              <a:t> </a:t>
            </a:r>
            <a:r>
              <a:rPr lang="fr-FR" sz="2000" dirty="0">
                <a:latin typeface="Calibri"/>
                <a:cs typeface="Calibri"/>
              </a:rPr>
              <a:t>39</a:t>
            </a:r>
            <a:r>
              <a:rPr lang="fr-FR" sz="2000" spc="-5" dirty="0">
                <a:latin typeface="Calibri"/>
                <a:cs typeface="Calibri"/>
              </a:rPr>
              <a:t> </a:t>
            </a:r>
            <a:r>
              <a:rPr lang="fr-FR" sz="2000" dirty="0">
                <a:latin typeface="Calibri"/>
                <a:cs typeface="Calibri"/>
              </a:rPr>
              <a:t>ans</a:t>
            </a:r>
            <a:r>
              <a:rPr lang="fr-FR" sz="2000" spc="-10" dirty="0">
                <a:latin typeface="Calibri"/>
                <a:cs typeface="Calibri"/>
              </a:rPr>
              <a:t> </a:t>
            </a:r>
            <a:r>
              <a:rPr lang="fr-FR" sz="2000" dirty="0">
                <a:latin typeface="Calibri"/>
                <a:cs typeface="Calibri"/>
              </a:rPr>
              <a:t>pour</a:t>
            </a:r>
            <a:r>
              <a:rPr lang="fr-FR" sz="2000" spc="-30" dirty="0">
                <a:latin typeface="Calibri"/>
                <a:cs typeface="Calibri"/>
              </a:rPr>
              <a:t> </a:t>
            </a:r>
            <a:r>
              <a:rPr lang="fr-FR" sz="2000" dirty="0">
                <a:latin typeface="Calibri"/>
                <a:cs typeface="Calibri"/>
              </a:rPr>
              <a:t>papa)</a:t>
            </a:r>
          </a:p>
          <a:p>
            <a:pPr marL="811530" lvl="1" indent="-342900">
              <a:lnSpc>
                <a:spcPct val="100000"/>
              </a:lnSpc>
              <a:spcBef>
                <a:spcPts val="260"/>
              </a:spcBef>
              <a:buFont typeface="Wingdings" panose="05000000000000000000" pitchFamily="2" charset="2"/>
              <a:buChar char="Ø"/>
              <a:tabLst>
                <a:tab pos="697865" algn="l"/>
                <a:tab pos="698500" algn="l"/>
              </a:tabLst>
            </a:pPr>
            <a:r>
              <a:rPr lang="fr-FR" sz="2000" spc="-5" dirty="0">
                <a:latin typeface="Calibri"/>
                <a:cs typeface="Calibri"/>
              </a:rPr>
              <a:t>Antécédents</a:t>
            </a:r>
            <a:r>
              <a:rPr lang="fr-FR" sz="2000" spc="-10" dirty="0">
                <a:latin typeface="Calibri"/>
                <a:cs typeface="Calibri"/>
              </a:rPr>
              <a:t> </a:t>
            </a:r>
            <a:r>
              <a:rPr lang="fr-FR" sz="2000" spc="-5" dirty="0">
                <a:latin typeface="Calibri"/>
                <a:cs typeface="Calibri"/>
              </a:rPr>
              <a:t>pré/périnataux</a:t>
            </a:r>
            <a:r>
              <a:rPr lang="fr-FR" sz="2000" spc="-50" dirty="0">
                <a:latin typeface="Calibri"/>
                <a:cs typeface="Calibri"/>
              </a:rPr>
              <a:t> </a:t>
            </a:r>
            <a:r>
              <a:rPr lang="fr-FR" sz="2000" spc="-5" dirty="0">
                <a:latin typeface="Calibri"/>
                <a:cs typeface="Calibri"/>
              </a:rPr>
              <a:t>(petit</a:t>
            </a:r>
            <a:r>
              <a:rPr lang="fr-FR" sz="2000" spc="5" dirty="0">
                <a:latin typeface="Calibri"/>
                <a:cs typeface="Calibri"/>
              </a:rPr>
              <a:t> </a:t>
            </a:r>
            <a:r>
              <a:rPr lang="fr-FR" sz="2000" dirty="0">
                <a:latin typeface="Calibri"/>
                <a:cs typeface="Calibri"/>
              </a:rPr>
              <a:t>poids</a:t>
            </a:r>
            <a:r>
              <a:rPr lang="fr-FR" sz="2000" spc="-10" dirty="0">
                <a:latin typeface="Calibri"/>
                <a:cs typeface="Calibri"/>
              </a:rPr>
              <a:t> </a:t>
            </a:r>
            <a:r>
              <a:rPr lang="fr-FR" sz="2000" dirty="0">
                <a:latin typeface="Calibri"/>
                <a:cs typeface="Calibri"/>
              </a:rPr>
              <a:t>de naissance</a:t>
            </a:r>
            <a:r>
              <a:rPr lang="fr-FR" sz="2000" spc="20" dirty="0">
                <a:latin typeface="Calibri"/>
                <a:cs typeface="Calibri"/>
              </a:rPr>
              <a:t> </a:t>
            </a:r>
            <a:r>
              <a:rPr lang="fr-FR" sz="2000" spc="-10" dirty="0">
                <a:latin typeface="Calibri"/>
                <a:cs typeface="Calibri"/>
              </a:rPr>
              <a:t>et</a:t>
            </a:r>
            <a:r>
              <a:rPr lang="fr-FR" sz="2000" spc="20" dirty="0">
                <a:latin typeface="Calibri"/>
                <a:cs typeface="Calibri"/>
              </a:rPr>
              <a:t> </a:t>
            </a:r>
            <a:r>
              <a:rPr lang="fr-FR" sz="2000" spc="-15" dirty="0">
                <a:latin typeface="Calibri"/>
                <a:cs typeface="Calibri"/>
              </a:rPr>
              <a:t>hypoxie</a:t>
            </a:r>
            <a:r>
              <a:rPr lang="fr-FR" sz="2000" spc="-25" dirty="0">
                <a:latin typeface="Calibri"/>
                <a:cs typeface="Calibri"/>
              </a:rPr>
              <a:t> </a:t>
            </a:r>
            <a:r>
              <a:rPr lang="fr-FR" sz="2000" spc="-5" dirty="0">
                <a:latin typeface="Calibri"/>
                <a:cs typeface="Calibri"/>
              </a:rPr>
              <a:t>néonatale)</a:t>
            </a:r>
            <a:endParaRPr lang="fr-FR" sz="2000" dirty="0">
              <a:latin typeface="Calibri"/>
              <a:cs typeface="Calibri"/>
            </a:endParaRPr>
          </a:p>
        </p:txBody>
      </p:sp>
      <p:sp>
        <p:nvSpPr>
          <p:cNvPr id="4" name="Espace réservé du numéro de diapositive 3">
            <a:extLst>
              <a:ext uri="{FF2B5EF4-FFF2-40B4-BE49-F238E27FC236}">
                <a16:creationId xmlns:a16="http://schemas.microsoft.com/office/drawing/2014/main" id="{6A19062C-1D2A-0F25-E219-852C748DAED9}"/>
              </a:ext>
            </a:extLst>
          </p:cNvPr>
          <p:cNvSpPr>
            <a:spLocks noGrp="1"/>
          </p:cNvSpPr>
          <p:nvPr>
            <p:ph type="sldNum" sz="quarter" idx="5"/>
          </p:nvPr>
        </p:nvSpPr>
        <p:spPr/>
        <p:txBody>
          <a:bodyPr/>
          <a:lstStyle/>
          <a:p>
            <a:fld id="{A6F4FA29-AAC3-44E0-B642-0A6F150E5F68}" type="slidenum">
              <a:rPr lang="fr-BE" smtClean="0"/>
              <a:t>22</a:t>
            </a:fld>
            <a:endParaRPr lang="fr-BE"/>
          </a:p>
        </p:txBody>
      </p:sp>
    </p:spTree>
    <p:extLst>
      <p:ext uri="{BB962C8B-B14F-4D97-AF65-F5344CB8AC3E}">
        <p14:creationId xmlns:p14="http://schemas.microsoft.com/office/powerpoint/2010/main" val="2933887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69168-AA1A-96DF-5015-5E005EB862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298DE6-E558-8098-B4BA-C70585969B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EEE193E-A297-7799-3E28-F891F36960A4}"/>
              </a:ext>
            </a:extLst>
          </p:cNvPr>
          <p:cNvSpPr>
            <a:spLocks noGrp="1"/>
          </p:cNvSpPr>
          <p:nvPr>
            <p:ph type="body" idx="1"/>
          </p:nvPr>
        </p:nvSpPr>
        <p:spPr/>
        <p:txBody>
          <a:bodyPr/>
          <a:lstStyle/>
          <a:p>
            <a:pPr marL="241300" indent="-228600">
              <a:lnSpc>
                <a:spcPct val="100000"/>
              </a:lnSpc>
              <a:spcBef>
                <a:spcPts val="700"/>
              </a:spcBef>
              <a:buFont typeface="Arial MT"/>
              <a:buChar char="•"/>
              <a:tabLst>
                <a:tab pos="241300" algn="l"/>
              </a:tabLst>
            </a:pPr>
            <a:r>
              <a:rPr lang="fr-FR" sz="2400" spc="-20" dirty="0">
                <a:latin typeface="Calibri"/>
                <a:cs typeface="Calibri"/>
              </a:rPr>
              <a:t>Facteurs</a:t>
            </a:r>
            <a:r>
              <a:rPr lang="fr-FR" sz="2400" spc="-35" dirty="0">
                <a:latin typeface="Calibri"/>
                <a:cs typeface="Calibri"/>
              </a:rPr>
              <a:t> </a:t>
            </a:r>
            <a:r>
              <a:rPr lang="fr-FR" sz="2400" spc="-5" dirty="0">
                <a:latin typeface="Calibri"/>
                <a:cs typeface="Calibri"/>
              </a:rPr>
              <a:t>de</a:t>
            </a:r>
            <a:r>
              <a:rPr lang="fr-FR" sz="2400" spc="-10" dirty="0">
                <a:latin typeface="Calibri"/>
                <a:cs typeface="Calibri"/>
              </a:rPr>
              <a:t> </a:t>
            </a:r>
            <a:r>
              <a:rPr lang="fr-FR" sz="2400" spc="-5" dirty="0">
                <a:latin typeface="Calibri"/>
                <a:cs typeface="Calibri"/>
              </a:rPr>
              <a:t>risques </a:t>
            </a:r>
            <a:r>
              <a:rPr lang="fr-FR" sz="2400" spc="-10" dirty="0">
                <a:latin typeface="Calibri"/>
                <a:cs typeface="Calibri"/>
              </a:rPr>
              <a:t>reconnus:</a:t>
            </a:r>
            <a:endParaRPr lang="fr-FR" sz="2400" dirty="0">
              <a:latin typeface="Calibri"/>
              <a:cs typeface="Calibri"/>
            </a:endParaRPr>
          </a:p>
          <a:p>
            <a:pPr marL="811530" lvl="1" indent="-342900">
              <a:lnSpc>
                <a:spcPct val="100000"/>
              </a:lnSpc>
              <a:spcBef>
                <a:spcPts val="300"/>
              </a:spcBef>
              <a:buFont typeface="Wingdings" panose="05000000000000000000" pitchFamily="2" charset="2"/>
              <a:buChar char="Ø"/>
              <a:tabLst>
                <a:tab pos="697865" algn="l"/>
                <a:tab pos="698500" algn="l"/>
              </a:tabLst>
            </a:pPr>
            <a:r>
              <a:rPr lang="fr-FR" sz="2000" spc="-5" dirty="0">
                <a:latin typeface="Calibri"/>
                <a:cs typeface="Calibri"/>
              </a:rPr>
              <a:t>Antécédents</a:t>
            </a:r>
            <a:r>
              <a:rPr lang="fr-FR" sz="2000" spc="-15" dirty="0">
                <a:latin typeface="Calibri"/>
                <a:cs typeface="Calibri"/>
              </a:rPr>
              <a:t> </a:t>
            </a:r>
            <a:r>
              <a:rPr lang="fr-FR" sz="2000" spc="-5" dirty="0">
                <a:latin typeface="Calibri"/>
                <a:cs typeface="Calibri"/>
              </a:rPr>
              <a:t>familiaux</a:t>
            </a:r>
            <a:r>
              <a:rPr lang="fr-FR" sz="2000" spc="-20" dirty="0">
                <a:latin typeface="Calibri"/>
                <a:cs typeface="Calibri"/>
              </a:rPr>
              <a:t> (13% de récurrence)</a:t>
            </a:r>
            <a:endParaRPr lang="fr-FR" sz="2000" dirty="0">
              <a:latin typeface="Calibri"/>
              <a:cs typeface="Calibri"/>
            </a:endParaRPr>
          </a:p>
          <a:p>
            <a:pPr marL="811530" lvl="1" indent="-342900">
              <a:lnSpc>
                <a:spcPct val="100000"/>
              </a:lnSpc>
              <a:spcBef>
                <a:spcPts val="265"/>
              </a:spcBef>
              <a:buFont typeface="Wingdings" panose="05000000000000000000" pitchFamily="2" charset="2"/>
              <a:buChar char="Ø"/>
              <a:tabLst>
                <a:tab pos="697865" algn="l"/>
                <a:tab pos="698500" algn="l"/>
              </a:tabLst>
            </a:pPr>
            <a:r>
              <a:rPr lang="fr-FR" sz="2000" spc="-10" dirty="0">
                <a:latin typeface="Calibri"/>
                <a:cs typeface="Calibri"/>
              </a:rPr>
              <a:t>Age</a:t>
            </a:r>
            <a:r>
              <a:rPr lang="fr-FR" sz="2000" spc="10" dirty="0">
                <a:latin typeface="Calibri"/>
                <a:cs typeface="Calibri"/>
              </a:rPr>
              <a:t> </a:t>
            </a:r>
            <a:r>
              <a:rPr lang="fr-FR" sz="2000" spc="-15" dirty="0">
                <a:latin typeface="Calibri"/>
                <a:cs typeface="Calibri"/>
              </a:rPr>
              <a:t>avancé</a:t>
            </a:r>
            <a:r>
              <a:rPr lang="fr-FR" sz="2000" spc="-10" dirty="0">
                <a:latin typeface="Calibri"/>
                <a:cs typeface="Calibri"/>
              </a:rPr>
              <a:t> </a:t>
            </a:r>
            <a:r>
              <a:rPr lang="fr-FR" sz="2000" dirty="0">
                <a:latin typeface="Calibri"/>
                <a:cs typeface="Calibri"/>
              </a:rPr>
              <a:t>des</a:t>
            </a:r>
            <a:r>
              <a:rPr lang="fr-FR" sz="2000" spc="10" dirty="0">
                <a:latin typeface="Calibri"/>
                <a:cs typeface="Calibri"/>
              </a:rPr>
              <a:t> </a:t>
            </a:r>
            <a:r>
              <a:rPr lang="fr-FR" sz="2000" spc="-5" dirty="0">
                <a:latin typeface="Calibri"/>
                <a:cs typeface="Calibri"/>
              </a:rPr>
              <a:t>parents</a:t>
            </a:r>
            <a:r>
              <a:rPr lang="fr-FR" sz="2000" spc="-35" dirty="0">
                <a:latin typeface="Calibri"/>
                <a:cs typeface="Calibri"/>
              </a:rPr>
              <a:t> </a:t>
            </a:r>
            <a:r>
              <a:rPr lang="fr-FR" sz="2000" spc="-5" dirty="0">
                <a:latin typeface="Calibri"/>
                <a:cs typeface="Calibri"/>
              </a:rPr>
              <a:t>(&gt;</a:t>
            </a:r>
            <a:r>
              <a:rPr lang="fr-FR" sz="2000" dirty="0">
                <a:latin typeface="Calibri"/>
                <a:cs typeface="Calibri"/>
              </a:rPr>
              <a:t> 35 ans pour</a:t>
            </a:r>
            <a:r>
              <a:rPr lang="fr-FR" sz="2000" spc="-30" dirty="0">
                <a:latin typeface="Calibri"/>
                <a:cs typeface="Calibri"/>
              </a:rPr>
              <a:t> </a:t>
            </a:r>
            <a:r>
              <a:rPr lang="fr-FR" sz="2000" dirty="0">
                <a:latin typeface="Calibri"/>
                <a:cs typeface="Calibri"/>
              </a:rPr>
              <a:t>maman;</a:t>
            </a:r>
            <a:r>
              <a:rPr lang="fr-FR" sz="2000" spc="-5" dirty="0">
                <a:latin typeface="Calibri"/>
                <a:cs typeface="Calibri"/>
              </a:rPr>
              <a:t> </a:t>
            </a:r>
            <a:r>
              <a:rPr lang="fr-FR" sz="2000" dirty="0">
                <a:latin typeface="Calibri"/>
                <a:cs typeface="Calibri"/>
              </a:rPr>
              <a:t>&gt;</a:t>
            </a:r>
            <a:r>
              <a:rPr lang="fr-FR" sz="2000" spc="-10" dirty="0">
                <a:latin typeface="Calibri"/>
                <a:cs typeface="Calibri"/>
              </a:rPr>
              <a:t> </a:t>
            </a:r>
            <a:r>
              <a:rPr lang="fr-FR" sz="2000" dirty="0">
                <a:latin typeface="Calibri"/>
                <a:cs typeface="Calibri"/>
              </a:rPr>
              <a:t>39</a:t>
            </a:r>
            <a:r>
              <a:rPr lang="fr-FR" sz="2000" spc="-5" dirty="0">
                <a:latin typeface="Calibri"/>
                <a:cs typeface="Calibri"/>
              </a:rPr>
              <a:t> </a:t>
            </a:r>
            <a:r>
              <a:rPr lang="fr-FR" sz="2000" dirty="0">
                <a:latin typeface="Calibri"/>
                <a:cs typeface="Calibri"/>
              </a:rPr>
              <a:t>ans</a:t>
            </a:r>
            <a:r>
              <a:rPr lang="fr-FR" sz="2000" spc="-10" dirty="0">
                <a:latin typeface="Calibri"/>
                <a:cs typeface="Calibri"/>
              </a:rPr>
              <a:t> </a:t>
            </a:r>
            <a:r>
              <a:rPr lang="fr-FR" sz="2000" dirty="0">
                <a:latin typeface="Calibri"/>
                <a:cs typeface="Calibri"/>
              </a:rPr>
              <a:t>pour</a:t>
            </a:r>
            <a:r>
              <a:rPr lang="fr-FR" sz="2000" spc="-30" dirty="0">
                <a:latin typeface="Calibri"/>
                <a:cs typeface="Calibri"/>
              </a:rPr>
              <a:t> </a:t>
            </a:r>
            <a:r>
              <a:rPr lang="fr-FR" sz="2000" dirty="0">
                <a:latin typeface="Calibri"/>
                <a:cs typeface="Calibri"/>
              </a:rPr>
              <a:t>papa)</a:t>
            </a:r>
          </a:p>
          <a:p>
            <a:pPr marL="811530" lvl="1" indent="-342900">
              <a:lnSpc>
                <a:spcPct val="100000"/>
              </a:lnSpc>
              <a:spcBef>
                <a:spcPts val="260"/>
              </a:spcBef>
              <a:buFont typeface="Wingdings" panose="05000000000000000000" pitchFamily="2" charset="2"/>
              <a:buChar char="Ø"/>
              <a:tabLst>
                <a:tab pos="697865" algn="l"/>
                <a:tab pos="698500" algn="l"/>
              </a:tabLst>
            </a:pPr>
            <a:r>
              <a:rPr lang="fr-FR" sz="2000" spc="-5" dirty="0">
                <a:latin typeface="Calibri"/>
                <a:cs typeface="Calibri"/>
              </a:rPr>
              <a:t>Antécédents</a:t>
            </a:r>
            <a:r>
              <a:rPr lang="fr-FR" sz="2000" spc="-10" dirty="0">
                <a:latin typeface="Calibri"/>
                <a:cs typeface="Calibri"/>
              </a:rPr>
              <a:t> </a:t>
            </a:r>
            <a:r>
              <a:rPr lang="fr-FR" sz="2000" spc="-5" dirty="0">
                <a:latin typeface="Calibri"/>
                <a:cs typeface="Calibri"/>
              </a:rPr>
              <a:t>pré/périnataux</a:t>
            </a:r>
            <a:r>
              <a:rPr lang="fr-FR" sz="2000" spc="-50" dirty="0">
                <a:latin typeface="Calibri"/>
                <a:cs typeface="Calibri"/>
              </a:rPr>
              <a:t> </a:t>
            </a:r>
            <a:r>
              <a:rPr lang="fr-FR" sz="2000" spc="-5" dirty="0">
                <a:latin typeface="Calibri"/>
                <a:cs typeface="Calibri"/>
              </a:rPr>
              <a:t>(petit</a:t>
            </a:r>
            <a:r>
              <a:rPr lang="fr-FR" sz="2000" spc="5" dirty="0">
                <a:latin typeface="Calibri"/>
                <a:cs typeface="Calibri"/>
              </a:rPr>
              <a:t> </a:t>
            </a:r>
            <a:r>
              <a:rPr lang="fr-FR" sz="2000" dirty="0">
                <a:latin typeface="Calibri"/>
                <a:cs typeface="Calibri"/>
              </a:rPr>
              <a:t>poids</a:t>
            </a:r>
            <a:r>
              <a:rPr lang="fr-FR" sz="2000" spc="-10" dirty="0">
                <a:latin typeface="Calibri"/>
                <a:cs typeface="Calibri"/>
              </a:rPr>
              <a:t> </a:t>
            </a:r>
            <a:r>
              <a:rPr lang="fr-FR" sz="2000" dirty="0">
                <a:latin typeface="Calibri"/>
                <a:cs typeface="Calibri"/>
              </a:rPr>
              <a:t>de naissance</a:t>
            </a:r>
            <a:r>
              <a:rPr lang="fr-FR" sz="2000" spc="20" dirty="0">
                <a:latin typeface="Calibri"/>
                <a:cs typeface="Calibri"/>
              </a:rPr>
              <a:t> </a:t>
            </a:r>
            <a:r>
              <a:rPr lang="fr-FR" sz="2000" spc="-10" dirty="0">
                <a:latin typeface="Calibri"/>
                <a:cs typeface="Calibri"/>
              </a:rPr>
              <a:t>et</a:t>
            </a:r>
            <a:r>
              <a:rPr lang="fr-FR" sz="2000" spc="20" dirty="0">
                <a:latin typeface="Calibri"/>
                <a:cs typeface="Calibri"/>
              </a:rPr>
              <a:t> </a:t>
            </a:r>
            <a:r>
              <a:rPr lang="fr-FR" sz="2000" spc="-15" dirty="0">
                <a:latin typeface="Calibri"/>
                <a:cs typeface="Calibri"/>
              </a:rPr>
              <a:t>hypoxie</a:t>
            </a:r>
            <a:r>
              <a:rPr lang="fr-FR" sz="2000" spc="-25" dirty="0">
                <a:latin typeface="Calibri"/>
                <a:cs typeface="Calibri"/>
              </a:rPr>
              <a:t> </a:t>
            </a:r>
            <a:r>
              <a:rPr lang="fr-FR" sz="2000" spc="-5" dirty="0">
                <a:latin typeface="Calibri"/>
                <a:cs typeface="Calibri"/>
              </a:rPr>
              <a:t>néonatale)</a:t>
            </a:r>
            <a:endParaRPr lang="fr-FR" sz="2000" dirty="0">
              <a:latin typeface="Calibri"/>
              <a:cs typeface="Calibri"/>
            </a:endParaRPr>
          </a:p>
        </p:txBody>
      </p:sp>
      <p:sp>
        <p:nvSpPr>
          <p:cNvPr id="4" name="Espace réservé du numéro de diapositive 3">
            <a:extLst>
              <a:ext uri="{FF2B5EF4-FFF2-40B4-BE49-F238E27FC236}">
                <a16:creationId xmlns:a16="http://schemas.microsoft.com/office/drawing/2014/main" id="{E48FA9C9-E24E-C54F-D479-A126B9E86495}"/>
              </a:ext>
            </a:extLst>
          </p:cNvPr>
          <p:cNvSpPr>
            <a:spLocks noGrp="1"/>
          </p:cNvSpPr>
          <p:nvPr>
            <p:ph type="sldNum" sz="quarter" idx="5"/>
          </p:nvPr>
        </p:nvSpPr>
        <p:spPr/>
        <p:txBody>
          <a:bodyPr/>
          <a:lstStyle/>
          <a:p>
            <a:fld id="{A6F4FA29-AAC3-44E0-B642-0A6F150E5F68}" type="slidenum">
              <a:rPr lang="fr-BE" smtClean="0"/>
              <a:t>23</a:t>
            </a:fld>
            <a:endParaRPr lang="fr-BE"/>
          </a:p>
        </p:txBody>
      </p:sp>
    </p:spTree>
    <p:extLst>
      <p:ext uri="{BB962C8B-B14F-4D97-AF65-F5344CB8AC3E}">
        <p14:creationId xmlns:p14="http://schemas.microsoft.com/office/powerpoint/2010/main" val="212258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AC1AE-BF1D-3B16-B94C-3F2C657487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EC4FC6-680D-C142-27C5-953E54952A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9EA1A9-E063-7C88-ECE4-33F530545105}"/>
              </a:ext>
            </a:extLst>
          </p:cNvPr>
          <p:cNvSpPr>
            <a:spLocks noGrp="1"/>
          </p:cNvSpPr>
          <p:nvPr>
            <p:ph type="body" idx="1"/>
          </p:nvPr>
        </p:nvSpPr>
        <p:spPr/>
        <p:txBody>
          <a:bodyPr/>
          <a:lstStyle/>
          <a:p>
            <a:pPr marL="241300" indent="-228600">
              <a:lnSpc>
                <a:spcPct val="100000"/>
              </a:lnSpc>
              <a:spcBef>
                <a:spcPts val="700"/>
              </a:spcBef>
              <a:buFont typeface="Arial MT"/>
              <a:buChar char="•"/>
              <a:tabLst>
                <a:tab pos="241300" algn="l"/>
              </a:tabLst>
            </a:pPr>
            <a:r>
              <a:rPr lang="fr-FR" sz="2400" spc="-20" dirty="0">
                <a:latin typeface="Calibri"/>
                <a:cs typeface="Calibri"/>
              </a:rPr>
              <a:t>Facteurs</a:t>
            </a:r>
            <a:r>
              <a:rPr lang="fr-FR" sz="2400" spc="-35" dirty="0">
                <a:latin typeface="Calibri"/>
                <a:cs typeface="Calibri"/>
              </a:rPr>
              <a:t> </a:t>
            </a:r>
            <a:r>
              <a:rPr lang="fr-FR" sz="2400" spc="-5" dirty="0">
                <a:latin typeface="Calibri"/>
                <a:cs typeface="Calibri"/>
              </a:rPr>
              <a:t>de</a:t>
            </a:r>
            <a:r>
              <a:rPr lang="fr-FR" sz="2400" spc="-10" dirty="0">
                <a:latin typeface="Calibri"/>
                <a:cs typeface="Calibri"/>
              </a:rPr>
              <a:t> </a:t>
            </a:r>
            <a:r>
              <a:rPr lang="fr-FR" sz="2400" spc="-5" dirty="0">
                <a:latin typeface="Calibri"/>
                <a:cs typeface="Calibri"/>
              </a:rPr>
              <a:t>risques </a:t>
            </a:r>
            <a:r>
              <a:rPr lang="fr-FR" sz="2400" spc="-10" dirty="0">
                <a:latin typeface="Calibri"/>
                <a:cs typeface="Calibri"/>
              </a:rPr>
              <a:t>reconnus:</a:t>
            </a:r>
            <a:endParaRPr lang="fr-FR" sz="2400" dirty="0">
              <a:latin typeface="Calibri"/>
              <a:cs typeface="Calibri"/>
            </a:endParaRPr>
          </a:p>
          <a:p>
            <a:pPr marL="811530" lvl="1" indent="-342900">
              <a:lnSpc>
                <a:spcPct val="100000"/>
              </a:lnSpc>
              <a:spcBef>
                <a:spcPts val="300"/>
              </a:spcBef>
              <a:buFont typeface="Wingdings" panose="05000000000000000000" pitchFamily="2" charset="2"/>
              <a:buChar char="Ø"/>
              <a:tabLst>
                <a:tab pos="697865" algn="l"/>
                <a:tab pos="698500" algn="l"/>
              </a:tabLst>
            </a:pPr>
            <a:r>
              <a:rPr lang="fr-FR" sz="2000" spc="-5" dirty="0">
                <a:latin typeface="Calibri"/>
                <a:cs typeface="Calibri"/>
              </a:rPr>
              <a:t>Antécédents</a:t>
            </a:r>
            <a:r>
              <a:rPr lang="fr-FR" sz="2000" spc="-15" dirty="0">
                <a:latin typeface="Calibri"/>
                <a:cs typeface="Calibri"/>
              </a:rPr>
              <a:t> </a:t>
            </a:r>
            <a:r>
              <a:rPr lang="fr-FR" sz="2000" spc="-5" dirty="0">
                <a:latin typeface="Calibri"/>
                <a:cs typeface="Calibri"/>
              </a:rPr>
              <a:t>familiaux</a:t>
            </a:r>
            <a:r>
              <a:rPr lang="fr-FR" sz="2000" spc="-20" dirty="0">
                <a:latin typeface="Calibri"/>
                <a:cs typeface="Calibri"/>
              </a:rPr>
              <a:t> (13% de récurrence)</a:t>
            </a:r>
            <a:endParaRPr lang="fr-FR" sz="2000" dirty="0">
              <a:latin typeface="Calibri"/>
              <a:cs typeface="Calibri"/>
            </a:endParaRPr>
          </a:p>
          <a:p>
            <a:pPr marL="811530" lvl="1" indent="-342900">
              <a:lnSpc>
                <a:spcPct val="100000"/>
              </a:lnSpc>
              <a:spcBef>
                <a:spcPts val="265"/>
              </a:spcBef>
              <a:buFont typeface="Wingdings" panose="05000000000000000000" pitchFamily="2" charset="2"/>
              <a:buChar char="Ø"/>
              <a:tabLst>
                <a:tab pos="697865" algn="l"/>
                <a:tab pos="698500" algn="l"/>
              </a:tabLst>
            </a:pPr>
            <a:r>
              <a:rPr lang="fr-FR" sz="2000" spc="-10" dirty="0">
                <a:latin typeface="Calibri"/>
                <a:cs typeface="Calibri"/>
              </a:rPr>
              <a:t>Age</a:t>
            </a:r>
            <a:r>
              <a:rPr lang="fr-FR" sz="2000" spc="10" dirty="0">
                <a:latin typeface="Calibri"/>
                <a:cs typeface="Calibri"/>
              </a:rPr>
              <a:t> </a:t>
            </a:r>
            <a:r>
              <a:rPr lang="fr-FR" sz="2000" spc="-15" dirty="0">
                <a:latin typeface="Calibri"/>
                <a:cs typeface="Calibri"/>
              </a:rPr>
              <a:t>avancé</a:t>
            </a:r>
            <a:r>
              <a:rPr lang="fr-FR" sz="2000" spc="-10" dirty="0">
                <a:latin typeface="Calibri"/>
                <a:cs typeface="Calibri"/>
              </a:rPr>
              <a:t> </a:t>
            </a:r>
            <a:r>
              <a:rPr lang="fr-FR" sz="2000" dirty="0">
                <a:latin typeface="Calibri"/>
                <a:cs typeface="Calibri"/>
              </a:rPr>
              <a:t>des</a:t>
            </a:r>
            <a:r>
              <a:rPr lang="fr-FR" sz="2000" spc="10" dirty="0">
                <a:latin typeface="Calibri"/>
                <a:cs typeface="Calibri"/>
              </a:rPr>
              <a:t> </a:t>
            </a:r>
            <a:r>
              <a:rPr lang="fr-FR" sz="2000" spc="-5" dirty="0">
                <a:latin typeface="Calibri"/>
                <a:cs typeface="Calibri"/>
              </a:rPr>
              <a:t>parents</a:t>
            </a:r>
            <a:r>
              <a:rPr lang="fr-FR" sz="2000" spc="-35" dirty="0">
                <a:latin typeface="Calibri"/>
                <a:cs typeface="Calibri"/>
              </a:rPr>
              <a:t> </a:t>
            </a:r>
            <a:r>
              <a:rPr lang="fr-FR" sz="2000" spc="-5" dirty="0">
                <a:latin typeface="Calibri"/>
                <a:cs typeface="Calibri"/>
              </a:rPr>
              <a:t>(&gt;</a:t>
            </a:r>
            <a:r>
              <a:rPr lang="fr-FR" sz="2000" dirty="0">
                <a:latin typeface="Calibri"/>
                <a:cs typeface="Calibri"/>
              </a:rPr>
              <a:t> 35 ans pour</a:t>
            </a:r>
            <a:r>
              <a:rPr lang="fr-FR" sz="2000" spc="-30" dirty="0">
                <a:latin typeface="Calibri"/>
                <a:cs typeface="Calibri"/>
              </a:rPr>
              <a:t> </a:t>
            </a:r>
            <a:r>
              <a:rPr lang="fr-FR" sz="2000" dirty="0">
                <a:latin typeface="Calibri"/>
                <a:cs typeface="Calibri"/>
              </a:rPr>
              <a:t>maman;</a:t>
            </a:r>
            <a:r>
              <a:rPr lang="fr-FR" sz="2000" spc="-5" dirty="0">
                <a:latin typeface="Calibri"/>
                <a:cs typeface="Calibri"/>
              </a:rPr>
              <a:t> </a:t>
            </a:r>
            <a:r>
              <a:rPr lang="fr-FR" sz="2000" dirty="0">
                <a:latin typeface="Calibri"/>
                <a:cs typeface="Calibri"/>
              </a:rPr>
              <a:t>&gt;</a:t>
            </a:r>
            <a:r>
              <a:rPr lang="fr-FR" sz="2000" spc="-10" dirty="0">
                <a:latin typeface="Calibri"/>
                <a:cs typeface="Calibri"/>
              </a:rPr>
              <a:t> </a:t>
            </a:r>
            <a:r>
              <a:rPr lang="fr-FR" sz="2000" dirty="0">
                <a:latin typeface="Calibri"/>
                <a:cs typeface="Calibri"/>
              </a:rPr>
              <a:t>39</a:t>
            </a:r>
            <a:r>
              <a:rPr lang="fr-FR" sz="2000" spc="-5" dirty="0">
                <a:latin typeface="Calibri"/>
                <a:cs typeface="Calibri"/>
              </a:rPr>
              <a:t> </a:t>
            </a:r>
            <a:r>
              <a:rPr lang="fr-FR" sz="2000" dirty="0">
                <a:latin typeface="Calibri"/>
                <a:cs typeface="Calibri"/>
              </a:rPr>
              <a:t>ans</a:t>
            </a:r>
            <a:r>
              <a:rPr lang="fr-FR" sz="2000" spc="-10" dirty="0">
                <a:latin typeface="Calibri"/>
                <a:cs typeface="Calibri"/>
              </a:rPr>
              <a:t> </a:t>
            </a:r>
            <a:r>
              <a:rPr lang="fr-FR" sz="2000" dirty="0">
                <a:latin typeface="Calibri"/>
                <a:cs typeface="Calibri"/>
              </a:rPr>
              <a:t>pour</a:t>
            </a:r>
            <a:r>
              <a:rPr lang="fr-FR" sz="2000" spc="-30" dirty="0">
                <a:latin typeface="Calibri"/>
                <a:cs typeface="Calibri"/>
              </a:rPr>
              <a:t> </a:t>
            </a:r>
            <a:r>
              <a:rPr lang="fr-FR" sz="2000" dirty="0">
                <a:latin typeface="Calibri"/>
                <a:cs typeface="Calibri"/>
              </a:rPr>
              <a:t>papa)</a:t>
            </a:r>
          </a:p>
          <a:p>
            <a:pPr marL="811530" lvl="1" indent="-342900">
              <a:lnSpc>
                <a:spcPct val="100000"/>
              </a:lnSpc>
              <a:spcBef>
                <a:spcPts val="260"/>
              </a:spcBef>
              <a:buFont typeface="Wingdings" panose="05000000000000000000" pitchFamily="2" charset="2"/>
              <a:buChar char="Ø"/>
              <a:tabLst>
                <a:tab pos="697865" algn="l"/>
                <a:tab pos="698500" algn="l"/>
              </a:tabLst>
            </a:pPr>
            <a:r>
              <a:rPr lang="fr-FR" sz="2000" spc="-5" dirty="0">
                <a:latin typeface="Calibri"/>
                <a:cs typeface="Calibri"/>
              </a:rPr>
              <a:t>Antécédents</a:t>
            </a:r>
            <a:r>
              <a:rPr lang="fr-FR" sz="2000" spc="-10" dirty="0">
                <a:latin typeface="Calibri"/>
                <a:cs typeface="Calibri"/>
              </a:rPr>
              <a:t> </a:t>
            </a:r>
            <a:r>
              <a:rPr lang="fr-FR" sz="2000" spc="-5" dirty="0">
                <a:latin typeface="Calibri"/>
                <a:cs typeface="Calibri"/>
              </a:rPr>
              <a:t>pré/périnataux</a:t>
            </a:r>
            <a:r>
              <a:rPr lang="fr-FR" sz="2000" spc="-50" dirty="0">
                <a:latin typeface="Calibri"/>
                <a:cs typeface="Calibri"/>
              </a:rPr>
              <a:t> </a:t>
            </a:r>
            <a:r>
              <a:rPr lang="fr-FR" sz="2000" spc="-5" dirty="0">
                <a:latin typeface="Calibri"/>
                <a:cs typeface="Calibri"/>
              </a:rPr>
              <a:t>(petit</a:t>
            </a:r>
            <a:r>
              <a:rPr lang="fr-FR" sz="2000" spc="5" dirty="0">
                <a:latin typeface="Calibri"/>
                <a:cs typeface="Calibri"/>
              </a:rPr>
              <a:t> </a:t>
            </a:r>
            <a:r>
              <a:rPr lang="fr-FR" sz="2000" dirty="0">
                <a:latin typeface="Calibri"/>
                <a:cs typeface="Calibri"/>
              </a:rPr>
              <a:t>poids</a:t>
            </a:r>
            <a:r>
              <a:rPr lang="fr-FR" sz="2000" spc="-10" dirty="0">
                <a:latin typeface="Calibri"/>
                <a:cs typeface="Calibri"/>
              </a:rPr>
              <a:t> </a:t>
            </a:r>
            <a:r>
              <a:rPr lang="fr-FR" sz="2000" dirty="0">
                <a:latin typeface="Calibri"/>
                <a:cs typeface="Calibri"/>
              </a:rPr>
              <a:t>de naissance</a:t>
            </a:r>
            <a:r>
              <a:rPr lang="fr-FR" sz="2000" spc="20" dirty="0">
                <a:latin typeface="Calibri"/>
                <a:cs typeface="Calibri"/>
              </a:rPr>
              <a:t> </a:t>
            </a:r>
            <a:r>
              <a:rPr lang="fr-FR" sz="2000" spc="-10" dirty="0">
                <a:latin typeface="Calibri"/>
                <a:cs typeface="Calibri"/>
              </a:rPr>
              <a:t>et</a:t>
            </a:r>
            <a:r>
              <a:rPr lang="fr-FR" sz="2000" spc="20" dirty="0">
                <a:latin typeface="Calibri"/>
                <a:cs typeface="Calibri"/>
              </a:rPr>
              <a:t> </a:t>
            </a:r>
            <a:r>
              <a:rPr lang="fr-FR" sz="2000" spc="-15" dirty="0">
                <a:latin typeface="Calibri"/>
                <a:cs typeface="Calibri"/>
              </a:rPr>
              <a:t>hypoxie</a:t>
            </a:r>
            <a:r>
              <a:rPr lang="fr-FR" sz="2000" spc="-25" dirty="0">
                <a:latin typeface="Calibri"/>
                <a:cs typeface="Calibri"/>
              </a:rPr>
              <a:t> </a:t>
            </a:r>
            <a:r>
              <a:rPr lang="fr-FR" sz="2000" spc="-5" dirty="0">
                <a:latin typeface="Calibri"/>
                <a:cs typeface="Calibri"/>
              </a:rPr>
              <a:t>néonatale)</a:t>
            </a:r>
          </a:p>
          <a:p>
            <a:pPr marL="811530" lvl="1" indent="-342900">
              <a:lnSpc>
                <a:spcPct val="100000"/>
              </a:lnSpc>
              <a:spcBef>
                <a:spcPts val="260"/>
              </a:spcBef>
              <a:buFont typeface="Wingdings" panose="05000000000000000000" pitchFamily="2" charset="2"/>
              <a:buChar char="Ø"/>
              <a:tabLst>
                <a:tab pos="697865" algn="l"/>
                <a:tab pos="698500" algn="l"/>
              </a:tabLst>
            </a:pPr>
            <a:endParaRPr lang="fr-FR" sz="2000" spc="-5" dirty="0">
              <a:latin typeface="Calibri"/>
              <a:cs typeface="Calibri"/>
            </a:endParaRPr>
          </a:p>
          <a:p>
            <a:pPr marL="468630" lvl="1" indent="0">
              <a:lnSpc>
                <a:spcPct val="100000"/>
              </a:lnSpc>
              <a:spcBef>
                <a:spcPts val="260"/>
              </a:spcBef>
              <a:buFont typeface="Wingdings" panose="05000000000000000000" pitchFamily="2" charset="2"/>
              <a:buNone/>
              <a:tabLst>
                <a:tab pos="697865" algn="l"/>
                <a:tab pos="698500" algn="l"/>
              </a:tabLst>
            </a:pPr>
            <a:r>
              <a:rPr lang="fr-FR" sz="2000" spc="-5" dirty="0">
                <a:latin typeface="Calibri"/>
                <a:cs typeface="Calibri"/>
              </a:rPr>
              <a:t>Ça se joue très tôt, depuis la période embryonnaire/fœtale </a:t>
            </a:r>
          </a:p>
        </p:txBody>
      </p:sp>
      <p:sp>
        <p:nvSpPr>
          <p:cNvPr id="4" name="Espace réservé du numéro de diapositive 3">
            <a:extLst>
              <a:ext uri="{FF2B5EF4-FFF2-40B4-BE49-F238E27FC236}">
                <a16:creationId xmlns:a16="http://schemas.microsoft.com/office/drawing/2014/main" id="{64DB1CF5-5335-9855-472D-0D7B3E912A37}"/>
              </a:ext>
            </a:extLst>
          </p:cNvPr>
          <p:cNvSpPr>
            <a:spLocks noGrp="1"/>
          </p:cNvSpPr>
          <p:nvPr>
            <p:ph type="sldNum" sz="quarter" idx="5"/>
          </p:nvPr>
        </p:nvSpPr>
        <p:spPr/>
        <p:txBody>
          <a:bodyPr/>
          <a:lstStyle/>
          <a:p>
            <a:fld id="{A6F4FA29-AAC3-44E0-B642-0A6F150E5F68}" type="slidenum">
              <a:rPr lang="fr-BE" smtClean="0"/>
              <a:t>24</a:t>
            </a:fld>
            <a:endParaRPr lang="fr-BE"/>
          </a:p>
        </p:txBody>
      </p:sp>
    </p:spTree>
    <p:extLst>
      <p:ext uri="{BB962C8B-B14F-4D97-AF65-F5344CB8AC3E}">
        <p14:creationId xmlns:p14="http://schemas.microsoft.com/office/powerpoint/2010/main" val="9511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dirty="0">
                <a:effectLst/>
                <a:latin typeface="Calibri" panose="020F0502020204030204" pitchFamily="34" charset="0"/>
                <a:ea typeface="Times New Roman" panose="02020603050405020304" pitchFamily="18" charset="0"/>
              </a:rPr>
              <a:t>Autisme : le spectre des possibles</a:t>
            </a:r>
          </a:p>
          <a:p>
            <a:r>
              <a:rPr lang="fr-BE" sz="1800" dirty="0">
                <a:effectLst/>
                <a:latin typeface="Calibri" panose="020F0502020204030204" pitchFamily="34" charset="0"/>
              </a:rPr>
              <a:t>1h15</a:t>
            </a:r>
            <a:endParaRPr lang="fr-BE" dirty="0"/>
          </a:p>
        </p:txBody>
      </p:sp>
      <p:sp>
        <p:nvSpPr>
          <p:cNvPr id="4" name="Espace réservé du numéro de diapositive 3"/>
          <p:cNvSpPr>
            <a:spLocks noGrp="1"/>
          </p:cNvSpPr>
          <p:nvPr>
            <p:ph type="sldNum" sz="quarter" idx="5"/>
          </p:nvPr>
        </p:nvSpPr>
        <p:spPr/>
        <p:txBody>
          <a:bodyPr/>
          <a:lstStyle/>
          <a:p>
            <a:fld id="{78D2F421-D805-4CFB-8F4B-FA76B885E6E3}" type="slidenum">
              <a:rPr lang="fr-BE" smtClean="0"/>
              <a:t>2</a:t>
            </a:fld>
            <a:endParaRPr lang="fr-BE"/>
          </a:p>
        </p:txBody>
      </p:sp>
    </p:spTree>
    <p:extLst>
      <p:ext uri="{BB962C8B-B14F-4D97-AF65-F5344CB8AC3E}">
        <p14:creationId xmlns:p14="http://schemas.microsoft.com/office/powerpoint/2010/main" val="1278448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467F5-34DA-5AB3-94D7-E2A6018856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B68503-880B-4AFF-1E76-D9C837A7BD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1C59CE-C865-765E-A545-90990EB4EAC8}"/>
              </a:ext>
            </a:extLst>
          </p:cNvPr>
          <p:cNvSpPr>
            <a:spLocks noGrp="1"/>
          </p:cNvSpPr>
          <p:nvPr>
            <p:ph type="body" idx="1"/>
          </p:nvPr>
        </p:nvSpPr>
        <p:spPr/>
        <p:txBody>
          <a:bodyPr/>
          <a:lstStyle/>
          <a:p>
            <a:pPr marL="241300" indent="-228600">
              <a:lnSpc>
                <a:spcPct val="100000"/>
              </a:lnSpc>
              <a:spcBef>
                <a:spcPts val="700"/>
              </a:spcBef>
              <a:buFont typeface="Arial MT"/>
              <a:buChar char="•"/>
              <a:tabLst>
                <a:tab pos="241300" algn="l"/>
              </a:tabLst>
            </a:pPr>
            <a:r>
              <a:rPr lang="fr-FR" sz="2400" spc="-20" dirty="0">
                <a:latin typeface="Calibri"/>
                <a:cs typeface="Calibri"/>
              </a:rPr>
              <a:t>Facteurs</a:t>
            </a:r>
            <a:r>
              <a:rPr lang="fr-FR" sz="2400" spc="-35" dirty="0">
                <a:latin typeface="Calibri"/>
                <a:cs typeface="Calibri"/>
              </a:rPr>
              <a:t> </a:t>
            </a:r>
            <a:r>
              <a:rPr lang="fr-FR" sz="2400" spc="-5" dirty="0">
                <a:latin typeface="Calibri"/>
                <a:cs typeface="Calibri"/>
              </a:rPr>
              <a:t>de</a:t>
            </a:r>
            <a:r>
              <a:rPr lang="fr-FR" sz="2400" spc="-10" dirty="0">
                <a:latin typeface="Calibri"/>
                <a:cs typeface="Calibri"/>
              </a:rPr>
              <a:t> </a:t>
            </a:r>
            <a:r>
              <a:rPr lang="fr-FR" sz="2400" spc="-5" dirty="0">
                <a:latin typeface="Calibri"/>
                <a:cs typeface="Calibri"/>
              </a:rPr>
              <a:t>risques </a:t>
            </a:r>
            <a:r>
              <a:rPr lang="fr-FR" sz="2400" spc="-10" dirty="0">
                <a:latin typeface="Calibri"/>
                <a:cs typeface="Calibri"/>
              </a:rPr>
              <a:t>reconnus:</a:t>
            </a:r>
            <a:endParaRPr lang="fr-FR" sz="2400" dirty="0">
              <a:latin typeface="Calibri"/>
              <a:cs typeface="Calibri"/>
            </a:endParaRPr>
          </a:p>
          <a:p>
            <a:pPr marL="811530" lvl="1" indent="-342900">
              <a:lnSpc>
                <a:spcPct val="100000"/>
              </a:lnSpc>
              <a:spcBef>
                <a:spcPts val="300"/>
              </a:spcBef>
              <a:buFont typeface="Wingdings" panose="05000000000000000000" pitchFamily="2" charset="2"/>
              <a:buChar char="Ø"/>
              <a:tabLst>
                <a:tab pos="697865" algn="l"/>
                <a:tab pos="698500" algn="l"/>
              </a:tabLst>
            </a:pPr>
            <a:r>
              <a:rPr lang="fr-FR" sz="2000" spc="-5" dirty="0">
                <a:latin typeface="Calibri"/>
                <a:cs typeface="Calibri"/>
              </a:rPr>
              <a:t>Antécédents</a:t>
            </a:r>
            <a:r>
              <a:rPr lang="fr-FR" sz="2000" spc="-15" dirty="0">
                <a:latin typeface="Calibri"/>
                <a:cs typeface="Calibri"/>
              </a:rPr>
              <a:t> </a:t>
            </a:r>
            <a:r>
              <a:rPr lang="fr-FR" sz="2000" spc="-5" dirty="0">
                <a:latin typeface="Calibri"/>
                <a:cs typeface="Calibri"/>
              </a:rPr>
              <a:t>familiaux</a:t>
            </a:r>
            <a:r>
              <a:rPr lang="fr-FR" sz="2000" spc="-20" dirty="0">
                <a:latin typeface="Calibri"/>
                <a:cs typeface="Calibri"/>
              </a:rPr>
              <a:t> (13% de récurrence)</a:t>
            </a:r>
            <a:endParaRPr lang="fr-FR" sz="2000" dirty="0">
              <a:latin typeface="Calibri"/>
              <a:cs typeface="Calibri"/>
            </a:endParaRPr>
          </a:p>
          <a:p>
            <a:pPr marL="811530" lvl="1" indent="-342900">
              <a:lnSpc>
                <a:spcPct val="100000"/>
              </a:lnSpc>
              <a:spcBef>
                <a:spcPts val="265"/>
              </a:spcBef>
              <a:buFont typeface="Wingdings" panose="05000000000000000000" pitchFamily="2" charset="2"/>
              <a:buChar char="Ø"/>
              <a:tabLst>
                <a:tab pos="697865" algn="l"/>
                <a:tab pos="698500" algn="l"/>
              </a:tabLst>
            </a:pPr>
            <a:r>
              <a:rPr lang="fr-FR" sz="2000" spc="-10" dirty="0">
                <a:latin typeface="Calibri"/>
                <a:cs typeface="Calibri"/>
              </a:rPr>
              <a:t>Age</a:t>
            </a:r>
            <a:r>
              <a:rPr lang="fr-FR" sz="2000" spc="10" dirty="0">
                <a:latin typeface="Calibri"/>
                <a:cs typeface="Calibri"/>
              </a:rPr>
              <a:t> </a:t>
            </a:r>
            <a:r>
              <a:rPr lang="fr-FR" sz="2000" spc="-15" dirty="0">
                <a:latin typeface="Calibri"/>
                <a:cs typeface="Calibri"/>
              </a:rPr>
              <a:t>avancé</a:t>
            </a:r>
            <a:r>
              <a:rPr lang="fr-FR" sz="2000" spc="-10" dirty="0">
                <a:latin typeface="Calibri"/>
                <a:cs typeface="Calibri"/>
              </a:rPr>
              <a:t> </a:t>
            </a:r>
            <a:r>
              <a:rPr lang="fr-FR" sz="2000" dirty="0">
                <a:latin typeface="Calibri"/>
                <a:cs typeface="Calibri"/>
              </a:rPr>
              <a:t>des</a:t>
            </a:r>
            <a:r>
              <a:rPr lang="fr-FR" sz="2000" spc="10" dirty="0">
                <a:latin typeface="Calibri"/>
                <a:cs typeface="Calibri"/>
              </a:rPr>
              <a:t> </a:t>
            </a:r>
            <a:r>
              <a:rPr lang="fr-FR" sz="2000" spc="-5" dirty="0">
                <a:latin typeface="Calibri"/>
                <a:cs typeface="Calibri"/>
              </a:rPr>
              <a:t>parents</a:t>
            </a:r>
            <a:r>
              <a:rPr lang="fr-FR" sz="2000" spc="-35" dirty="0">
                <a:latin typeface="Calibri"/>
                <a:cs typeface="Calibri"/>
              </a:rPr>
              <a:t> </a:t>
            </a:r>
            <a:r>
              <a:rPr lang="fr-FR" sz="2000" spc="-5" dirty="0">
                <a:latin typeface="Calibri"/>
                <a:cs typeface="Calibri"/>
              </a:rPr>
              <a:t>(&gt;</a:t>
            </a:r>
            <a:r>
              <a:rPr lang="fr-FR" sz="2000" dirty="0">
                <a:latin typeface="Calibri"/>
                <a:cs typeface="Calibri"/>
              </a:rPr>
              <a:t> 35 ans pour</a:t>
            </a:r>
            <a:r>
              <a:rPr lang="fr-FR" sz="2000" spc="-30" dirty="0">
                <a:latin typeface="Calibri"/>
                <a:cs typeface="Calibri"/>
              </a:rPr>
              <a:t> </a:t>
            </a:r>
            <a:r>
              <a:rPr lang="fr-FR" sz="2000" dirty="0">
                <a:latin typeface="Calibri"/>
                <a:cs typeface="Calibri"/>
              </a:rPr>
              <a:t>maman;</a:t>
            </a:r>
            <a:r>
              <a:rPr lang="fr-FR" sz="2000" spc="-5" dirty="0">
                <a:latin typeface="Calibri"/>
                <a:cs typeface="Calibri"/>
              </a:rPr>
              <a:t> </a:t>
            </a:r>
            <a:r>
              <a:rPr lang="fr-FR" sz="2000" dirty="0">
                <a:latin typeface="Calibri"/>
                <a:cs typeface="Calibri"/>
              </a:rPr>
              <a:t>&gt;</a:t>
            </a:r>
            <a:r>
              <a:rPr lang="fr-FR" sz="2000" spc="-10" dirty="0">
                <a:latin typeface="Calibri"/>
                <a:cs typeface="Calibri"/>
              </a:rPr>
              <a:t> </a:t>
            </a:r>
            <a:r>
              <a:rPr lang="fr-FR" sz="2000" dirty="0">
                <a:latin typeface="Calibri"/>
                <a:cs typeface="Calibri"/>
              </a:rPr>
              <a:t>39</a:t>
            </a:r>
            <a:r>
              <a:rPr lang="fr-FR" sz="2000" spc="-5" dirty="0">
                <a:latin typeface="Calibri"/>
                <a:cs typeface="Calibri"/>
              </a:rPr>
              <a:t> </a:t>
            </a:r>
            <a:r>
              <a:rPr lang="fr-FR" sz="2000" dirty="0">
                <a:latin typeface="Calibri"/>
                <a:cs typeface="Calibri"/>
              </a:rPr>
              <a:t>ans</a:t>
            </a:r>
            <a:r>
              <a:rPr lang="fr-FR" sz="2000" spc="-10" dirty="0">
                <a:latin typeface="Calibri"/>
                <a:cs typeface="Calibri"/>
              </a:rPr>
              <a:t> </a:t>
            </a:r>
            <a:r>
              <a:rPr lang="fr-FR" sz="2000" dirty="0">
                <a:latin typeface="Calibri"/>
                <a:cs typeface="Calibri"/>
              </a:rPr>
              <a:t>pour</a:t>
            </a:r>
            <a:r>
              <a:rPr lang="fr-FR" sz="2000" spc="-30" dirty="0">
                <a:latin typeface="Calibri"/>
                <a:cs typeface="Calibri"/>
              </a:rPr>
              <a:t> </a:t>
            </a:r>
            <a:r>
              <a:rPr lang="fr-FR" sz="2000" dirty="0">
                <a:latin typeface="Calibri"/>
                <a:cs typeface="Calibri"/>
              </a:rPr>
              <a:t>papa)</a:t>
            </a:r>
          </a:p>
          <a:p>
            <a:pPr marL="811530" lvl="1" indent="-342900">
              <a:lnSpc>
                <a:spcPct val="100000"/>
              </a:lnSpc>
              <a:spcBef>
                <a:spcPts val="260"/>
              </a:spcBef>
              <a:buFont typeface="Wingdings" panose="05000000000000000000" pitchFamily="2" charset="2"/>
              <a:buChar char="Ø"/>
              <a:tabLst>
                <a:tab pos="697865" algn="l"/>
                <a:tab pos="698500" algn="l"/>
              </a:tabLst>
            </a:pPr>
            <a:r>
              <a:rPr lang="fr-FR" sz="2000" spc="-5" dirty="0">
                <a:latin typeface="Calibri"/>
                <a:cs typeface="Calibri"/>
              </a:rPr>
              <a:t>Antécédents</a:t>
            </a:r>
            <a:r>
              <a:rPr lang="fr-FR" sz="2000" spc="-10" dirty="0">
                <a:latin typeface="Calibri"/>
                <a:cs typeface="Calibri"/>
              </a:rPr>
              <a:t> </a:t>
            </a:r>
            <a:r>
              <a:rPr lang="fr-FR" sz="2000" spc="-5" dirty="0">
                <a:latin typeface="Calibri"/>
                <a:cs typeface="Calibri"/>
              </a:rPr>
              <a:t>pré/périnataux</a:t>
            </a:r>
            <a:r>
              <a:rPr lang="fr-FR" sz="2000" spc="-50" dirty="0">
                <a:latin typeface="Calibri"/>
                <a:cs typeface="Calibri"/>
              </a:rPr>
              <a:t> </a:t>
            </a:r>
            <a:r>
              <a:rPr lang="fr-FR" sz="2000" spc="-5" dirty="0">
                <a:latin typeface="Calibri"/>
                <a:cs typeface="Calibri"/>
              </a:rPr>
              <a:t>(petit</a:t>
            </a:r>
            <a:r>
              <a:rPr lang="fr-FR" sz="2000" spc="5" dirty="0">
                <a:latin typeface="Calibri"/>
                <a:cs typeface="Calibri"/>
              </a:rPr>
              <a:t> </a:t>
            </a:r>
            <a:r>
              <a:rPr lang="fr-FR" sz="2000" dirty="0">
                <a:latin typeface="Calibri"/>
                <a:cs typeface="Calibri"/>
              </a:rPr>
              <a:t>poids</a:t>
            </a:r>
            <a:r>
              <a:rPr lang="fr-FR" sz="2000" spc="-10" dirty="0">
                <a:latin typeface="Calibri"/>
                <a:cs typeface="Calibri"/>
              </a:rPr>
              <a:t> </a:t>
            </a:r>
            <a:r>
              <a:rPr lang="fr-FR" sz="2000" dirty="0">
                <a:latin typeface="Calibri"/>
                <a:cs typeface="Calibri"/>
              </a:rPr>
              <a:t>de naissance</a:t>
            </a:r>
            <a:r>
              <a:rPr lang="fr-FR" sz="2000" spc="20" dirty="0">
                <a:latin typeface="Calibri"/>
                <a:cs typeface="Calibri"/>
              </a:rPr>
              <a:t> </a:t>
            </a:r>
            <a:r>
              <a:rPr lang="fr-FR" sz="2000" spc="-10" dirty="0">
                <a:latin typeface="Calibri"/>
                <a:cs typeface="Calibri"/>
              </a:rPr>
              <a:t>et</a:t>
            </a:r>
            <a:r>
              <a:rPr lang="fr-FR" sz="2000" spc="20" dirty="0">
                <a:latin typeface="Calibri"/>
                <a:cs typeface="Calibri"/>
              </a:rPr>
              <a:t> </a:t>
            </a:r>
            <a:r>
              <a:rPr lang="fr-FR" sz="2000" spc="-15" dirty="0">
                <a:latin typeface="Calibri"/>
                <a:cs typeface="Calibri"/>
              </a:rPr>
              <a:t>hypoxie</a:t>
            </a:r>
            <a:r>
              <a:rPr lang="fr-FR" sz="2000" spc="-25" dirty="0">
                <a:latin typeface="Calibri"/>
                <a:cs typeface="Calibri"/>
              </a:rPr>
              <a:t> </a:t>
            </a:r>
            <a:r>
              <a:rPr lang="fr-FR" sz="2000" spc="-5" dirty="0">
                <a:latin typeface="Calibri"/>
                <a:cs typeface="Calibri"/>
              </a:rPr>
              <a:t>néonatale)</a:t>
            </a:r>
            <a:endParaRPr lang="fr-FR" sz="2000" dirty="0">
              <a:latin typeface="Calibri"/>
              <a:cs typeface="Calibri"/>
            </a:endParaRPr>
          </a:p>
        </p:txBody>
      </p:sp>
      <p:sp>
        <p:nvSpPr>
          <p:cNvPr id="4" name="Espace réservé du numéro de diapositive 3">
            <a:extLst>
              <a:ext uri="{FF2B5EF4-FFF2-40B4-BE49-F238E27FC236}">
                <a16:creationId xmlns:a16="http://schemas.microsoft.com/office/drawing/2014/main" id="{75F2B1F6-150F-A595-6286-CFB52A3B8BFF}"/>
              </a:ext>
            </a:extLst>
          </p:cNvPr>
          <p:cNvSpPr>
            <a:spLocks noGrp="1"/>
          </p:cNvSpPr>
          <p:nvPr>
            <p:ph type="sldNum" sz="quarter" idx="5"/>
          </p:nvPr>
        </p:nvSpPr>
        <p:spPr/>
        <p:txBody>
          <a:bodyPr/>
          <a:lstStyle/>
          <a:p>
            <a:fld id="{A6F4FA29-AAC3-44E0-B642-0A6F150E5F68}" type="slidenum">
              <a:rPr lang="fr-BE" smtClean="0"/>
              <a:t>25</a:t>
            </a:fld>
            <a:endParaRPr lang="fr-BE"/>
          </a:p>
        </p:txBody>
      </p:sp>
    </p:spTree>
    <p:extLst>
      <p:ext uri="{BB962C8B-B14F-4D97-AF65-F5344CB8AC3E}">
        <p14:creationId xmlns:p14="http://schemas.microsoft.com/office/powerpoint/2010/main" val="27989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E2D27-4722-69DE-0651-33EF1AA3B4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44D0B6-7FD9-8517-A14B-E7E6658D36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B8B0E4-2331-8907-1356-1B25535FBC2F}"/>
              </a:ext>
            </a:extLst>
          </p:cNvPr>
          <p:cNvSpPr>
            <a:spLocks noGrp="1"/>
          </p:cNvSpPr>
          <p:nvPr>
            <p:ph type="body" idx="1"/>
          </p:nvPr>
        </p:nvSpPr>
        <p:spPr/>
        <p:txBody>
          <a:bodyPr/>
          <a:lstStyle/>
          <a:p>
            <a:r>
              <a:rPr lang="fr-FR" dirty="0"/>
              <a:t>Tendance à la </a:t>
            </a:r>
            <a:r>
              <a:rPr lang="fr-FR" dirty="0" err="1"/>
              <a:t>macrocranie</a:t>
            </a:r>
            <a:r>
              <a:rPr lang="fr-FR" dirty="0"/>
              <a:t> dans les 1</a:t>
            </a:r>
            <a:r>
              <a:rPr lang="fr-FR" baseline="30000" dirty="0"/>
              <a:t>ère</a:t>
            </a:r>
            <a:r>
              <a:rPr lang="fr-FR" dirty="0"/>
              <a:t> années de vie (Sacco et al. 2015)</a:t>
            </a:r>
          </a:p>
          <a:p>
            <a:r>
              <a:rPr lang="fr-FR" dirty="0"/>
              <a:t>Des anomalies cérébrales peuvent être retrouvées jusque dans 48 % des cas chez des patients autistes. Cependant, la majorité de celles-ci sont aspécifiques et peu rentables sur le plan diagnostique. Actuellement, il n’y a pas suffisamment d’arguments pour recommander une imagerie par résonance magnétique (IRM) cérébrale de routine chez les patients TSA</a:t>
            </a:r>
            <a:endParaRPr lang="fr-BE" dirty="0"/>
          </a:p>
        </p:txBody>
      </p:sp>
      <p:sp>
        <p:nvSpPr>
          <p:cNvPr id="4" name="Espace réservé du numéro de diapositive 3">
            <a:extLst>
              <a:ext uri="{FF2B5EF4-FFF2-40B4-BE49-F238E27FC236}">
                <a16:creationId xmlns:a16="http://schemas.microsoft.com/office/drawing/2014/main" id="{65D33DAD-A60A-7F9C-D4D9-E5726449AB20}"/>
              </a:ext>
            </a:extLst>
          </p:cNvPr>
          <p:cNvSpPr>
            <a:spLocks noGrp="1"/>
          </p:cNvSpPr>
          <p:nvPr>
            <p:ph type="sldNum" sz="quarter" idx="5"/>
          </p:nvPr>
        </p:nvSpPr>
        <p:spPr/>
        <p:txBody>
          <a:bodyPr/>
          <a:lstStyle/>
          <a:p>
            <a:fld id="{A6F4FA29-AAC3-44E0-B642-0A6F150E5F68}" type="slidenum">
              <a:rPr lang="fr-BE" smtClean="0"/>
              <a:t>26</a:t>
            </a:fld>
            <a:endParaRPr lang="fr-BE"/>
          </a:p>
        </p:txBody>
      </p:sp>
    </p:spTree>
    <p:extLst>
      <p:ext uri="{BB962C8B-B14F-4D97-AF65-F5344CB8AC3E}">
        <p14:creationId xmlns:p14="http://schemas.microsoft.com/office/powerpoint/2010/main" val="1190698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5E8B-DDBC-8499-F32F-BEE512026D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BE2104-F954-1B12-F793-D735F9CDCA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17FD263-F624-D85E-C0E8-E2541C8196B2}"/>
              </a:ext>
            </a:extLst>
          </p:cNvPr>
          <p:cNvSpPr>
            <a:spLocks noGrp="1"/>
          </p:cNvSpPr>
          <p:nvPr>
            <p:ph type="body" idx="1"/>
          </p:nvPr>
        </p:nvSpPr>
        <p:spPr/>
        <p:txBody>
          <a:bodyPr/>
          <a:lstStyle/>
          <a:p>
            <a:r>
              <a:rPr lang="fr-FR" dirty="0"/>
              <a:t>Tendance à la </a:t>
            </a:r>
            <a:r>
              <a:rPr lang="fr-FR" dirty="0" err="1"/>
              <a:t>macrocranie</a:t>
            </a:r>
            <a:r>
              <a:rPr lang="fr-FR" dirty="0"/>
              <a:t> dans les 1</a:t>
            </a:r>
            <a:r>
              <a:rPr lang="fr-FR" baseline="30000" dirty="0"/>
              <a:t>ère</a:t>
            </a:r>
            <a:r>
              <a:rPr lang="fr-FR" dirty="0"/>
              <a:t> années de vie (Sacco et al. 2015)</a:t>
            </a:r>
          </a:p>
          <a:p>
            <a:r>
              <a:rPr lang="fr-FR" dirty="0"/>
              <a:t>Des anomalies cérébrales peuvent être retrouvées jusque dans 48 % des cas chez des patients autistes. Cependant, la majorité de celles-ci sont aspécifiques et peu rentables sur le plan diagnostique. Actuellement, il n’y a pas suffisamment d’arguments pour recommander une imagerie par résonance magnétique (IRM) cérébrale de routine chez les patients TSA</a:t>
            </a:r>
            <a:endParaRPr lang="fr-BE" dirty="0"/>
          </a:p>
        </p:txBody>
      </p:sp>
      <p:sp>
        <p:nvSpPr>
          <p:cNvPr id="4" name="Espace réservé du numéro de diapositive 3">
            <a:extLst>
              <a:ext uri="{FF2B5EF4-FFF2-40B4-BE49-F238E27FC236}">
                <a16:creationId xmlns:a16="http://schemas.microsoft.com/office/drawing/2014/main" id="{A05C52D4-0926-6BAF-B453-4E33078A1960}"/>
              </a:ext>
            </a:extLst>
          </p:cNvPr>
          <p:cNvSpPr>
            <a:spLocks noGrp="1"/>
          </p:cNvSpPr>
          <p:nvPr>
            <p:ph type="sldNum" sz="quarter" idx="5"/>
          </p:nvPr>
        </p:nvSpPr>
        <p:spPr/>
        <p:txBody>
          <a:bodyPr/>
          <a:lstStyle/>
          <a:p>
            <a:fld id="{A6F4FA29-AAC3-44E0-B642-0A6F150E5F68}" type="slidenum">
              <a:rPr lang="fr-BE" smtClean="0"/>
              <a:t>27</a:t>
            </a:fld>
            <a:endParaRPr lang="fr-BE"/>
          </a:p>
        </p:txBody>
      </p:sp>
    </p:spTree>
    <p:extLst>
      <p:ext uri="{BB962C8B-B14F-4D97-AF65-F5344CB8AC3E}">
        <p14:creationId xmlns:p14="http://schemas.microsoft.com/office/powerpoint/2010/main" val="1110413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098C9-68F4-A62B-F89A-9B3D21ECAA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2B4E57-8D34-CF4C-5BC8-7768BC2587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3FB8BB-8DCA-DB00-C292-C2508154C884}"/>
              </a:ext>
            </a:extLst>
          </p:cNvPr>
          <p:cNvSpPr>
            <a:spLocks noGrp="1"/>
          </p:cNvSpPr>
          <p:nvPr>
            <p:ph type="body" idx="1"/>
          </p:nvPr>
        </p:nvSpPr>
        <p:spPr/>
        <p:txBody>
          <a:bodyPr/>
          <a:lstStyle/>
          <a:p>
            <a:pPr marL="12700">
              <a:lnSpc>
                <a:spcPct val="100000"/>
              </a:lnSpc>
              <a:spcBef>
                <a:spcPts val="815"/>
              </a:spcBef>
            </a:pPr>
            <a:r>
              <a:rPr lang="fr-FR" sz="1200" spc="-5" dirty="0">
                <a:latin typeface="Calibri"/>
                <a:cs typeface="Calibri"/>
              </a:rPr>
              <a:t>Nombreuses</a:t>
            </a:r>
            <a:r>
              <a:rPr lang="fr-FR" sz="1200" spc="-35" dirty="0">
                <a:latin typeface="Calibri"/>
                <a:cs typeface="Calibri"/>
              </a:rPr>
              <a:t> </a:t>
            </a:r>
            <a:r>
              <a:rPr lang="fr-FR" sz="1200" dirty="0">
                <a:latin typeface="Calibri"/>
                <a:cs typeface="Calibri"/>
              </a:rPr>
              <a:t>anomalies</a:t>
            </a:r>
            <a:r>
              <a:rPr lang="fr-FR" sz="1200" spc="-10" dirty="0">
                <a:latin typeface="Calibri"/>
                <a:cs typeface="Calibri"/>
              </a:rPr>
              <a:t> </a:t>
            </a:r>
            <a:r>
              <a:rPr lang="fr-FR" sz="1200" dirty="0">
                <a:latin typeface="Calibri"/>
                <a:cs typeface="Calibri"/>
              </a:rPr>
              <a:t>morphologiques</a:t>
            </a:r>
            <a:r>
              <a:rPr lang="fr-FR" sz="1200" spc="-45" dirty="0">
                <a:latin typeface="Calibri"/>
                <a:cs typeface="Calibri"/>
              </a:rPr>
              <a:t> </a:t>
            </a:r>
            <a:r>
              <a:rPr lang="fr-FR" sz="1200" dirty="0">
                <a:latin typeface="Calibri"/>
                <a:cs typeface="Calibri"/>
              </a:rPr>
              <a:t>aspécifiques</a:t>
            </a:r>
            <a:r>
              <a:rPr lang="fr-FR" sz="1200" spc="-10" dirty="0">
                <a:latin typeface="Calibri"/>
                <a:cs typeface="Calibri"/>
              </a:rPr>
              <a:t> </a:t>
            </a:r>
            <a:r>
              <a:rPr lang="fr-FR" sz="1200" dirty="0">
                <a:latin typeface="Calibri"/>
                <a:cs typeface="Calibri"/>
              </a:rPr>
              <a:t>à</a:t>
            </a:r>
            <a:r>
              <a:rPr lang="fr-FR" sz="1200" spc="10" dirty="0">
                <a:latin typeface="Calibri"/>
                <a:cs typeface="Calibri"/>
              </a:rPr>
              <a:t> </a:t>
            </a:r>
            <a:r>
              <a:rPr lang="fr-FR" sz="1200" spc="-5" dirty="0">
                <a:latin typeface="Calibri"/>
                <a:cs typeface="Calibri"/>
              </a:rPr>
              <a:t>l’IRM</a:t>
            </a:r>
            <a:r>
              <a:rPr lang="fr-FR" sz="1200" dirty="0">
                <a:latin typeface="Calibri"/>
                <a:cs typeface="Calibri"/>
              </a:rPr>
              <a:t> </a:t>
            </a:r>
            <a:r>
              <a:rPr lang="fr-FR" sz="1200" spc="-5" dirty="0">
                <a:latin typeface="Calibri"/>
                <a:cs typeface="Calibri"/>
              </a:rPr>
              <a:t>(trouble </a:t>
            </a:r>
            <a:r>
              <a:rPr lang="fr-FR" sz="1200" dirty="0">
                <a:latin typeface="Calibri"/>
                <a:cs typeface="Calibri"/>
              </a:rPr>
              <a:t>de</a:t>
            </a:r>
            <a:r>
              <a:rPr lang="fr-FR" sz="1200" spc="-5" dirty="0">
                <a:latin typeface="Calibri"/>
                <a:cs typeface="Calibri"/>
              </a:rPr>
              <a:t> </a:t>
            </a:r>
            <a:r>
              <a:rPr lang="fr-FR" sz="1200" dirty="0">
                <a:latin typeface="Calibri"/>
                <a:cs typeface="Calibri"/>
              </a:rPr>
              <a:t>la</a:t>
            </a:r>
            <a:r>
              <a:rPr lang="fr-FR" sz="1200" spc="5" dirty="0">
                <a:latin typeface="Calibri"/>
                <a:cs typeface="Calibri"/>
              </a:rPr>
              <a:t> </a:t>
            </a:r>
            <a:r>
              <a:rPr lang="fr-FR" sz="1200" spc="-5" dirty="0">
                <a:latin typeface="Calibri"/>
                <a:cs typeface="Calibri"/>
              </a:rPr>
              <a:t>migration?)</a:t>
            </a:r>
            <a:endParaRPr lang="fr-FR" sz="1200" dirty="0">
              <a:latin typeface="Calibri"/>
              <a:cs typeface="Calibri"/>
            </a:endParaRPr>
          </a:p>
          <a:p>
            <a:pPr marL="12700">
              <a:lnSpc>
                <a:spcPct val="100000"/>
              </a:lnSpc>
              <a:spcBef>
                <a:spcPts val="815"/>
              </a:spcBef>
            </a:pPr>
            <a:r>
              <a:rPr lang="fr-FR" sz="1200" spc="-5" dirty="0">
                <a:latin typeface="Calibri"/>
                <a:cs typeface="Calibri"/>
              </a:rPr>
              <a:t>IRM</a:t>
            </a:r>
            <a:r>
              <a:rPr lang="fr-FR" sz="1200" spc="20" dirty="0">
                <a:latin typeface="Calibri"/>
                <a:cs typeface="Calibri"/>
              </a:rPr>
              <a:t> </a:t>
            </a:r>
            <a:r>
              <a:rPr lang="fr-FR" sz="1200" spc="-5" dirty="0">
                <a:latin typeface="Calibri"/>
                <a:cs typeface="Calibri"/>
              </a:rPr>
              <a:t>fonctionnelle:</a:t>
            </a:r>
            <a:r>
              <a:rPr lang="fr-FR" sz="1200" spc="-35" dirty="0">
                <a:latin typeface="Calibri"/>
                <a:cs typeface="Calibri"/>
              </a:rPr>
              <a:t> </a:t>
            </a:r>
            <a:r>
              <a:rPr lang="fr-FR" sz="1200" spc="-10" dirty="0">
                <a:latin typeface="Calibri"/>
                <a:cs typeface="Calibri"/>
              </a:rPr>
              <a:t>altération</a:t>
            </a:r>
            <a:r>
              <a:rPr lang="fr-FR" sz="1200" spc="-15" dirty="0">
                <a:latin typeface="Calibri"/>
                <a:cs typeface="Calibri"/>
              </a:rPr>
              <a:t> </a:t>
            </a:r>
            <a:r>
              <a:rPr lang="fr-FR" sz="1200" dirty="0">
                <a:latin typeface="Calibri"/>
                <a:cs typeface="Calibri"/>
              </a:rPr>
              <a:t>des</a:t>
            </a:r>
            <a:r>
              <a:rPr lang="fr-FR" sz="1200" spc="5" dirty="0">
                <a:latin typeface="Calibri"/>
                <a:cs typeface="Calibri"/>
              </a:rPr>
              <a:t> </a:t>
            </a:r>
            <a:r>
              <a:rPr lang="fr-FR" sz="1200" spc="-15" dirty="0">
                <a:latin typeface="Calibri"/>
                <a:cs typeface="Calibri"/>
              </a:rPr>
              <a:t>systèmes</a:t>
            </a:r>
            <a:r>
              <a:rPr lang="fr-FR" sz="1200" spc="35" dirty="0">
                <a:latin typeface="Calibri"/>
                <a:cs typeface="Calibri"/>
              </a:rPr>
              <a:t> </a:t>
            </a:r>
            <a:r>
              <a:rPr lang="fr-FR" sz="1200" spc="-5" dirty="0">
                <a:latin typeface="Calibri"/>
                <a:cs typeface="Calibri"/>
              </a:rPr>
              <a:t>sensoriels,</a:t>
            </a:r>
            <a:r>
              <a:rPr lang="fr-FR" sz="1200" spc="15" dirty="0">
                <a:latin typeface="Calibri"/>
                <a:cs typeface="Calibri"/>
              </a:rPr>
              <a:t> </a:t>
            </a:r>
            <a:r>
              <a:rPr lang="fr-FR" sz="1200" spc="-5" dirty="0">
                <a:latin typeface="Calibri"/>
                <a:cs typeface="Calibri"/>
              </a:rPr>
              <a:t>attentionnels,</a:t>
            </a:r>
            <a:r>
              <a:rPr lang="fr-FR" sz="1200" spc="-35" dirty="0">
                <a:latin typeface="Calibri"/>
                <a:cs typeface="Calibri"/>
              </a:rPr>
              <a:t> </a:t>
            </a:r>
            <a:r>
              <a:rPr lang="fr-FR" sz="1200" dirty="0">
                <a:latin typeface="Calibri"/>
                <a:cs typeface="Calibri"/>
              </a:rPr>
              <a:t>de</a:t>
            </a:r>
            <a:r>
              <a:rPr lang="fr-FR" sz="1200" spc="5" dirty="0">
                <a:latin typeface="Calibri"/>
                <a:cs typeface="Calibri"/>
              </a:rPr>
              <a:t> </a:t>
            </a:r>
            <a:r>
              <a:rPr lang="fr-FR" sz="1200" spc="-5" dirty="0">
                <a:latin typeface="Calibri"/>
                <a:cs typeface="Calibri"/>
              </a:rPr>
              <a:t>récompense…</a:t>
            </a:r>
            <a:endParaRPr lang="fr-FR" sz="1200" dirty="0">
              <a:latin typeface="Calibri"/>
              <a:cs typeface="Calibri"/>
            </a:endParaRPr>
          </a:p>
          <a:p>
            <a:endParaRPr lang="fr-BE" dirty="0"/>
          </a:p>
        </p:txBody>
      </p:sp>
      <p:sp>
        <p:nvSpPr>
          <p:cNvPr id="4" name="Espace réservé du numéro de diapositive 3">
            <a:extLst>
              <a:ext uri="{FF2B5EF4-FFF2-40B4-BE49-F238E27FC236}">
                <a16:creationId xmlns:a16="http://schemas.microsoft.com/office/drawing/2014/main" id="{3BF411F7-3D50-4167-C514-54666E097FBE}"/>
              </a:ext>
            </a:extLst>
          </p:cNvPr>
          <p:cNvSpPr>
            <a:spLocks noGrp="1"/>
          </p:cNvSpPr>
          <p:nvPr>
            <p:ph type="sldNum" sz="quarter" idx="5"/>
          </p:nvPr>
        </p:nvSpPr>
        <p:spPr/>
        <p:txBody>
          <a:bodyPr/>
          <a:lstStyle/>
          <a:p>
            <a:fld id="{A6F4FA29-AAC3-44E0-B642-0A6F150E5F68}" type="slidenum">
              <a:rPr lang="fr-BE" smtClean="0"/>
              <a:t>28</a:t>
            </a:fld>
            <a:endParaRPr lang="fr-BE"/>
          </a:p>
        </p:txBody>
      </p:sp>
    </p:spTree>
    <p:extLst>
      <p:ext uri="{BB962C8B-B14F-4D97-AF65-F5344CB8AC3E}">
        <p14:creationId xmlns:p14="http://schemas.microsoft.com/office/powerpoint/2010/main" val="3565352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Compte tenu de la diversité des troubles génétiques associés aux TSA, et sachant que la contribution de ces analyses génétiques est en corrélation avec la présence de caractéristiques dysmorphiques et d’un faible fonctionne ment cognitif (16), une stratégie diagnostique hiérarchisée basée sur la clinique est </a:t>
            </a:r>
            <a:r>
              <a:rPr lang="fr-FR" dirty="0" err="1"/>
              <a:t>propo</a:t>
            </a:r>
            <a:r>
              <a:rPr lang="fr-FR" dirty="0"/>
              <a:t> </a:t>
            </a:r>
            <a:r>
              <a:rPr lang="fr-FR" dirty="0" err="1"/>
              <a:t>sée</a:t>
            </a:r>
            <a:r>
              <a:rPr lang="fr-FR" dirty="0"/>
              <a:t> : dans les cas d’autisme non syndromique, la probabilité de détecter une mutation chez les personnes TSA de haut niveau est très faible et, dans ce cas, aucune analyse moléculaire n’est recommandée. Une analyse par CGH est indiquée en présence d’antécédents familiaux de troubles psychiatriques ou de TND.</a:t>
            </a:r>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29</a:t>
            </a:fld>
            <a:endParaRPr lang="fr-BE"/>
          </a:p>
        </p:txBody>
      </p:sp>
    </p:spTree>
    <p:extLst>
      <p:ext uri="{BB962C8B-B14F-4D97-AF65-F5344CB8AC3E}">
        <p14:creationId xmlns:p14="http://schemas.microsoft.com/office/powerpoint/2010/main" val="254950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2544B-670D-3406-AE98-58DBA8E1A4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5E9F80-9D23-B9AE-20D9-A72E361D30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768E6E8-01D6-0F34-AC9C-8A520F73BC82}"/>
              </a:ext>
            </a:extLst>
          </p:cNvPr>
          <p:cNvSpPr>
            <a:spLocks noGrp="1"/>
          </p:cNvSpPr>
          <p:nvPr>
            <p:ph type="body" idx="1"/>
          </p:nvPr>
        </p:nvSpPr>
        <p:spPr/>
        <p:txBody>
          <a:bodyPr/>
          <a:lstStyle/>
          <a:p>
            <a:r>
              <a:rPr lang="fr-FR" dirty="0"/>
              <a:t>Compte tenu de la diversité des troubles génétiques associés aux TSA, et sachant que la contribution de ces analyses génétiques est en corrélation avec la présence de </a:t>
            </a:r>
            <a:r>
              <a:rPr lang="fr-FR" dirty="0" err="1"/>
              <a:t>caractéris</a:t>
            </a:r>
            <a:r>
              <a:rPr lang="fr-FR" dirty="0"/>
              <a:t> tiques dysmorphiques et d’un faible fonctionne ment cognitif (16), une stratégie diagnostique hiérarchisée basée sur la clinique est </a:t>
            </a:r>
            <a:r>
              <a:rPr lang="fr-FR" dirty="0" err="1"/>
              <a:t>propo</a:t>
            </a:r>
            <a:r>
              <a:rPr lang="fr-FR" dirty="0"/>
              <a:t> </a:t>
            </a:r>
            <a:r>
              <a:rPr lang="fr-FR" dirty="0" err="1"/>
              <a:t>sée</a:t>
            </a:r>
            <a:r>
              <a:rPr lang="fr-FR" dirty="0"/>
              <a:t> : dans les cas d’autisme non syndromique, la probabilité de détecter une mutation chez les personnes TSA de haut niveau est très faible et, dans ce cas, aucune analyse moléculaire n’est recommandée. Une analyse par CGH est indiquée en présence d’antécédents familiaux de troubles psychiatriques ou de TND.</a:t>
            </a:r>
            <a:endParaRPr lang="fr-BE" dirty="0"/>
          </a:p>
        </p:txBody>
      </p:sp>
      <p:sp>
        <p:nvSpPr>
          <p:cNvPr id="4" name="Espace réservé du numéro de diapositive 3">
            <a:extLst>
              <a:ext uri="{FF2B5EF4-FFF2-40B4-BE49-F238E27FC236}">
                <a16:creationId xmlns:a16="http://schemas.microsoft.com/office/drawing/2014/main" id="{B83F3B61-9C86-C285-B14F-29ACCB3AC6F8}"/>
              </a:ext>
            </a:extLst>
          </p:cNvPr>
          <p:cNvSpPr>
            <a:spLocks noGrp="1"/>
          </p:cNvSpPr>
          <p:nvPr>
            <p:ph type="sldNum" sz="quarter" idx="5"/>
          </p:nvPr>
        </p:nvSpPr>
        <p:spPr/>
        <p:txBody>
          <a:bodyPr/>
          <a:lstStyle/>
          <a:p>
            <a:fld id="{A6F4FA29-AAC3-44E0-B642-0A6F150E5F68}" type="slidenum">
              <a:rPr lang="fr-BE" smtClean="0"/>
              <a:t>30</a:t>
            </a:fld>
            <a:endParaRPr lang="fr-BE"/>
          </a:p>
        </p:txBody>
      </p:sp>
    </p:spTree>
    <p:extLst>
      <p:ext uri="{BB962C8B-B14F-4D97-AF65-F5344CB8AC3E}">
        <p14:creationId xmlns:p14="http://schemas.microsoft.com/office/powerpoint/2010/main" val="1069724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AADB2-1593-FE3D-DBC4-A4897412DFE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59240D-D16E-6B27-E48E-8206449D6B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32749EE-7467-8DAE-9F6A-B8881BBA55CE}"/>
              </a:ext>
            </a:extLst>
          </p:cNvPr>
          <p:cNvSpPr>
            <a:spLocks noGrp="1"/>
          </p:cNvSpPr>
          <p:nvPr>
            <p:ph type="body" idx="1"/>
          </p:nvPr>
        </p:nvSpPr>
        <p:spPr/>
        <p:txBody>
          <a:bodyPr/>
          <a:lstStyle/>
          <a:p>
            <a:r>
              <a:rPr lang="fr-FR" dirty="0" err="1"/>
              <a:t>Molecular</a:t>
            </a:r>
            <a:r>
              <a:rPr lang="fr-FR" dirty="0"/>
              <a:t> </a:t>
            </a:r>
            <a:r>
              <a:rPr lang="fr-FR" dirty="0" err="1"/>
              <a:t>Autism</a:t>
            </a:r>
            <a:r>
              <a:rPr lang="fr-FR" dirty="0"/>
              <a:t> (02/2025): altération du métabolisme mitochondrial avec impact au niveau des dendrites et du volume des noyaux cérébelleux</a:t>
            </a:r>
          </a:p>
          <a:p>
            <a:r>
              <a:rPr lang="fr-FR" dirty="0"/>
              <a:t>Etude belgo-anglaise</a:t>
            </a:r>
            <a:endParaRPr lang="fr-BE" dirty="0"/>
          </a:p>
        </p:txBody>
      </p:sp>
      <p:sp>
        <p:nvSpPr>
          <p:cNvPr id="4" name="Espace réservé du numéro de diapositive 3">
            <a:extLst>
              <a:ext uri="{FF2B5EF4-FFF2-40B4-BE49-F238E27FC236}">
                <a16:creationId xmlns:a16="http://schemas.microsoft.com/office/drawing/2014/main" id="{42074A1A-CB67-9C0C-D04A-2ABC6C3E2F39}"/>
              </a:ext>
            </a:extLst>
          </p:cNvPr>
          <p:cNvSpPr>
            <a:spLocks noGrp="1"/>
          </p:cNvSpPr>
          <p:nvPr>
            <p:ph type="sldNum" sz="quarter" idx="5"/>
          </p:nvPr>
        </p:nvSpPr>
        <p:spPr/>
        <p:txBody>
          <a:bodyPr/>
          <a:lstStyle/>
          <a:p>
            <a:fld id="{A6F4FA29-AAC3-44E0-B642-0A6F150E5F68}" type="slidenum">
              <a:rPr lang="fr-BE" smtClean="0"/>
              <a:t>31</a:t>
            </a:fld>
            <a:endParaRPr lang="fr-BE"/>
          </a:p>
        </p:txBody>
      </p:sp>
    </p:spTree>
    <p:extLst>
      <p:ext uri="{BB962C8B-B14F-4D97-AF65-F5344CB8AC3E}">
        <p14:creationId xmlns:p14="http://schemas.microsoft.com/office/powerpoint/2010/main" val="2559343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32</a:t>
            </a:fld>
            <a:endParaRPr lang="fr-BE"/>
          </a:p>
        </p:txBody>
      </p:sp>
    </p:spTree>
    <p:extLst>
      <p:ext uri="{BB962C8B-B14F-4D97-AF65-F5344CB8AC3E}">
        <p14:creationId xmlns:p14="http://schemas.microsoft.com/office/powerpoint/2010/main" val="3331225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78D2F421-D805-4CFB-8F4B-FA76B885E6E3}" type="slidenum">
              <a:rPr lang="fr-BE" smtClean="0"/>
              <a:t>33</a:t>
            </a:fld>
            <a:endParaRPr lang="fr-BE"/>
          </a:p>
        </p:txBody>
      </p:sp>
    </p:spTree>
    <p:extLst>
      <p:ext uri="{BB962C8B-B14F-4D97-AF65-F5344CB8AC3E}">
        <p14:creationId xmlns:p14="http://schemas.microsoft.com/office/powerpoint/2010/main" val="2940709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37</a:t>
            </a:fld>
            <a:endParaRPr lang="fr-BE"/>
          </a:p>
        </p:txBody>
      </p:sp>
    </p:spTree>
    <p:extLst>
      <p:ext uri="{BB962C8B-B14F-4D97-AF65-F5344CB8AC3E}">
        <p14:creationId xmlns:p14="http://schemas.microsoft.com/office/powerpoint/2010/main" val="98220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L’objectif est de refaire un tour d’horizon concernant le développement cérébral tant sur son versant anatomique que fonctionnel, puis d’aborder le concept de dynamique développementale avant d’entrer dans la pathologie </a:t>
            </a:r>
          </a:p>
        </p:txBody>
      </p:sp>
      <p:sp>
        <p:nvSpPr>
          <p:cNvPr id="4" name="Espace réservé du numéro de diapositive 3"/>
          <p:cNvSpPr>
            <a:spLocks noGrp="1"/>
          </p:cNvSpPr>
          <p:nvPr>
            <p:ph type="sldNum" sz="quarter" idx="5"/>
          </p:nvPr>
        </p:nvSpPr>
        <p:spPr/>
        <p:txBody>
          <a:bodyPr/>
          <a:lstStyle/>
          <a:p>
            <a:fld id="{78D2F421-D805-4CFB-8F4B-FA76B885E6E3}" type="slidenum">
              <a:rPr lang="fr-BE" smtClean="0"/>
              <a:t>4</a:t>
            </a:fld>
            <a:endParaRPr lang="fr-BE"/>
          </a:p>
        </p:txBody>
      </p:sp>
    </p:spTree>
    <p:extLst>
      <p:ext uri="{BB962C8B-B14F-4D97-AF65-F5344CB8AC3E}">
        <p14:creationId xmlns:p14="http://schemas.microsoft.com/office/powerpoint/2010/main" val="2354905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Les capacités de reconnaissance des émotions à l’âge de 5 ans sont prédictives de l’avenir sociale, des compétences relationnelles et scolaires de l’enfant (Petiot and </a:t>
            </a:r>
            <a:r>
              <a:rPr lang="fr-BE" dirty="0" err="1"/>
              <a:t>Pezet</a:t>
            </a:r>
            <a:r>
              <a:rPr lang="fr-BE"/>
              <a:t> 2009)</a:t>
            </a:r>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38</a:t>
            </a:fld>
            <a:endParaRPr lang="fr-BE"/>
          </a:p>
        </p:txBody>
      </p:sp>
    </p:spTree>
    <p:extLst>
      <p:ext uri="{BB962C8B-B14F-4D97-AF65-F5344CB8AC3E}">
        <p14:creationId xmlns:p14="http://schemas.microsoft.com/office/powerpoint/2010/main" val="4002335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L’attention conjointe est considérée comme l’un des 1</a:t>
            </a:r>
            <a:r>
              <a:rPr lang="fr-BE" baseline="30000" dirty="0"/>
              <a:t>er</a:t>
            </a:r>
            <a:r>
              <a:rPr lang="fr-BE" dirty="0"/>
              <a:t> pas vers la cognition sociale (</a:t>
            </a:r>
            <a:r>
              <a:rPr lang="fr-BE" dirty="0" err="1"/>
              <a:t>Aubineau</a:t>
            </a:r>
            <a:r>
              <a:rPr lang="fr-BE" dirty="0"/>
              <a:t>, </a:t>
            </a:r>
            <a:r>
              <a:rPr lang="fr-BE" dirty="0" err="1"/>
              <a:t>Vandromme</a:t>
            </a:r>
            <a:r>
              <a:rPr lang="fr-BE" dirty="0"/>
              <a:t> and Le </a:t>
            </a:r>
            <a:r>
              <a:rPr lang="fr-BE" dirty="0" err="1"/>
              <a:t>Draint</a:t>
            </a:r>
            <a:r>
              <a:rPr lang="fr-BE" dirty="0"/>
              <a:t> 2015): capacité à attirer, maintenir ou répondre à l’attention d’autrui au départ d’un objet ou d’un évènement. Cet objet va être au centre d’une observation commune, créant de fait un espace triadique partagé</a:t>
            </a:r>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39</a:t>
            </a:fld>
            <a:endParaRPr lang="fr-BE"/>
          </a:p>
        </p:txBody>
      </p:sp>
    </p:spTree>
    <p:extLst>
      <p:ext uri="{BB962C8B-B14F-4D97-AF65-F5344CB8AC3E}">
        <p14:creationId xmlns:p14="http://schemas.microsoft.com/office/powerpoint/2010/main" val="3366012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spc="-20" dirty="0">
                <a:latin typeface="Calibri"/>
                <a:cs typeface="Calibri"/>
              </a:rPr>
              <a:t>Patient</a:t>
            </a:r>
            <a:r>
              <a:rPr lang="fr-FR" sz="1200" dirty="0">
                <a:latin typeface="Calibri"/>
                <a:cs typeface="Calibri"/>
              </a:rPr>
              <a:t> </a:t>
            </a:r>
            <a:r>
              <a:rPr lang="fr-FR" sz="1200" spc="-5" dirty="0">
                <a:latin typeface="Calibri"/>
                <a:cs typeface="Calibri"/>
              </a:rPr>
              <a:t>moins</a:t>
            </a:r>
            <a:r>
              <a:rPr lang="fr-FR" sz="1200" spc="-25" dirty="0">
                <a:latin typeface="Calibri"/>
                <a:cs typeface="Calibri"/>
              </a:rPr>
              <a:t> </a:t>
            </a:r>
            <a:r>
              <a:rPr lang="fr-FR" sz="1200" spc="-10" dirty="0">
                <a:latin typeface="Calibri"/>
                <a:cs typeface="Calibri"/>
              </a:rPr>
              <a:t>intéressé</a:t>
            </a:r>
            <a:r>
              <a:rPr lang="fr-FR" sz="1200" spc="-15" dirty="0">
                <a:latin typeface="Calibri"/>
                <a:cs typeface="Calibri"/>
              </a:rPr>
              <a:t> </a:t>
            </a:r>
            <a:r>
              <a:rPr lang="fr-FR" sz="1200" spc="-10" dirty="0">
                <a:latin typeface="Calibri"/>
                <a:cs typeface="Calibri"/>
              </a:rPr>
              <a:t>par</a:t>
            </a:r>
            <a:r>
              <a:rPr lang="fr-FR" sz="1200" spc="15" dirty="0">
                <a:latin typeface="Calibri"/>
                <a:cs typeface="Calibri"/>
              </a:rPr>
              <a:t> </a:t>
            </a:r>
            <a:r>
              <a:rPr lang="fr-FR" sz="1200" dirty="0">
                <a:latin typeface="Calibri"/>
                <a:cs typeface="Calibri"/>
              </a:rPr>
              <a:t>les</a:t>
            </a:r>
            <a:r>
              <a:rPr lang="fr-FR" sz="1200" spc="-15" dirty="0">
                <a:latin typeface="Calibri"/>
                <a:cs typeface="Calibri"/>
              </a:rPr>
              <a:t> </a:t>
            </a:r>
            <a:r>
              <a:rPr lang="fr-FR" sz="1200" spc="-5" dirty="0">
                <a:latin typeface="Calibri"/>
                <a:cs typeface="Calibri"/>
              </a:rPr>
              <a:t>stimuli</a:t>
            </a:r>
            <a:r>
              <a:rPr lang="fr-FR" sz="1200" spc="-40" dirty="0">
                <a:latin typeface="Calibri"/>
                <a:cs typeface="Calibri"/>
              </a:rPr>
              <a:t> </a:t>
            </a:r>
            <a:r>
              <a:rPr lang="fr-FR" sz="1200" spc="-5" dirty="0">
                <a:latin typeface="Calibri"/>
                <a:cs typeface="Calibri"/>
              </a:rPr>
              <a:t>sociaux</a:t>
            </a:r>
            <a:endParaRPr lang="fr-FR" sz="1200" dirty="0">
              <a:latin typeface="Calibri"/>
              <a:cs typeface="Calibri"/>
            </a:endParaRPr>
          </a:p>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42</a:t>
            </a:fld>
            <a:endParaRPr lang="fr-BE"/>
          </a:p>
        </p:txBody>
      </p:sp>
    </p:spTree>
    <p:extLst>
      <p:ext uri="{BB962C8B-B14F-4D97-AF65-F5344CB8AC3E}">
        <p14:creationId xmlns:p14="http://schemas.microsoft.com/office/powerpoint/2010/main" val="2648531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C109E-180A-2666-DDA4-EF6EA0EF2C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26579F-15CD-415F-761C-F0D1649F1D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A11CDF-0CD7-1405-490E-F9B9F6049394}"/>
              </a:ext>
            </a:extLst>
          </p:cNvPr>
          <p:cNvSpPr>
            <a:spLocks noGrp="1"/>
          </p:cNvSpPr>
          <p:nvPr>
            <p:ph type="body" idx="1"/>
          </p:nvPr>
        </p:nvSpPr>
        <p:spPr/>
        <p:txBody>
          <a:bodyPr/>
          <a:lstStyle/>
          <a:p>
            <a:pPr>
              <a:buFont typeface="Wingdings" panose="05000000000000000000" pitchFamily="2" charset="2"/>
              <a:buNone/>
            </a:pPr>
            <a:endParaRPr lang="fr-BE" sz="1200" dirty="0"/>
          </a:p>
          <a:p>
            <a:endParaRPr lang="fr-BE" dirty="0"/>
          </a:p>
        </p:txBody>
      </p:sp>
      <p:sp>
        <p:nvSpPr>
          <p:cNvPr id="4" name="Espace réservé du numéro de diapositive 3">
            <a:extLst>
              <a:ext uri="{FF2B5EF4-FFF2-40B4-BE49-F238E27FC236}">
                <a16:creationId xmlns:a16="http://schemas.microsoft.com/office/drawing/2014/main" id="{EBC400EB-F0FB-F6C8-A27F-CEAF0EF78A82}"/>
              </a:ext>
            </a:extLst>
          </p:cNvPr>
          <p:cNvSpPr>
            <a:spLocks noGrp="1"/>
          </p:cNvSpPr>
          <p:nvPr>
            <p:ph type="sldNum" sz="quarter" idx="5"/>
          </p:nvPr>
        </p:nvSpPr>
        <p:spPr/>
        <p:txBody>
          <a:bodyPr/>
          <a:lstStyle/>
          <a:p>
            <a:fld id="{78D2F421-D805-4CFB-8F4B-FA76B885E6E3}" type="slidenum">
              <a:rPr lang="fr-BE" smtClean="0"/>
              <a:t>43</a:t>
            </a:fld>
            <a:endParaRPr lang="fr-BE"/>
          </a:p>
        </p:txBody>
      </p:sp>
    </p:spTree>
    <p:extLst>
      <p:ext uri="{BB962C8B-B14F-4D97-AF65-F5344CB8AC3E}">
        <p14:creationId xmlns:p14="http://schemas.microsoft.com/office/powerpoint/2010/main" val="3043959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44</a:t>
            </a:fld>
            <a:endParaRPr lang="fr-BE"/>
          </a:p>
        </p:txBody>
      </p:sp>
    </p:spTree>
    <p:extLst>
      <p:ext uri="{BB962C8B-B14F-4D97-AF65-F5344CB8AC3E}">
        <p14:creationId xmlns:p14="http://schemas.microsoft.com/office/powerpoint/2010/main" val="2199983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Calibri" panose="020F0502020204030204" pitchFamily="34" charset="0"/>
              </a:rPr>
              <a:t>Cette maturation varie d’une région cérébrale à une autre suivant une progression postéro-antérieure, les aires frontales se développant généralement en dernier. </a:t>
            </a:r>
            <a:endParaRPr lang="fr-BE"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BE" dirty="0"/>
              <a:t>Cela aura des répercussions sur son fonctionnement comme nous allons le voir</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ffectLst/>
                <a:latin typeface="Times New Roman" panose="02020603050405020304" pitchFamily="18" charset="0"/>
                <a:ea typeface="Calibri" panose="020F0502020204030204" pitchFamily="34" charset="0"/>
                <a:cs typeface="Times New Roman" panose="02020603050405020304" pitchFamily="18" charset="0"/>
              </a:rPr>
              <a:t>NB: Notons que les enfants ayant des capacités cognitives supérieures à la moyenne présentent une myélinisation cérébrale précoce plus lente, mais plus prolongé. L‘évolution de la couche corticale de ces mêmes individus suit également un décours différent marqué par une épaisseur initialement plus faible, mais également par un épaississement plus important et prolongé de celui-ci ; il en résulte un pic d’épaisseur maximal plus tardif, vers l’âge de 11 ans, alors que celui-ci survient en général vers 5-6 ans</a:t>
            </a:r>
            <a:r>
              <a:rPr lang="fr-BE" sz="1200" baseline="30000" dirty="0">
                <a:effectLst/>
                <a:latin typeface="Times New Roman" panose="02020603050405020304" pitchFamily="18" charset="0"/>
                <a:ea typeface="Calibri" panose="020F0502020204030204" pitchFamily="34" charset="0"/>
                <a:cs typeface="Times New Roman" panose="02020603050405020304" pitchFamily="18" charset="0"/>
              </a:rPr>
              <a:t>27</a:t>
            </a:r>
            <a:r>
              <a:rPr lang="fr-BE" sz="1200" dirty="0">
                <a:effectLst/>
                <a:latin typeface="Times New Roman" panose="02020603050405020304" pitchFamily="18" charset="0"/>
                <a:ea typeface="Calibri" panose="020F0502020204030204" pitchFamily="34" charset="0"/>
                <a:cs typeface="Times New Roman" panose="02020603050405020304" pitchFamily="18" charset="0"/>
              </a:rPr>
              <a:t>. Ces données renforcent l’importance de ces phénomènes de maturation cérébrale dans le développement de l’intelligence.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49</a:t>
            </a:fld>
            <a:endParaRPr lang="fr-BE"/>
          </a:p>
        </p:txBody>
      </p:sp>
    </p:spTree>
    <p:extLst>
      <p:ext uri="{BB962C8B-B14F-4D97-AF65-F5344CB8AC3E}">
        <p14:creationId xmlns:p14="http://schemas.microsoft.com/office/powerpoint/2010/main" val="3226249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Une autre manière de voir les choses: la trajectoire développementale</a:t>
            </a:r>
          </a:p>
          <a:p>
            <a:r>
              <a:rPr lang="fr-BE" dirty="0"/>
              <a:t>Majoration de l’écart avec l’âge</a:t>
            </a:r>
          </a:p>
          <a:p>
            <a:r>
              <a:rPr lang="fr-BE" dirty="0"/>
              <a:t>Attention aux troubles neurodégénératifs</a:t>
            </a:r>
          </a:p>
        </p:txBody>
      </p:sp>
      <p:sp>
        <p:nvSpPr>
          <p:cNvPr id="4" name="Espace réservé du numéro de diapositive 3"/>
          <p:cNvSpPr>
            <a:spLocks noGrp="1"/>
          </p:cNvSpPr>
          <p:nvPr>
            <p:ph type="sldNum" sz="quarter" idx="5"/>
          </p:nvPr>
        </p:nvSpPr>
        <p:spPr/>
        <p:txBody>
          <a:bodyPr/>
          <a:lstStyle/>
          <a:p>
            <a:fld id="{78D2F421-D805-4CFB-8F4B-FA76B885E6E3}" type="slidenum">
              <a:rPr lang="fr-BE" smtClean="0"/>
              <a:t>50</a:t>
            </a:fld>
            <a:endParaRPr lang="fr-BE"/>
          </a:p>
        </p:txBody>
      </p:sp>
    </p:spTree>
    <p:extLst>
      <p:ext uri="{BB962C8B-B14F-4D97-AF65-F5344CB8AC3E}">
        <p14:creationId xmlns:p14="http://schemas.microsoft.com/office/powerpoint/2010/main" val="3734857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dirty="0">
                <a:effectLst/>
                <a:latin typeface="Times New Roman" panose="02020603050405020304" pitchFamily="18" charset="0"/>
                <a:ea typeface="Calibri" panose="020F0502020204030204" pitchFamily="34" charset="0"/>
              </a:rPr>
              <a:t>Une fois cette période critique dépassée, une modification synaptique adaptative est toujours présente, dans une moindre mesure, et permet l’ajustement des réseaux neuronaux en réponse aux influences environnementales. Cette plasticité reste indispensable pour l’acquisition de nombreux apprentissages ; classiquement, dans l’exemple du langage, l’acquisition d’une nouvelle langue à l’âge adulte reste donc possible mais est généralement plus laborieuse et entraîne de moins bons résultats.</a:t>
            </a:r>
            <a:endParaRPr lang="fr-BE" dirty="0"/>
          </a:p>
        </p:txBody>
      </p:sp>
      <p:sp>
        <p:nvSpPr>
          <p:cNvPr id="4" name="Espace réservé du numéro de diapositive 3"/>
          <p:cNvSpPr>
            <a:spLocks noGrp="1"/>
          </p:cNvSpPr>
          <p:nvPr>
            <p:ph type="sldNum" sz="quarter" idx="5"/>
          </p:nvPr>
        </p:nvSpPr>
        <p:spPr/>
        <p:txBody>
          <a:bodyPr/>
          <a:lstStyle/>
          <a:p>
            <a:fld id="{78D2F421-D805-4CFB-8F4B-FA76B885E6E3}" type="slidenum">
              <a:rPr lang="fr-BE" smtClean="0"/>
              <a:t>51</a:t>
            </a:fld>
            <a:endParaRPr lang="fr-BE"/>
          </a:p>
        </p:txBody>
      </p:sp>
    </p:spTree>
    <p:extLst>
      <p:ext uri="{BB962C8B-B14F-4D97-AF65-F5344CB8AC3E}">
        <p14:creationId xmlns:p14="http://schemas.microsoft.com/office/powerpoint/2010/main" val="3174211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Wingdings" panose="05000000000000000000" pitchFamily="2" charset="2"/>
              <a:buNone/>
            </a:pP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78D2F421-D805-4CFB-8F4B-FA76B885E6E3}" type="slidenum">
              <a:rPr lang="fr-BE" smtClean="0"/>
              <a:t>54</a:t>
            </a:fld>
            <a:endParaRPr lang="fr-BE"/>
          </a:p>
        </p:txBody>
      </p:sp>
    </p:spTree>
    <p:extLst>
      <p:ext uri="{BB962C8B-B14F-4D97-AF65-F5344CB8AC3E}">
        <p14:creationId xmlns:p14="http://schemas.microsoft.com/office/powerpoint/2010/main" val="1460507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Tout commence par la mise en évidence de cette fragilité développementale, ce qu’on appelle: le repérage</a:t>
            </a:r>
          </a:p>
          <a:p>
            <a:r>
              <a:rPr lang="fr-BE" dirty="0"/>
              <a:t>Celui-ci peut être réalisé par tout individu gravitant autour de l’enfant: les parents, les enseignants, le MT, l’ONE</a:t>
            </a:r>
          </a:p>
          <a:p>
            <a:r>
              <a:rPr lang="fr-BE" dirty="0"/>
              <a:t>Différents outils, comprenant notamment les tableaux de signes d’alerte, peuvent faciliter ce repérage (HAS 2020)</a:t>
            </a:r>
          </a:p>
          <a:p>
            <a:r>
              <a:rPr lang="fr-BE" dirty="0"/>
              <a:t>ATTENTION: l’absence de signes d’alerte n’exclut pas la présence d’un TND. Par ailleurs, la recherche d’un phénomènes de régression doit être systématique car elle nécessite un avis urgent</a:t>
            </a:r>
          </a:p>
        </p:txBody>
      </p:sp>
      <p:sp>
        <p:nvSpPr>
          <p:cNvPr id="4" name="Espace réservé du numéro de diapositive 3"/>
          <p:cNvSpPr>
            <a:spLocks noGrp="1"/>
          </p:cNvSpPr>
          <p:nvPr>
            <p:ph type="sldNum" sz="quarter" idx="5"/>
          </p:nvPr>
        </p:nvSpPr>
        <p:spPr/>
        <p:txBody>
          <a:bodyPr/>
          <a:lstStyle/>
          <a:p>
            <a:fld id="{C4451EC4-FAB8-4CAB-B73E-AAA565DBEB21}" type="slidenum">
              <a:rPr lang="fr-BE" smtClean="0"/>
              <a:t>55</a:t>
            </a:fld>
            <a:endParaRPr lang="fr-BE"/>
          </a:p>
        </p:txBody>
      </p:sp>
    </p:spTree>
    <p:extLst>
      <p:ext uri="{BB962C8B-B14F-4D97-AF65-F5344CB8AC3E}">
        <p14:creationId xmlns:p14="http://schemas.microsoft.com/office/powerpoint/2010/main" val="293548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Wingdings" panose="05000000000000000000" pitchFamily="2" charset="2"/>
              <a:buNone/>
            </a:pP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78D2F421-D805-4CFB-8F4B-FA76B885E6E3}" type="slidenum">
              <a:rPr lang="fr-BE" smtClean="0"/>
              <a:t>5</a:t>
            </a:fld>
            <a:endParaRPr lang="fr-BE"/>
          </a:p>
        </p:txBody>
      </p:sp>
    </p:spTree>
    <p:extLst>
      <p:ext uri="{BB962C8B-B14F-4D97-AF65-F5344CB8AC3E}">
        <p14:creationId xmlns:p14="http://schemas.microsoft.com/office/powerpoint/2010/main" val="1460507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D30F7-7AF3-8506-183D-92316EF85C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38FB5C-0605-D91A-0993-509B403DA5B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CDCF20-21EA-4E57-1DDB-8A92C566C3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i="0" spc="-10" dirty="0">
                <a:latin typeface="Calibri"/>
                <a:cs typeface="Calibri"/>
              </a:rPr>
              <a:t>Red flag: pas spécifiques mais hautement inquiétant. Ils doivent mener à un dépistage et, au besoin, à une intervention ciblée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i="0" spc="-1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i="0" spc="-10" dirty="0">
                <a:latin typeface="Calibri"/>
                <a:cs typeface="Calibri"/>
              </a:rPr>
              <a:t>50% des parents inquiétés avant le 1</a:t>
            </a:r>
            <a:r>
              <a:rPr lang="fr-FR" sz="800" i="0" spc="-10" baseline="30000" dirty="0">
                <a:latin typeface="Calibri"/>
                <a:cs typeface="Calibri"/>
              </a:rPr>
              <a:t>er</a:t>
            </a:r>
            <a:r>
              <a:rPr lang="fr-FR" sz="800" i="0" spc="-10" dirty="0">
                <a:latin typeface="Calibri"/>
                <a:cs typeface="Calibri"/>
              </a:rPr>
              <a:t> anniversaire, 80% avant l’âge de 2 ans </a:t>
            </a:r>
            <a:r>
              <a:rPr lang="fr-BE" sz="800" i="1" spc="-10" dirty="0">
                <a:latin typeface="Calibri"/>
                <a:cs typeface="Calibri"/>
              </a:rPr>
              <a:t>(</a:t>
            </a:r>
            <a:r>
              <a:rPr lang="fr-BE" sz="800" i="1" spc="-10" dirty="0" err="1">
                <a:latin typeface="Calibri"/>
                <a:cs typeface="Calibri"/>
              </a:rPr>
              <a:t>Jonsdottir</a:t>
            </a:r>
            <a:r>
              <a:rPr lang="fr-BE" sz="800" i="1" spc="-10" dirty="0">
                <a:latin typeface="Calibri"/>
                <a:cs typeface="Calibri"/>
              </a:rPr>
              <a:t> et al. 2011)</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800" i="0" spc="-10" dirty="0">
                <a:latin typeface="Calibri"/>
                <a:cs typeface="Calibri"/>
              </a:rPr>
              <a:t>Leurs préoccupations tournent invariablement autour des interactions sociales ou du langages, et ce, quelle que soit la culture</a:t>
            </a:r>
            <a:r>
              <a:rPr lang="fr-BE" sz="800" i="1" spc="-10" dirty="0">
                <a:latin typeface="Calibri"/>
                <a:cs typeface="Calibri"/>
              </a:rPr>
              <a:t> (Garrido et al. 2018)</a:t>
            </a:r>
          </a:p>
          <a:p>
            <a:pPr marL="697865" lvl="1" indent="-229235">
              <a:lnSpc>
                <a:spcPts val="2280"/>
              </a:lnSpc>
              <a:spcBef>
                <a:spcPts val="280"/>
              </a:spcBef>
              <a:buFont typeface="Arial MT"/>
              <a:buChar char="•"/>
              <a:tabLst>
                <a:tab pos="697865" algn="l"/>
                <a:tab pos="698500" algn="l"/>
              </a:tabLst>
            </a:pPr>
            <a:r>
              <a:rPr lang="fr-FR" sz="800" i="1" spc="-10" dirty="0">
                <a:latin typeface="Calibri"/>
                <a:cs typeface="Calibri"/>
              </a:rPr>
              <a:t>Communication/langage</a:t>
            </a:r>
            <a:r>
              <a:rPr lang="fr-FR" sz="800" spc="-10" dirty="0">
                <a:latin typeface="Calibri"/>
                <a:cs typeface="Calibri"/>
              </a:rPr>
              <a:t>: retard, absence, régression, jargon, écholalie, difficulté à initier ou à faire certains gestes à valeur communicative, compréhension limitée ou particulière</a:t>
            </a:r>
          </a:p>
          <a:p>
            <a:pPr marL="697865" lvl="1" indent="-229235">
              <a:lnSpc>
                <a:spcPts val="2280"/>
              </a:lnSpc>
              <a:spcBef>
                <a:spcPts val="280"/>
              </a:spcBef>
              <a:buFont typeface="Arial MT"/>
              <a:buChar char="•"/>
              <a:tabLst>
                <a:tab pos="697865" algn="l"/>
                <a:tab pos="698500" algn="l"/>
              </a:tabLst>
            </a:pPr>
            <a:r>
              <a:rPr lang="fr-FR" sz="800" i="1" spc="-10" dirty="0">
                <a:latin typeface="Calibri"/>
                <a:cs typeface="Calibri"/>
              </a:rPr>
              <a:t>Développement social</a:t>
            </a:r>
            <a:r>
              <a:rPr lang="fr-FR" sz="800" spc="-10" dirty="0">
                <a:latin typeface="Calibri"/>
                <a:cs typeface="Calibri"/>
              </a:rPr>
              <a:t>: particularité ou pauvreté du contact visuel, manque d’initiatives, pauvreté ou absence de sourire social, actes solitaires, absence de réaction aux personnes et à l’appel du prénom</a:t>
            </a:r>
          </a:p>
          <a:p>
            <a:pPr marL="697865" lvl="1" indent="-229235">
              <a:lnSpc>
                <a:spcPts val="2280"/>
              </a:lnSpc>
              <a:spcBef>
                <a:spcPts val="280"/>
              </a:spcBef>
              <a:buFont typeface="Arial MT"/>
              <a:buChar char="•"/>
              <a:tabLst>
                <a:tab pos="697865" algn="l"/>
                <a:tab pos="698500" algn="l"/>
              </a:tabLst>
            </a:pPr>
            <a:r>
              <a:rPr lang="fr-FR" sz="800" i="1" spc="-10" dirty="0">
                <a:latin typeface="Calibri"/>
                <a:cs typeface="Calibri"/>
              </a:rPr>
              <a:t>Problèmes médicaux ou de tempérament</a:t>
            </a:r>
            <a:r>
              <a:rPr lang="fr-FR" sz="800" spc="-10" dirty="0">
                <a:latin typeface="Calibri"/>
                <a:cs typeface="Calibri"/>
              </a:rPr>
              <a:t>: sommeil, alimentation, hyperactivité, dysrégulation émotionnelle, irritabilité, impassibilité</a:t>
            </a:r>
          </a:p>
          <a:p>
            <a:pPr marL="697865" lvl="1" indent="-229235">
              <a:lnSpc>
                <a:spcPts val="2280"/>
              </a:lnSpc>
              <a:spcBef>
                <a:spcPts val="280"/>
              </a:spcBef>
              <a:buFont typeface="Arial MT"/>
              <a:buChar char="•"/>
              <a:tabLst>
                <a:tab pos="697865" algn="l"/>
                <a:tab pos="698500" algn="l"/>
              </a:tabLst>
            </a:pPr>
            <a:r>
              <a:rPr lang="fr-FR" sz="800" i="1" spc="-10" dirty="0">
                <a:latin typeface="Calibri"/>
                <a:cs typeface="Calibri"/>
              </a:rPr>
              <a:t>Comportements stéréotypés</a:t>
            </a:r>
            <a:r>
              <a:rPr lang="fr-FR" sz="800" spc="-10" dirty="0">
                <a:latin typeface="Calibri"/>
                <a:cs typeface="Calibri"/>
              </a:rPr>
              <a:t>: stéréotypies, manipulation répétitives ou particulières des objets, intolérance aux changements, insistance à poursuivre des actes routiniers</a:t>
            </a:r>
          </a:p>
          <a:p>
            <a:pPr marL="697865" lvl="1" indent="-229235">
              <a:lnSpc>
                <a:spcPts val="2280"/>
              </a:lnSpc>
              <a:spcBef>
                <a:spcPts val="280"/>
              </a:spcBef>
              <a:buFont typeface="Arial MT"/>
              <a:buChar char="•"/>
              <a:tabLst>
                <a:tab pos="697865" algn="l"/>
                <a:tab pos="698500" algn="l"/>
              </a:tabLst>
            </a:pPr>
            <a:r>
              <a:rPr lang="fr-FR" sz="800" i="1" spc="-10" dirty="0">
                <a:latin typeface="Calibri"/>
                <a:cs typeface="Calibri"/>
              </a:rPr>
              <a:t>Domaine psycho-sensori-moteur</a:t>
            </a:r>
            <a:r>
              <a:rPr lang="fr-FR" sz="800" spc="-10" dirty="0">
                <a:latin typeface="Calibri"/>
                <a:cs typeface="Calibri"/>
              </a:rPr>
              <a:t>: anomalie du tonus, absence de geste anticipatoire pour être pris dans les bras, ajustement tonique et postural de mauvaise qualité, singularité de la sensorialité</a:t>
            </a:r>
            <a:endParaRPr lang="fr-FR" sz="800" spc="-5"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i="1" spc="-10" dirty="0">
              <a:latin typeface="Calibri"/>
              <a:cs typeface="Calibri"/>
            </a:endParaRPr>
          </a:p>
        </p:txBody>
      </p:sp>
      <p:sp>
        <p:nvSpPr>
          <p:cNvPr id="4" name="Espace réservé du numéro de diapositive 3">
            <a:extLst>
              <a:ext uri="{FF2B5EF4-FFF2-40B4-BE49-F238E27FC236}">
                <a16:creationId xmlns:a16="http://schemas.microsoft.com/office/drawing/2014/main" id="{FD574666-B735-6ABD-DEC0-76668C0BBFF1}"/>
              </a:ext>
            </a:extLst>
          </p:cNvPr>
          <p:cNvSpPr>
            <a:spLocks noGrp="1"/>
          </p:cNvSpPr>
          <p:nvPr>
            <p:ph type="sldNum" sz="quarter" idx="5"/>
          </p:nvPr>
        </p:nvSpPr>
        <p:spPr/>
        <p:txBody>
          <a:bodyPr/>
          <a:lstStyle/>
          <a:p>
            <a:fld id="{A6F4FA29-AAC3-44E0-B642-0A6F150E5F68}" type="slidenum">
              <a:rPr lang="fr-BE" smtClean="0"/>
              <a:t>56</a:t>
            </a:fld>
            <a:endParaRPr lang="fr-BE"/>
          </a:p>
        </p:txBody>
      </p:sp>
    </p:spTree>
    <p:extLst>
      <p:ext uri="{BB962C8B-B14F-4D97-AF65-F5344CB8AC3E}">
        <p14:creationId xmlns:p14="http://schemas.microsoft.com/office/powerpoint/2010/main" val="842018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57</a:t>
            </a:fld>
            <a:endParaRPr lang="fr-BE"/>
          </a:p>
        </p:txBody>
      </p:sp>
    </p:spTree>
    <p:extLst>
      <p:ext uri="{BB962C8B-B14F-4D97-AF65-F5344CB8AC3E}">
        <p14:creationId xmlns:p14="http://schemas.microsoft.com/office/powerpoint/2010/main" val="20961096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81DD0-E9A6-2F61-A5B1-F16D15FC91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AADD03-B2AC-CBEE-9B98-D5FE085C867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DE6825-1D0A-CA0E-9D7E-F786A26455EB}"/>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74C4A9E-3CB9-2E79-10D3-602A03A831A8}"/>
              </a:ext>
            </a:extLst>
          </p:cNvPr>
          <p:cNvSpPr>
            <a:spLocks noGrp="1"/>
          </p:cNvSpPr>
          <p:nvPr>
            <p:ph type="sldNum" sz="quarter" idx="5"/>
          </p:nvPr>
        </p:nvSpPr>
        <p:spPr/>
        <p:txBody>
          <a:bodyPr/>
          <a:lstStyle/>
          <a:p>
            <a:fld id="{A6F4FA29-AAC3-44E0-B642-0A6F150E5F68}" type="slidenum">
              <a:rPr lang="fr-BE" smtClean="0"/>
              <a:t>58</a:t>
            </a:fld>
            <a:endParaRPr lang="fr-BE"/>
          </a:p>
        </p:txBody>
      </p:sp>
    </p:spTree>
    <p:extLst>
      <p:ext uri="{BB962C8B-B14F-4D97-AF65-F5344CB8AC3E}">
        <p14:creationId xmlns:p14="http://schemas.microsoft.com/office/powerpoint/2010/main" val="2730286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la différence du repérage, « le dépistage consiste à identifier de manière présomptive, à l’aide de tests appliqués de façon systématique et standardisée, les sujets atteints d’une maladie ou d’une anomalie passée jusque-là inaperçue (Organisation mondiale de la santé, Wilson JMG, </a:t>
            </a:r>
            <a:r>
              <a:rPr lang="fr-FR" dirty="0" err="1"/>
              <a:t>Jungner</a:t>
            </a:r>
            <a:r>
              <a:rPr lang="fr-FR" dirty="0"/>
              <a:t> G. Principes et pratique du dépistage des maladies. Genève: OMS; 1970).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 tests doivent en théorie avoir des qualités psychométriques particulières et être facile à utilisés en pratique clinique (ASQ3 – MCHAT, </a:t>
            </a:r>
            <a:r>
              <a:rPr lang="fr-FR" dirty="0" err="1"/>
              <a:t>Conners</a:t>
            </a:r>
            <a:r>
              <a:rPr lang="fr-FR" dirty="0"/>
              <a:t>, SDQ)</a:t>
            </a:r>
          </a:p>
        </p:txBody>
      </p:sp>
      <p:sp>
        <p:nvSpPr>
          <p:cNvPr id="4" name="Espace réservé du numéro de diapositive 3"/>
          <p:cNvSpPr>
            <a:spLocks noGrp="1"/>
          </p:cNvSpPr>
          <p:nvPr>
            <p:ph type="sldNum" sz="quarter" idx="5"/>
          </p:nvPr>
        </p:nvSpPr>
        <p:spPr/>
        <p:txBody>
          <a:bodyPr/>
          <a:lstStyle/>
          <a:p>
            <a:fld id="{C4451EC4-FAB8-4CAB-B73E-AAA565DBEB21}" type="slidenum">
              <a:rPr lang="fr-BE" smtClean="0"/>
              <a:t>59</a:t>
            </a:fld>
            <a:endParaRPr lang="fr-BE"/>
          </a:p>
        </p:txBody>
      </p:sp>
    </p:spTree>
    <p:extLst>
      <p:ext uri="{BB962C8B-B14F-4D97-AF65-F5344CB8AC3E}">
        <p14:creationId xmlns:p14="http://schemas.microsoft.com/office/powerpoint/2010/main" val="3846933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61</a:t>
            </a:fld>
            <a:endParaRPr lang="fr-BE"/>
          </a:p>
        </p:txBody>
      </p:sp>
    </p:spTree>
    <p:extLst>
      <p:ext uri="{BB962C8B-B14F-4D97-AF65-F5344CB8AC3E}">
        <p14:creationId xmlns:p14="http://schemas.microsoft.com/office/powerpoint/2010/main" val="2868898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Basé sur l’algorithme de l’ADI-R , permet de repérer les manifestations des TSA à travers 3 grands domaines fonctionnels : </a:t>
            </a:r>
          </a:p>
          <a:p>
            <a:pPr marL="171450" indent="-171450">
              <a:buFontTx/>
              <a:buChar char="-"/>
            </a:pPr>
            <a:r>
              <a:rPr lang="fr-FR" dirty="0"/>
              <a:t>Les relations sociales </a:t>
            </a:r>
          </a:p>
          <a:p>
            <a:pPr marL="171450" indent="-171450">
              <a:buFontTx/>
              <a:buChar char="-"/>
            </a:pPr>
            <a:r>
              <a:rPr lang="fr-FR" dirty="0"/>
              <a:t>La communication </a:t>
            </a:r>
          </a:p>
          <a:p>
            <a:pPr marL="171450" indent="-171450">
              <a:buFontTx/>
              <a:buChar char="-"/>
            </a:pPr>
            <a:r>
              <a:rPr lang="fr-FR" dirty="0"/>
              <a:t>Les comportements restreints, stéréotypés et répétitifs </a:t>
            </a:r>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62</a:t>
            </a:fld>
            <a:endParaRPr lang="fr-BE"/>
          </a:p>
        </p:txBody>
      </p:sp>
    </p:spTree>
    <p:extLst>
      <p:ext uri="{BB962C8B-B14F-4D97-AF65-F5344CB8AC3E}">
        <p14:creationId xmlns:p14="http://schemas.microsoft.com/office/powerpoint/2010/main" val="2627397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En parallèle, la démarche diagnostique ne doit pas constituer un frein à la mise en place d’une prise en charge de l’enfant: que ce soit sous forme de stimulation/rééducation, d’adaptation environnementale, de coaching parental…</a:t>
            </a:r>
          </a:p>
        </p:txBody>
      </p:sp>
      <p:sp>
        <p:nvSpPr>
          <p:cNvPr id="4" name="Espace réservé du numéro de diapositive 3"/>
          <p:cNvSpPr>
            <a:spLocks noGrp="1"/>
          </p:cNvSpPr>
          <p:nvPr>
            <p:ph type="sldNum" sz="quarter" idx="5"/>
          </p:nvPr>
        </p:nvSpPr>
        <p:spPr/>
        <p:txBody>
          <a:bodyPr/>
          <a:lstStyle/>
          <a:p>
            <a:fld id="{C4451EC4-FAB8-4CAB-B73E-AAA565DBEB21}" type="slidenum">
              <a:rPr lang="fr-BE" smtClean="0"/>
              <a:t>63</a:t>
            </a:fld>
            <a:endParaRPr lang="fr-BE"/>
          </a:p>
        </p:txBody>
      </p:sp>
    </p:spTree>
    <p:extLst>
      <p:ext uri="{BB962C8B-B14F-4D97-AF65-F5344CB8AC3E}">
        <p14:creationId xmlns:p14="http://schemas.microsoft.com/office/powerpoint/2010/main" val="3219601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Car, ce n’est qu’en cas de persistance d’un fragilité développementale malgré la mise en place d’une prise en charge adaptée, que l’on pourra évoquer un TND</a:t>
            </a:r>
          </a:p>
        </p:txBody>
      </p:sp>
      <p:sp>
        <p:nvSpPr>
          <p:cNvPr id="4" name="Espace réservé du numéro de diapositive 3"/>
          <p:cNvSpPr>
            <a:spLocks noGrp="1"/>
          </p:cNvSpPr>
          <p:nvPr>
            <p:ph type="sldNum" sz="quarter" idx="5"/>
          </p:nvPr>
        </p:nvSpPr>
        <p:spPr/>
        <p:txBody>
          <a:bodyPr/>
          <a:lstStyle/>
          <a:p>
            <a:fld id="{C4451EC4-FAB8-4CAB-B73E-AAA565DBEB21}" type="slidenum">
              <a:rPr lang="fr-BE" smtClean="0"/>
              <a:t>64</a:t>
            </a:fld>
            <a:endParaRPr lang="fr-BE"/>
          </a:p>
        </p:txBody>
      </p:sp>
    </p:spTree>
    <p:extLst>
      <p:ext uri="{BB962C8B-B14F-4D97-AF65-F5344CB8AC3E}">
        <p14:creationId xmlns:p14="http://schemas.microsoft.com/office/powerpoint/2010/main" val="540802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Depuis 2005</a:t>
            </a:r>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65</a:t>
            </a:fld>
            <a:endParaRPr lang="fr-BE"/>
          </a:p>
        </p:txBody>
      </p:sp>
    </p:spTree>
    <p:extLst>
      <p:ext uri="{BB962C8B-B14F-4D97-AF65-F5344CB8AC3E}">
        <p14:creationId xmlns:p14="http://schemas.microsoft.com/office/powerpoint/2010/main" val="3143565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F9F8-1456-DDF2-5895-B60A3BB0C3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051E09-0FDD-98F5-916F-8D14A12F0A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C452BC-E40C-238A-368A-968F0CAD9EA0}"/>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EEF18BFB-0BC0-949D-A2C4-472336EE7D2B}"/>
              </a:ext>
            </a:extLst>
          </p:cNvPr>
          <p:cNvSpPr>
            <a:spLocks noGrp="1"/>
          </p:cNvSpPr>
          <p:nvPr>
            <p:ph type="sldNum" sz="quarter" idx="5"/>
          </p:nvPr>
        </p:nvSpPr>
        <p:spPr/>
        <p:txBody>
          <a:bodyPr/>
          <a:lstStyle/>
          <a:p>
            <a:fld id="{A6F4FA29-AAC3-44E0-B642-0A6F150E5F68}" type="slidenum">
              <a:rPr lang="fr-BE" smtClean="0"/>
              <a:t>68</a:t>
            </a:fld>
            <a:endParaRPr lang="fr-BE"/>
          </a:p>
        </p:txBody>
      </p:sp>
    </p:spTree>
    <p:extLst>
      <p:ext uri="{BB962C8B-B14F-4D97-AF65-F5344CB8AC3E}">
        <p14:creationId xmlns:p14="http://schemas.microsoft.com/office/powerpoint/2010/main" val="785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7</a:t>
            </a:fld>
            <a:endParaRPr lang="fr-BE"/>
          </a:p>
        </p:txBody>
      </p:sp>
    </p:spTree>
    <p:extLst>
      <p:ext uri="{BB962C8B-B14F-4D97-AF65-F5344CB8AC3E}">
        <p14:creationId xmlns:p14="http://schemas.microsoft.com/office/powerpoint/2010/main" val="4096683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Bilan autisme: diagnostic nosologique</a:t>
            </a:r>
          </a:p>
          <a:p>
            <a:r>
              <a:rPr lang="fr-BE" dirty="0"/>
              <a:t>- ADOS-2: la base</a:t>
            </a:r>
          </a:p>
          <a:p>
            <a:pPr marL="171450" indent="-171450">
              <a:buFont typeface="Wingdings" panose="05000000000000000000" pitchFamily="2" charset="2"/>
              <a:buChar char="à"/>
            </a:pPr>
            <a:r>
              <a:rPr lang="fr-BE" dirty="0">
                <a:sym typeface="Wingdings" panose="05000000000000000000" pitchFamily="2" charset="2"/>
              </a:rPr>
              <a:t>Module </a:t>
            </a:r>
            <a:r>
              <a:rPr lang="fr-BE" dirty="0" err="1">
                <a:sym typeface="Wingdings" panose="05000000000000000000" pitchFamily="2" charset="2"/>
              </a:rPr>
              <a:t>toddler</a:t>
            </a:r>
            <a:r>
              <a:rPr lang="fr-BE" dirty="0">
                <a:sym typeface="Wingdings" panose="05000000000000000000" pitchFamily="2" charset="2"/>
              </a:rPr>
              <a:t>: &lt; 30 mois avec ou sans début de langage</a:t>
            </a:r>
          </a:p>
          <a:p>
            <a:pPr marL="171450" indent="-171450">
              <a:buFont typeface="Wingdings" panose="05000000000000000000" pitchFamily="2" charset="2"/>
              <a:buChar char="à"/>
            </a:pPr>
            <a:r>
              <a:rPr lang="fr-BE" dirty="0">
                <a:sym typeface="Wingdings" panose="05000000000000000000" pitchFamily="2" charset="2"/>
              </a:rPr>
              <a:t>Module 1: &gt; 30 mois avec ou sans début de langage</a:t>
            </a:r>
          </a:p>
          <a:p>
            <a:pPr marL="171450" indent="-171450">
              <a:buFont typeface="Wingdings" panose="05000000000000000000" pitchFamily="2" charset="2"/>
              <a:buChar char="à"/>
            </a:pPr>
            <a:r>
              <a:rPr lang="fr-BE" dirty="0">
                <a:sym typeface="Wingdings" panose="05000000000000000000" pitchFamily="2" charset="2"/>
              </a:rPr>
              <a:t>Module 2: enfant avec un langage régulier et spontané d’au moins 3 mots</a:t>
            </a:r>
          </a:p>
          <a:p>
            <a:pPr marL="171450" indent="-171450">
              <a:buFont typeface="Wingdings" panose="05000000000000000000" pitchFamily="2" charset="2"/>
              <a:buChar char="à"/>
            </a:pPr>
            <a:r>
              <a:rPr lang="fr-BE" dirty="0">
                <a:sym typeface="Wingdings" panose="05000000000000000000" pitchFamily="2" charset="2"/>
              </a:rPr>
              <a:t>Module 3: enfants et adolescents avec un langage fluide</a:t>
            </a:r>
          </a:p>
          <a:p>
            <a:pPr marL="171450" indent="-171450">
              <a:buFont typeface="Wingdings" panose="05000000000000000000" pitchFamily="2" charset="2"/>
              <a:buChar char="à"/>
            </a:pPr>
            <a:r>
              <a:rPr lang="fr-BE" dirty="0">
                <a:sym typeface="Wingdings" panose="05000000000000000000" pitchFamily="2" charset="2"/>
              </a:rPr>
              <a:t>Module 4: adolescents plus âgés et adultes avec un langage élaboré</a:t>
            </a:r>
            <a:endParaRPr lang="fr-BE" dirty="0"/>
          </a:p>
          <a:p>
            <a:r>
              <a:rPr lang="fr-BE" dirty="0"/>
              <a:t>- ADI-R: questionnaire</a:t>
            </a:r>
          </a:p>
          <a:p>
            <a:pPr marL="171450" indent="-171450">
              <a:buFont typeface="Wingdings" panose="05000000000000000000" pitchFamily="2" charset="2"/>
              <a:buChar char="à"/>
            </a:pPr>
            <a:r>
              <a:rPr lang="fr-BE" dirty="0">
                <a:sym typeface="Wingdings" panose="05000000000000000000" pitchFamily="2" charset="2"/>
              </a:rPr>
              <a:t>ADI-R </a:t>
            </a:r>
            <a:r>
              <a:rPr lang="fr-BE" dirty="0" err="1">
                <a:sym typeface="Wingdings" panose="05000000000000000000" pitchFamily="2" charset="2"/>
              </a:rPr>
              <a:t>toddler</a:t>
            </a:r>
            <a:r>
              <a:rPr lang="fr-BE" dirty="0">
                <a:sym typeface="Wingdings" panose="05000000000000000000" pitchFamily="2" charset="2"/>
              </a:rPr>
              <a:t> (1): 12-20 mois et enfants de 21-47 mois non verbaux</a:t>
            </a:r>
          </a:p>
          <a:p>
            <a:pPr marL="171450" indent="-171450">
              <a:buFont typeface="Wingdings" panose="05000000000000000000" pitchFamily="2" charset="2"/>
              <a:buChar char="à"/>
            </a:pPr>
            <a:r>
              <a:rPr lang="fr-BE" dirty="0">
                <a:sym typeface="Wingdings" panose="05000000000000000000" pitchFamily="2" charset="2"/>
              </a:rPr>
              <a:t>ADI-R </a:t>
            </a:r>
            <a:r>
              <a:rPr lang="fr-BE" dirty="0" err="1">
                <a:sym typeface="Wingdings" panose="05000000000000000000" pitchFamily="2" charset="2"/>
              </a:rPr>
              <a:t>toddler</a:t>
            </a:r>
            <a:r>
              <a:rPr lang="fr-BE" dirty="0">
                <a:sym typeface="Wingdings" panose="05000000000000000000" pitchFamily="2" charset="2"/>
              </a:rPr>
              <a:t> (2): 21-47 mois avec mots isolés</a:t>
            </a:r>
          </a:p>
          <a:p>
            <a:pPr marL="171450" indent="-171450">
              <a:buFont typeface="Wingdings" panose="05000000000000000000" pitchFamily="2" charset="2"/>
              <a:buChar char="à"/>
            </a:pPr>
            <a:r>
              <a:rPr lang="fr-BE" dirty="0">
                <a:sym typeface="Wingdings" panose="05000000000000000000" pitchFamily="2" charset="2"/>
              </a:rPr>
              <a:t>ADI-R (principal): à partir de 3 ans et un âge développemental minimum de 18 mois</a:t>
            </a:r>
            <a:endParaRPr lang="fr-BE" dirty="0"/>
          </a:p>
          <a:p>
            <a:r>
              <a:rPr lang="fr-BE" dirty="0"/>
              <a:t>- CARS: échelle d’évaluation de l’intensité </a:t>
            </a:r>
          </a:p>
          <a:p>
            <a:r>
              <a:rPr lang="fr-BE" dirty="0"/>
              <a:t>Bilan fonctionnel: dresse le profil de l’enfant (points forts, faiblesses) et détermine les diagnostics/comorbidités complémentaires</a:t>
            </a:r>
          </a:p>
          <a:p>
            <a:endParaRPr lang="fr-BE" dirty="0"/>
          </a:p>
          <a:p>
            <a:r>
              <a:rPr lang="fr-FR" dirty="0"/>
              <a:t>NB: L’association de l’</a:t>
            </a:r>
            <a:r>
              <a:rPr lang="fr-FR" dirty="0" err="1"/>
              <a:t>Autism</a:t>
            </a:r>
            <a:r>
              <a:rPr lang="fr-FR" dirty="0"/>
              <a:t> Diagnostic Interview (ADI) et de l’</a:t>
            </a:r>
            <a:r>
              <a:rPr lang="fr-FR" dirty="0" err="1"/>
              <a:t>Autism</a:t>
            </a:r>
            <a:r>
              <a:rPr lang="fr-FR" dirty="0"/>
              <a:t> Dia </a:t>
            </a:r>
            <a:r>
              <a:rPr lang="fr-FR" dirty="0" err="1"/>
              <a:t>gnostic</a:t>
            </a:r>
            <a:r>
              <a:rPr lang="fr-FR" dirty="0"/>
              <a:t> Observation Schedule (ADOS) est sou vent mise en avant dans la littérature comme un gold standard du diagnostic, dans la mesure où elle catégoriserait environ 80 % des cas de TSA. Néanmoins, il existe une </a:t>
            </a:r>
            <a:r>
              <a:rPr lang="fr-FR" dirty="0" err="1"/>
              <a:t>surinclusion</a:t>
            </a:r>
            <a:r>
              <a:rPr lang="fr-FR" dirty="0"/>
              <a:t> reconnue qui doit être palliée par la recherche systématique des comorbidités et par la </a:t>
            </a:r>
            <a:r>
              <a:rPr lang="fr-FR" dirty="0" err="1"/>
              <a:t>concer</a:t>
            </a:r>
            <a:r>
              <a:rPr lang="fr-FR" dirty="0"/>
              <a:t> </a:t>
            </a:r>
            <a:r>
              <a:rPr lang="fr-FR" dirty="0" err="1"/>
              <a:t>tation</a:t>
            </a:r>
            <a:r>
              <a:rPr lang="fr-FR" dirty="0"/>
              <a:t> diagnostique </a:t>
            </a:r>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69</a:t>
            </a:fld>
            <a:endParaRPr lang="fr-BE"/>
          </a:p>
        </p:txBody>
      </p:sp>
    </p:spTree>
    <p:extLst>
      <p:ext uri="{BB962C8B-B14F-4D97-AF65-F5344CB8AC3E}">
        <p14:creationId xmlns:p14="http://schemas.microsoft.com/office/powerpoint/2010/main" val="1842659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DCD00-14F4-19F9-3FA3-6636B2860C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7A4413-02CD-1A30-49FD-86BE3A42BD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EB2566-A921-BE15-D6EF-136509AEA332}"/>
              </a:ext>
            </a:extLst>
          </p:cNvPr>
          <p:cNvSpPr>
            <a:spLocks noGrp="1"/>
          </p:cNvSpPr>
          <p:nvPr>
            <p:ph type="body" idx="1"/>
          </p:nvPr>
        </p:nvSpPr>
        <p:spPr/>
        <p:txBody>
          <a:bodyPr/>
          <a:lstStyle/>
          <a:p>
            <a:r>
              <a:rPr lang="fr-BE" dirty="0"/>
              <a:t>Echelles de développement: Brunet Lézine (2001), </a:t>
            </a:r>
            <a:r>
              <a:rPr lang="fr-BE" dirty="0" err="1"/>
              <a:t>Bayley</a:t>
            </a:r>
            <a:r>
              <a:rPr lang="fr-BE" dirty="0"/>
              <a:t> (2006), Mullen (1995); PEP-3 (Profil Psycho-Educatif, 2010)</a:t>
            </a:r>
          </a:p>
          <a:p>
            <a:r>
              <a:rPr lang="fr-BE" dirty="0"/>
              <a:t>Echelles adaptatives: Vineland-2 (2015), EQCA (1993), EBCA (2014)</a:t>
            </a:r>
          </a:p>
        </p:txBody>
      </p:sp>
      <p:sp>
        <p:nvSpPr>
          <p:cNvPr id="4" name="Espace réservé du numéro de diapositive 3">
            <a:extLst>
              <a:ext uri="{FF2B5EF4-FFF2-40B4-BE49-F238E27FC236}">
                <a16:creationId xmlns:a16="http://schemas.microsoft.com/office/drawing/2014/main" id="{32EDBA79-04D7-5837-ABCF-1F578890697C}"/>
              </a:ext>
            </a:extLst>
          </p:cNvPr>
          <p:cNvSpPr>
            <a:spLocks noGrp="1"/>
          </p:cNvSpPr>
          <p:nvPr>
            <p:ph type="sldNum" sz="quarter" idx="5"/>
          </p:nvPr>
        </p:nvSpPr>
        <p:spPr/>
        <p:txBody>
          <a:bodyPr/>
          <a:lstStyle/>
          <a:p>
            <a:fld id="{A6F4FA29-AAC3-44E0-B642-0A6F150E5F68}" type="slidenum">
              <a:rPr lang="fr-BE" smtClean="0"/>
              <a:t>70</a:t>
            </a:fld>
            <a:endParaRPr lang="fr-BE"/>
          </a:p>
        </p:txBody>
      </p:sp>
    </p:spTree>
    <p:extLst>
      <p:ext uri="{BB962C8B-B14F-4D97-AF65-F5344CB8AC3E}">
        <p14:creationId xmlns:p14="http://schemas.microsoft.com/office/powerpoint/2010/main" val="2473340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CFAC9-DD55-7EC0-345C-E937EB0E52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7FDA54D-C0E5-1847-505D-318A9700BA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3B6C3BF-96CF-1AA5-AF1D-266B4EF86603}"/>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A981258A-51C4-F0BE-6717-A6BA4E63B7C9}"/>
              </a:ext>
            </a:extLst>
          </p:cNvPr>
          <p:cNvSpPr>
            <a:spLocks noGrp="1"/>
          </p:cNvSpPr>
          <p:nvPr>
            <p:ph type="sldNum" sz="quarter" idx="5"/>
          </p:nvPr>
        </p:nvSpPr>
        <p:spPr/>
        <p:txBody>
          <a:bodyPr/>
          <a:lstStyle/>
          <a:p>
            <a:fld id="{A6F4FA29-AAC3-44E0-B642-0A6F150E5F68}" type="slidenum">
              <a:rPr lang="fr-BE" smtClean="0"/>
              <a:t>71</a:t>
            </a:fld>
            <a:endParaRPr lang="fr-BE"/>
          </a:p>
        </p:txBody>
      </p:sp>
    </p:spTree>
    <p:extLst>
      <p:ext uri="{BB962C8B-B14F-4D97-AF65-F5344CB8AC3E}">
        <p14:creationId xmlns:p14="http://schemas.microsoft.com/office/powerpoint/2010/main" val="3196396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5B31B-B917-F62A-92F2-7118F1997C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6B70AC-2E41-7D97-C3DE-B1B28B5A9F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223B96-0C75-26D0-F83F-62B6DAA1E8EE}"/>
              </a:ext>
            </a:extLst>
          </p:cNvPr>
          <p:cNvSpPr>
            <a:spLocks noGrp="1"/>
          </p:cNvSpPr>
          <p:nvPr>
            <p:ph type="body" idx="1"/>
          </p:nvPr>
        </p:nvSpPr>
        <p:spPr/>
        <p:txBody>
          <a:bodyPr/>
          <a:lstStyle/>
          <a:p>
            <a:r>
              <a:rPr lang="fr-BE" dirty="0"/>
              <a:t>Lorsque le diagnostic ne peut être posé et que des doutes subsistent, il convient de laisser ouvert non sans déjà proposer un suivi sur la base des éléments récoltés jusque là</a:t>
            </a:r>
          </a:p>
          <a:p>
            <a:r>
              <a:rPr lang="fr-BE" dirty="0"/>
              <a:t>L’idéal est de revoir l’enfant plus tard, dans un laps de temps défini par sa situation personnelle</a:t>
            </a:r>
          </a:p>
          <a:p>
            <a:r>
              <a:rPr lang="fr-BE" dirty="0"/>
              <a:t>L’apparition de nouveaux signes, l’effet de certaines prises en charge… peuvent orienter le diagnostic</a:t>
            </a:r>
          </a:p>
          <a:p>
            <a:endParaRPr lang="fr-BE" dirty="0"/>
          </a:p>
          <a:p>
            <a:r>
              <a:rPr lang="fr-BE" dirty="0"/>
              <a:t>Quelque soit la situation rencontrée, il est important de poser le diagnostic uniquement lorsque le faisceau de preuves cliniques est à la fois convergent et suffisant</a:t>
            </a:r>
          </a:p>
        </p:txBody>
      </p:sp>
      <p:sp>
        <p:nvSpPr>
          <p:cNvPr id="4" name="Espace réservé du numéro de diapositive 3">
            <a:extLst>
              <a:ext uri="{FF2B5EF4-FFF2-40B4-BE49-F238E27FC236}">
                <a16:creationId xmlns:a16="http://schemas.microsoft.com/office/drawing/2014/main" id="{2D99F0B2-CC78-697F-FE0D-14D2ED6139D9}"/>
              </a:ext>
            </a:extLst>
          </p:cNvPr>
          <p:cNvSpPr>
            <a:spLocks noGrp="1"/>
          </p:cNvSpPr>
          <p:nvPr>
            <p:ph type="sldNum" sz="quarter" idx="5"/>
          </p:nvPr>
        </p:nvSpPr>
        <p:spPr/>
        <p:txBody>
          <a:bodyPr/>
          <a:lstStyle/>
          <a:p>
            <a:fld id="{A6F4FA29-AAC3-44E0-B642-0A6F150E5F68}" type="slidenum">
              <a:rPr lang="fr-BE" smtClean="0"/>
              <a:t>72</a:t>
            </a:fld>
            <a:endParaRPr lang="fr-BE"/>
          </a:p>
        </p:txBody>
      </p:sp>
    </p:spTree>
    <p:extLst>
      <p:ext uri="{BB962C8B-B14F-4D97-AF65-F5344CB8AC3E}">
        <p14:creationId xmlns:p14="http://schemas.microsoft.com/office/powerpoint/2010/main" val="202860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AA394-D7F3-D592-3289-0610CABAE2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748369-9C08-D273-D1E5-1B08A17AED8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8BC6999-3710-5FA5-0316-5D8CB157251F}"/>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B450A0C3-2CD0-13A2-3279-200F08C33104}"/>
              </a:ext>
            </a:extLst>
          </p:cNvPr>
          <p:cNvSpPr>
            <a:spLocks noGrp="1"/>
          </p:cNvSpPr>
          <p:nvPr>
            <p:ph type="sldNum" sz="quarter" idx="5"/>
          </p:nvPr>
        </p:nvSpPr>
        <p:spPr/>
        <p:txBody>
          <a:bodyPr/>
          <a:lstStyle/>
          <a:p>
            <a:fld id="{A6F4FA29-AAC3-44E0-B642-0A6F150E5F68}" type="slidenum">
              <a:rPr lang="fr-BE" smtClean="0"/>
              <a:t>73</a:t>
            </a:fld>
            <a:endParaRPr lang="fr-BE"/>
          </a:p>
        </p:txBody>
      </p:sp>
    </p:spTree>
    <p:extLst>
      <p:ext uri="{BB962C8B-B14F-4D97-AF65-F5344CB8AC3E}">
        <p14:creationId xmlns:p14="http://schemas.microsoft.com/office/powerpoint/2010/main" val="3640800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800" dirty="0"/>
              <a:t>Déficience dans 30% des cas (</a:t>
            </a:r>
            <a:r>
              <a:rPr lang="fr-BE" sz="800" dirty="0" err="1"/>
              <a:t>Biao</a:t>
            </a:r>
            <a:r>
              <a:rPr lang="fr-BE" sz="800" dirty="0"/>
              <a:t> et al. 2018)</a:t>
            </a:r>
          </a:p>
          <a:p>
            <a:r>
              <a:rPr lang="fr-BE" sz="800" dirty="0"/>
              <a:t>Spécificités cliniques: profil intellectuel (</a:t>
            </a:r>
            <a:r>
              <a:rPr lang="fr-BE" sz="800" dirty="0" err="1"/>
              <a:t>Rabiee</a:t>
            </a:r>
            <a:r>
              <a:rPr lang="fr-BE" sz="800" dirty="0"/>
              <a:t> et al. 2019)</a:t>
            </a:r>
          </a:p>
          <a:p>
            <a:pPr marL="171450" indent="-171450">
              <a:buFontTx/>
              <a:buChar char="-"/>
            </a:pPr>
            <a:r>
              <a:rPr lang="fr-BE" sz="800" dirty="0"/>
              <a:t>Langage moins bon chez les TSA typique; pic d’</a:t>
            </a:r>
            <a:r>
              <a:rPr lang="fr-BE" sz="800" dirty="0" err="1"/>
              <a:t>abilité</a:t>
            </a:r>
            <a:r>
              <a:rPr lang="fr-BE" sz="800" dirty="0"/>
              <a:t> au niveau du vocabulaire </a:t>
            </a:r>
            <a:r>
              <a:rPr lang="fr-BE" sz="800" dirty="0" err="1"/>
              <a:t>ches</a:t>
            </a:r>
            <a:r>
              <a:rPr lang="fr-BE" sz="800" dirty="0"/>
              <a:t> les Asperger</a:t>
            </a:r>
          </a:p>
          <a:p>
            <a:pPr marL="171450" indent="-171450">
              <a:buFontTx/>
              <a:buChar char="-"/>
            </a:pPr>
            <a:r>
              <a:rPr lang="fr-BE" sz="800" dirty="0"/>
              <a:t>Faiblesse en rapidité de traitement de l’information</a:t>
            </a:r>
          </a:p>
          <a:p>
            <a:r>
              <a:rPr lang="fr-BE" sz="800" dirty="0"/>
              <a:t>Choix de l’échelle: </a:t>
            </a:r>
          </a:p>
          <a:p>
            <a:pPr marL="171450" indent="-171450">
              <a:buFontTx/>
              <a:buChar char="-"/>
            </a:pPr>
            <a:r>
              <a:rPr lang="fr-BE" sz="800" dirty="0"/>
              <a:t>Enfant avec bon niveau de langage: WPPSI/WISC</a:t>
            </a:r>
          </a:p>
          <a:p>
            <a:pPr marL="171450" indent="-171450">
              <a:buFontTx/>
              <a:buChar char="-"/>
            </a:pPr>
            <a:r>
              <a:rPr lang="fr-BE" sz="800" dirty="0"/>
              <a:t>Enfant avec faible niveau de langage mais compétences de pointage: Son-R, Leiter-3, WNV</a:t>
            </a:r>
          </a:p>
          <a:p>
            <a:pPr marL="171450" indent="-171450">
              <a:buFontTx/>
              <a:buChar char="-"/>
            </a:pPr>
            <a:r>
              <a:rPr lang="fr-BE" sz="800" dirty="0"/>
              <a:t>Absence de langage et de pointage: matrices de Raven chez les plus de 4 ans </a:t>
            </a:r>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75</a:t>
            </a:fld>
            <a:endParaRPr lang="fr-BE"/>
          </a:p>
        </p:txBody>
      </p:sp>
    </p:spTree>
    <p:extLst>
      <p:ext uri="{BB962C8B-B14F-4D97-AF65-F5344CB8AC3E}">
        <p14:creationId xmlns:p14="http://schemas.microsoft.com/office/powerpoint/2010/main" val="3511381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69900" lvl="1" indent="0">
              <a:spcBef>
                <a:spcPts val="720"/>
              </a:spcBef>
              <a:buFont typeface="Wingdings" panose="05000000000000000000" pitchFamily="2" charset="2"/>
              <a:buNone/>
              <a:tabLst>
                <a:tab pos="241300" algn="l"/>
              </a:tabLst>
            </a:pPr>
            <a:r>
              <a:rPr lang="fr-FR" sz="800" spc="-10" dirty="0">
                <a:latin typeface="+mn-lt"/>
                <a:cs typeface="Calibri"/>
              </a:rPr>
              <a:t>Niveau de langage</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Régression dans la sphère sociale et/ou langagière typique chez 20% des patients à 2-3 ans</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Avant 6 ans: retard chez la majorité des patients TSA</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Après 8 ans: 30% demeurent sans langage fonctionnel, 10% sont non verbaux</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Atteinte sémantique (sens, signification) et pragmatique (utilisation du langage à des fins sociales) chez l’ensemble des patients TSA</a:t>
            </a:r>
          </a:p>
          <a:p>
            <a:pPr marL="469900" lvl="1" indent="0">
              <a:spcBef>
                <a:spcPts val="720"/>
              </a:spcBef>
              <a:buFont typeface="Wingdings" panose="05000000000000000000" pitchFamily="2" charset="2"/>
              <a:buNone/>
              <a:tabLst>
                <a:tab pos="241300" algn="l"/>
              </a:tabLst>
            </a:pPr>
            <a:endParaRPr lang="fr-FR" sz="800" spc="-10" dirty="0">
              <a:latin typeface="+mn-lt"/>
              <a:cs typeface="Calibri"/>
            </a:endParaRPr>
          </a:p>
          <a:p>
            <a:pPr marL="469900" lvl="1" indent="0">
              <a:spcBef>
                <a:spcPts val="720"/>
              </a:spcBef>
              <a:buFont typeface="Wingdings" panose="05000000000000000000" pitchFamily="2" charset="2"/>
              <a:buNone/>
              <a:tabLst>
                <a:tab pos="241300" algn="l"/>
              </a:tabLst>
            </a:pPr>
            <a:r>
              <a:rPr lang="fr-FR" sz="800" spc="-10" dirty="0">
                <a:latin typeface="+mn-lt"/>
                <a:cs typeface="Calibri"/>
              </a:rPr>
              <a:t>Atteinte sémantique: </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Appréhension des détails au détriment du tout</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Difficultés à distinguer ce qui est essentiel de ce qui est superflu, voix monocorde sans accentuation des mots les plus importants</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Défauts d’imagination et d’abstraction</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Biais de perception sensorielle (notamment pour les mots qui ont une prononciation identique/similaire)</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Rigidité de la pensée et du fonctionnement</a:t>
            </a:r>
          </a:p>
          <a:p>
            <a:pPr marL="469900" lvl="1" indent="0">
              <a:spcBef>
                <a:spcPts val="720"/>
              </a:spcBef>
              <a:buFont typeface="Wingdings" panose="05000000000000000000" pitchFamily="2" charset="2"/>
              <a:buNone/>
              <a:tabLst>
                <a:tab pos="241300" algn="l"/>
              </a:tabLst>
            </a:pPr>
            <a:endParaRPr lang="fr-FR" sz="800" spc="-10" dirty="0">
              <a:latin typeface="+mn-lt"/>
              <a:cs typeface="Calibri"/>
            </a:endParaRPr>
          </a:p>
          <a:p>
            <a:pPr marL="469900" lvl="1" indent="0">
              <a:spcBef>
                <a:spcPts val="720"/>
              </a:spcBef>
              <a:buFont typeface="Wingdings" panose="05000000000000000000" pitchFamily="2" charset="2"/>
              <a:buNone/>
              <a:tabLst>
                <a:tab pos="241300" algn="l"/>
              </a:tabLst>
            </a:pPr>
            <a:r>
              <a:rPr lang="fr-FR" sz="800" spc="-10" dirty="0">
                <a:latin typeface="+mn-lt"/>
                <a:cs typeface="Calibri"/>
              </a:rPr>
              <a:t>Atteinte pragmatique: </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Communication: commenter, saluer (gestes symboliques), demander, faire de l’humour, parler de soi</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Respect des règles conversationnelles: initiation, maintien du thème, transitions, respect du tour de parole, qualité/quantité d’information, combinaison regard-parole</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Respect des règles </a:t>
            </a:r>
            <a:r>
              <a:rPr lang="fr-FR" sz="800" spc="-10" dirty="0" err="1">
                <a:latin typeface="+mn-lt"/>
                <a:cs typeface="Calibri"/>
              </a:rPr>
              <a:t>socioconventionnelles</a:t>
            </a:r>
            <a:r>
              <a:rPr lang="fr-FR" sz="800" spc="-10" dirty="0">
                <a:latin typeface="+mn-lt"/>
                <a:cs typeface="Calibri"/>
              </a:rPr>
              <a:t>: changement d’attitude/contenu en fonction du statut de l’interlocuteur/de son niveau de familiarité</a:t>
            </a:r>
          </a:p>
          <a:p>
            <a:pPr marL="469900" lvl="1" indent="0">
              <a:spcBef>
                <a:spcPts val="720"/>
              </a:spcBef>
              <a:buFont typeface="Wingdings" panose="05000000000000000000" pitchFamily="2" charset="2"/>
              <a:buNone/>
              <a:tabLst>
                <a:tab pos="241300" algn="l"/>
              </a:tabLst>
            </a:pPr>
            <a:endParaRPr lang="fr-FR" sz="800" spc="-10" dirty="0">
              <a:latin typeface="+mn-lt"/>
              <a:cs typeface="Calibri"/>
            </a:endParaRPr>
          </a:p>
          <a:p>
            <a:pPr marL="469900" lvl="1" indent="0">
              <a:spcBef>
                <a:spcPts val="720"/>
              </a:spcBef>
              <a:buFont typeface="Wingdings" panose="05000000000000000000" pitchFamily="2" charset="2"/>
              <a:buNone/>
              <a:tabLst>
                <a:tab pos="241300" algn="l"/>
              </a:tabLst>
            </a:pPr>
            <a:r>
              <a:rPr lang="fr-FR" sz="800" spc="-10" dirty="0">
                <a:latin typeface="+mn-lt"/>
                <a:cs typeface="Calibri"/>
              </a:rPr>
              <a:t>Atteinte lexicale</a:t>
            </a:r>
          </a:p>
          <a:p>
            <a:pPr marL="812800" lvl="1" indent="-342900">
              <a:spcBef>
                <a:spcPts val="720"/>
              </a:spcBef>
              <a:buFont typeface="Wingdings" panose="05000000000000000000" pitchFamily="2" charset="2"/>
              <a:buChar char="Ø"/>
              <a:tabLst>
                <a:tab pos="241300" algn="l"/>
              </a:tabLst>
            </a:pPr>
            <a:r>
              <a:rPr lang="fr-FR" sz="800" spc="-10" dirty="0">
                <a:latin typeface="+mn-lt"/>
                <a:cs typeface="Calibri"/>
              </a:rPr>
              <a:t>Chez Asperger: stock lexical très riche mais peu utilisé, orienté vers les intérêts restreints &gt;&lt; moins bons dans les termes abstraits</a:t>
            </a:r>
          </a:p>
          <a:p>
            <a:endParaRPr lang="fr-BE" sz="800" dirty="0">
              <a:latin typeface="+mn-lt"/>
            </a:endParaRPr>
          </a:p>
          <a:p>
            <a:r>
              <a:rPr lang="fr-BE" sz="800" dirty="0">
                <a:latin typeface="+mn-lt"/>
              </a:rPr>
              <a:t>NB: Attrait de l’anglais, et notamment la litanie des chiffres dans cette langue, et/ou l’écholalie d’expression toute-faite entendue dans les dessins animés </a:t>
            </a:r>
            <a:r>
              <a:rPr lang="fr-BE" dirty="0">
                <a:sym typeface="Wingdings" panose="05000000000000000000" pitchFamily="2" charset="2"/>
              </a:rPr>
              <a:t> le langage autistique a du mal à jouer son rôle de vecteur d’échange avec l’autre</a:t>
            </a:r>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76</a:t>
            </a:fld>
            <a:endParaRPr lang="fr-BE"/>
          </a:p>
        </p:txBody>
      </p:sp>
    </p:spTree>
    <p:extLst>
      <p:ext uri="{BB962C8B-B14F-4D97-AF65-F5344CB8AC3E}">
        <p14:creationId xmlns:p14="http://schemas.microsoft.com/office/powerpoint/2010/main" val="413588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78</a:t>
            </a:fld>
            <a:endParaRPr lang="fr-BE"/>
          </a:p>
        </p:txBody>
      </p:sp>
    </p:spTree>
    <p:extLst>
      <p:ext uri="{BB962C8B-B14F-4D97-AF65-F5344CB8AC3E}">
        <p14:creationId xmlns:p14="http://schemas.microsoft.com/office/powerpoint/2010/main" val="439456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79</a:t>
            </a:fld>
            <a:endParaRPr lang="fr-BE"/>
          </a:p>
        </p:txBody>
      </p:sp>
    </p:spTree>
    <p:extLst>
      <p:ext uri="{BB962C8B-B14F-4D97-AF65-F5344CB8AC3E}">
        <p14:creationId xmlns:p14="http://schemas.microsoft.com/office/powerpoint/2010/main" val="3750029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Trouble de la communication (sociale) pragmatique: introduit par le DSM 5, pas de critères dans le pilier II</a:t>
            </a:r>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80</a:t>
            </a:fld>
            <a:endParaRPr lang="fr-BE"/>
          </a:p>
        </p:txBody>
      </p:sp>
    </p:spTree>
    <p:extLst>
      <p:ext uri="{BB962C8B-B14F-4D97-AF65-F5344CB8AC3E}">
        <p14:creationId xmlns:p14="http://schemas.microsoft.com/office/powerpoint/2010/main" val="183808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8</a:t>
            </a:fld>
            <a:endParaRPr lang="fr-BE"/>
          </a:p>
        </p:txBody>
      </p:sp>
    </p:spTree>
    <p:extLst>
      <p:ext uri="{BB962C8B-B14F-4D97-AF65-F5344CB8AC3E}">
        <p14:creationId xmlns:p14="http://schemas.microsoft.com/office/powerpoint/2010/main" val="28804286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81</a:t>
            </a:fld>
            <a:endParaRPr lang="fr-BE"/>
          </a:p>
        </p:txBody>
      </p:sp>
    </p:spTree>
    <p:extLst>
      <p:ext uri="{BB962C8B-B14F-4D97-AF65-F5344CB8AC3E}">
        <p14:creationId xmlns:p14="http://schemas.microsoft.com/office/powerpoint/2010/main" val="23325701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82</a:t>
            </a:fld>
            <a:endParaRPr lang="fr-BE"/>
          </a:p>
        </p:txBody>
      </p:sp>
    </p:spTree>
    <p:extLst>
      <p:ext uri="{BB962C8B-B14F-4D97-AF65-F5344CB8AC3E}">
        <p14:creationId xmlns:p14="http://schemas.microsoft.com/office/powerpoint/2010/main" val="19786534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83</a:t>
            </a:fld>
            <a:endParaRPr lang="fr-BE"/>
          </a:p>
        </p:txBody>
      </p:sp>
    </p:spTree>
    <p:extLst>
      <p:ext uri="{BB962C8B-B14F-4D97-AF65-F5344CB8AC3E}">
        <p14:creationId xmlns:p14="http://schemas.microsoft.com/office/powerpoint/2010/main" val="1368186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67D35-411F-7C34-DE2C-B39624A64F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1B170FF-07E4-039F-53B5-D9E6246DE6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F5036E3-F239-1EEA-6BAB-F362A6DB6D26}"/>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BA85C47A-8537-56C1-7C02-AFB36A6DE53A}"/>
              </a:ext>
            </a:extLst>
          </p:cNvPr>
          <p:cNvSpPr>
            <a:spLocks noGrp="1"/>
          </p:cNvSpPr>
          <p:nvPr>
            <p:ph type="sldNum" sz="quarter" idx="5"/>
          </p:nvPr>
        </p:nvSpPr>
        <p:spPr/>
        <p:txBody>
          <a:bodyPr/>
          <a:lstStyle/>
          <a:p>
            <a:fld id="{A6F4FA29-AAC3-44E0-B642-0A6F150E5F68}" type="slidenum">
              <a:rPr lang="fr-BE" smtClean="0"/>
              <a:t>84</a:t>
            </a:fld>
            <a:endParaRPr lang="fr-BE"/>
          </a:p>
        </p:txBody>
      </p:sp>
    </p:spTree>
    <p:extLst>
      <p:ext uri="{BB962C8B-B14F-4D97-AF65-F5344CB8AC3E}">
        <p14:creationId xmlns:p14="http://schemas.microsoft.com/office/powerpoint/2010/main" val="3376939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63491-BC41-D59B-3ADE-E1920A1AE3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9F38B3-3E74-496D-2E3E-8DB41397AD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7ACAF7-46C0-BF44-73CA-A7672B8B76CA}"/>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8D783233-AAB3-708A-2216-9708D948DA60}"/>
              </a:ext>
            </a:extLst>
          </p:cNvPr>
          <p:cNvSpPr>
            <a:spLocks noGrp="1"/>
          </p:cNvSpPr>
          <p:nvPr>
            <p:ph type="sldNum" sz="quarter" idx="5"/>
          </p:nvPr>
        </p:nvSpPr>
        <p:spPr/>
        <p:txBody>
          <a:bodyPr/>
          <a:lstStyle/>
          <a:p>
            <a:fld id="{A6F4FA29-AAC3-44E0-B642-0A6F150E5F68}" type="slidenum">
              <a:rPr lang="fr-BE" smtClean="0"/>
              <a:t>85</a:t>
            </a:fld>
            <a:endParaRPr lang="fr-BE"/>
          </a:p>
        </p:txBody>
      </p:sp>
    </p:spTree>
    <p:extLst>
      <p:ext uri="{BB962C8B-B14F-4D97-AF65-F5344CB8AC3E}">
        <p14:creationId xmlns:p14="http://schemas.microsoft.com/office/powerpoint/2010/main" val="3958658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2ADE8-8CAF-5811-93CF-28454032B8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6BF41B-76A9-5E53-D233-E5A2DA9F20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54204B-FA3F-A92F-F8C0-330E2E6D7293}"/>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7DFAF0F1-9402-15CB-F8C7-4C3290C974B1}"/>
              </a:ext>
            </a:extLst>
          </p:cNvPr>
          <p:cNvSpPr>
            <a:spLocks noGrp="1"/>
          </p:cNvSpPr>
          <p:nvPr>
            <p:ph type="sldNum" sz="quarter" idx="5"/>
          </p:nvPr>
        </p:nvSpPr>
        <p:spPr/>
        <p:txBody>
          <a:bodyPr/>
          <a:lstStyle/>
          <a:p>
            <a:fld id="{A6F4FA29-AAC3-44E0-B642-0A6F150E5F68}" type="slidenum">
              <a:rPr lang="fr-BE" smtClean="0"/>
              <a:t>86</a:t>
            </a:fld>
            <a:endParaRPr lang="fr-BE"/>
          </a:p>
        </p:txBody>
      </p:sp>
    </p:spTree>
    <p:extLst>
      <p:ext uri="{BB962C8B-B14F-4D97-AF65-F5344CB8AC3E}">
        <p14:creationId xmlns:p14="http://schemas.microsoft.com/office/powerpoint/2010/main" val="37736913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87</a:t>
            </a:fld>
            <a:endParaRPr lang="fr-BE"/>
          </a:p>
        </p:txBody>
      </p:sp>
    </p:spTree>
    <p:extLst>
      <p:ext uri="{BB962C8B-B14F-4D97-AF65-F5344CB8AC3E}">
        <p14:creationId xmlns:p14="http://schemas.microsoft.com/office/powerpoint/2010/main" val="16401483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88</a:t>
            </a:fld>
            <a:endParaRPr lang="fr-BE"/>
          </a:p>
        </p:txBody>
      </p:sp>
    </p:spTree>
    <p:extLst>
      <p:ext uri="{BB962C8B-B14F-4D97-AF65-F5344CB8AC3E}">
        <p14:creationId xmlns:p14="http://schemas.microsoft.com/office/powerpoint/2010/main" val="28751734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89</a:t>
            </a:fld>
            <a:endParaRPr lang="fr-BE"/>
          </a:p>
        </p:txBody>
      </p:sp>
    </p:spTree>
    <p:extLst>
      <p:ext uri="{BB962C8B-B14F-4D97-AF65-F5344CB8AC3E}">
        <p14:creationId xmlns:p14="http://schemas.microsoft.com/office/powerpoint/2010/main" val="220777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6330-A428-863C-2140-9934ABF352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A19DE8-EF43-8267-8867-07CF953F7C3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8DC2D97-C405-7ECF-7CB8-9B988C8F64C1}"/>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47FDB76-8B71-EDE0-684F-47131DFD4034}"/>
              </a:ext>
            </a:extLst>
          </p:cNvPr>
          <p:cNvSpPr>
            <a:spLocks noGrp="1"/>
          </p:cNvSpPr>
          <p:nvPr>
            <p:ph type="sldNum" sz="quarter" idx="5"/>
          </p:nvPr>
        </p:nvSpPr>
        <p:spPr/>
        <p:txBody>
          <a:bodyPr/>
          <a:lstStyle/>
          <a:p>
            <a:fld id="{A6F4FA29-AAC3-44E0-B642-0A6F150E5F68}" type="slidenum">
              <a:rPr lang="fr-BE" smtClean="0"/>
              <a:t>9</a:t>
            </a:fld>
            <a:endParaRPr lang="fr-BE"/>
          </a:p>
        </p:txBody>
      </p:sp>
    </p:spTree>
    <p:extLst>
      <p:ext uri="{BB962C8B-B14F-4D97-AF65-F5344CB8AC3E}">
        <p14:creationId xmlns:p14="http://schemas.microsoft.com/office/powerpoint/2010/main" val="300343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A5DF-654A-024C-52F8-B48E73C0BB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B9DB95-306B-8823-B3BA-5C866770B5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335B17-47BC-0064-4E4F-DEBC46173805}"/>
              </a:ext>
            </a:extLst>
          </p:cNvPr>
          <p:cNvSpPr>
            <a:spLocks noGrp="1"/>
          </p:cNvSpPr>
          <p:nvPr>
            <p:ph type="body" idx="1"/>
          </p:nvPr>
        </p:nvSpPr>
        <p:spPr/>
        <p:txBody>
          <a:bodyPr/>
          <a:lstStyle/>
          <a:p>
            <a:r>
              <a:rPr lang="fr-BE" dirty="0"/>
              <a:t>Ebauche du spectre (qui ne s’appelle pas encore ainsi) dont on ne voit pas encore toutes les nuances. Par ailleurs, les extrêmes (ultraviolet et l’infrarouge) ne sont pas présentés</a:t>
            </a:r>
          </a:p>
          <a:p>
            <a:r>
              <a:rPr lang="fr-BE" dirty="0"/>
              <a:t>De manière caricatural: </a:t>
            </a:r>
          </a:p>
          <a:p>
            <a:pPr marL="171450" indent="-171450">
              <a:buFontTx/>
              <a:buChar char="-"/>
            </a:pPr>
            <a:r>
              <a:rPr lang="fr-BE" dirty="0"/>
              <a:t>A gauche: l’autisme de Kanner (autisme typique), non verbal</a:t>
            </a:r>
          </a:p>
          <a:p>
            <a:pPr marL="171450" indent="-171450">
              <a:buFontTx/>
              <a:buChar char="-"/>
            </a:pPr>
            <a:r>
              <a:rPr lang="fr-BE" dirty="0"/>
              <a:t>A droite: l’autisme « Asperger » (autisme de haut niveau), verbal </a:t>
            </a:r>
          </a:p>
        </p:txBody>
      </p:sp>
      <p:sp>
        <p:nvSpPr>
          <p:cNvPr id="4" name="Espace réservé du numéro de diapositive 3">
            <a:extLst>
              <a:ext uri="{FF2B5EF4-FFF2-40B4-BE49-F238E27FC236}">
                <a16:creationId xmlns:a16="http://schemas.microsoft.com/office/drawing/2014/main" id="{4FA71F05-AB91-59B6-B9BD-E1B8641F73EB}"/>
              </a:ext>
            </a:extLst>
          </p:cNvPr>
          <p:cNvSpPr>
            <a:spLocks noGrp="1"/>
          </p:cNvSpPr>
          <p:nvPr>
            <p:ph type="sldNum" sz="quarter" idx="5"/>
          </p:nvPr>
        </p:nvSpPr>
        <p:spPr/>
        <p:txBody>
          <a:bodyPr/>
          <a:lstStyle/>
          <a:p>
            <a:fld id="{A6F4FA29-AAC3-44E0-B642-0A6F150E5F68}" type="slidenum">
              <a:rPr lang="fr-BE" smtClean="0"/>
              <a:t>10</a:t>
            </a:fld>
            <a:endParaRPr lang="fr-BE"/>
          </a:p>
        </p:txBody>
      </p:sp>
    </p:spTree>
    <p:extLst>
      <p:ext uri="{BB962C8B-B14F-4D97-AF65-F5344CB8AC3E}">
        <p14:creationId xmlns:p14="http://schemas.microsoft.com/office/powerpoint/2010/main" val="218203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DSM (Diagnostic and Spiritual Manual = Manuel Diagnostic et Spirituel) </a:t>
            </a:r>
            <a:r>
              <a:rPr lang="fr-BE" dirty="0">
                <a:sym typeface="Wingdings" panose="05000000000000000000" pitchFamily="2" charset="2"/>
              </a:rPr>
              <a:t> </a:t>
            </a:r>
            <a:r>
              <a:rPr lang="fr-BE" dirty="0"/>
              <a:t>Diagnostic and </a:t>
            </a:r>
            <a:r>
              <a:rPr lang="fr-BE" dirty="0" err="1"/>
              <a:t>Statistical</a:t>
            </a:r>
            <a:r>
              <a:rPr lang="fr-BE" dirty="0"/>
              <a:t> </a:t>
            </a:r>
            <a:r>
              <a:rPr lang="fr-BE" dirty="0" err="1"/>
              <a:t>manual</a:t>
            </a:r>
            <a:r>
              <a:rPr lang="fr-BE" dirty="0"/>
              <a:t> of Mental </a:t>
            </a:r>
            <a:r>
              <a:rPr lang="fr-BE" dirty="0" err="1"/>
              <a:t>Disorders</a:t>
            </a:r>
            <a:r>
              <a:rPr lang="fr-BE" dirty="0"/>
              <a:t> = Manuel Diagnostic et Statistique des troubles Mentaux)</a:t>
            </a:r>
            <a:r>
              <a:rPr lang="fr-BE" dirty="0">
                <a:sym typeface="Wingdings" panose="05000000000000000000" pitchFamily="2" charset="2"/>
              </a:rPr>
              <a:t> </a:t>
            </a:r>
            <a:r>
              <a:rPr lang="fr-BE" dirty="0"/>
              <a:t>: dépend de l’ </a:t>
            </a:r>
            <a:r>
              <a:rPr lang="fr-BE" b="0" i="1" dirty="0">
                <a:solidFill>
                  <a:srgbClr val="202122"/>
                </a:solidFill>
                <a:effectLst/>
                <a:latin typeface="Arial" panose="020B0604020202020204" pitchFamily="34" charset="0"/>
              </a:rPr>
              <a:t>American </a:t>
            </a:r>
            <a:r>
              <a:rPr lang="fr-BE" b="0" i="1" dirty="0" err="1">
                <a:solidFill>
                  <a:srgbClr val="202122"/>
                </a:solidFill>
                <a:effectLst/>
                <a:latin typeface="Arial" panose="020B0604020202020204" pitchFamily="34" charset="0"/>
              </a:rPr>
              <a:t>Psychiatric</a:t>
            </a:r>
            <a:r>
              <a:rPr lang="fr-BE" b="0" i="1" dirty="0">
                <a:solidFill>
                  <a:srgbClr val="202122"/>
                </a:solidFill>
                <a:effectLst/>
                <a:latin typeface="Arial" panose="020B0604020202020204" pitchFamily="34" charset="0"/>
              </a:rPr>
              <a:t> Association</a:t>
            </a:r>
            <a:r>
              <a:rPr lang="fr-BE" b="0" i="0" dirty="0">
                <a:solidFill>
                  <a:srgbClr val="202122"/>
                </a:solidFill>
                <a:effectLst/>
                <a:latin typeface="Arial" panose="020B0604020202020204" pitchFamily="34" charset="0"/>
              </a:rPr>
              <a:t> (APA)</a:t>
            </a:r>
            <a:endParaRPr lang="fr-BE" dirty="0"/>
          </a:p>
        </p:txBody>
      </p:sp>
      <p:sp>
        <p:nvSpPr>
          <p:cNvPr id="4" name="Espace réservé du numéro de diapositive 3"/>
          <p:cNvSpPr>
            <a:spLocks noGrp="1"/>
          </p:cNvSpPr>
          <p:nvPr>
            <p:ph type="sldNum" sz="quarter" idx="5"/>
          </p:nvPr>
        </p:nvSpPr>
        <p:spPr/>
        <p:txBody>
          <a:bodyPr/>
          <a:lstStyle/>
          <a:p>
            <a:fld id="{A6F4FA29-AAC3-44E0-B642-0A6F150E5F68}" type="slidenum">
              <a:rPr lang="fr-BE" smtClean="0"/>
              <a:t>12</a:t>
            </a:fld>
            <a:endParaRPr lang="fr-BE"/>
          </a:p>
        </p:txBody>
      </p:sp>
    </p:spTree>
    <p:extLst>
      <p:ext uri="{BB962C8B-B14F-4D97-AF65-F5344CB8AC3E}">
        <p14:creationId xmlns:p14="http://schemas.microsoft.com/office/powerpoint/2010/main" val="354497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2FBE53-0E33-02D0-3DEA-BC4D58AAFC6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13F27BFD-1F70-6CCF-98E8-2DF7228D2F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D9337549-8709-87AB-6CAE-3812A8082BA2}"/>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5" name="Espace réservé du pied de page 4">
            <a:extLst>
              <a:ext uri="{FF2B5EF4-FFF2-40B4-BE49-F238E27FC236}">
                <a16:creationId xmlns:a16="http://schemas.microsoft.com/office/drawing/2014/main" id="{9D9DFA9A-C3F8-CFB0-1281-830AC44E124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697F92B-2E90-EB2F-9F31-B0F5D900F822}"/>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233063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9AB2B-767F-8A49-01F6-17D9148269FA}"/>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08ECA2A4-939A-AA4C-68F3-A38E8C268BD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6DD30EC4-64C2-090F-4FFB-EDD4B9CDEBFF}"/>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5" name="Espace réservé du pied de page 4">
            <a:extLst>
              <a:ext uri="{FF2B5EF4-FFF2-40B4-BE49-F238E27FC236}">
                <a16:creationId xmlns:a16="http://schemas.microsoft.com/office/drawing/2014/main" id="{FC23CEBE-74AB-DD00-3BA0-82B9898E074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D6600925-09B5-256D-1A0A-CE8A2DB2C30A}"/>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222774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015D60D-D3D7-A527-1588-17C072EDEF8E}"/>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86080222-EA7E-1EC7-60BA-5AA534CD525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7D990FA-2F8F-E798-978A-F36D1372C1E7}"/>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5" name="Espace réservé du pied de page 4">
            <a:extLst>
              <a:ext uri="{FF2B5EF4-FFF2-40B4-BE49-F238E27FC236}">
                <a16:creationId xmlns:a16="http://schemas.microsoft.com/office/drawing/2014/main" id="{4905D8EB-8507-D499-37F4-85FD6DAD5FE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CF3F2C8-225E-7270-ED55-5303704463BA}"/>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368810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8DD111-63C9-3134-4420-938D94ED908E}"/>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1F3DBC85-6BF1-2AA4-3B94-D90E61A6746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31DC48F-D5E9-5273-2F7B-43A9F01958C2}"/>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5" name="Espace réservé du pied de page 4">
            <a:extLst>
              <a:ext uri="{FF2B5EF4-FFF2-40B4-BE49-F238E27FC236}">
                <a16:creationId xmlns:a16="http://schemas.microsoft.com/office/drawing/2014/main" id="{FBF43704-5C33-BA3C-EB26-466DE4D0A2D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7F32A3B-7E6D-763E-5900-30D3356FB016}"/>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4258633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B5A4D-5400-7E8E-AAFA-676535077D3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F4C823AE-CCAC-06B2-A560-1877BAB8BD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36FBAA3-D87E-952E-FB65-45CB887C011B}"/>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5" name="Espace réservé du pied de page 4">
            <a:extLst>
              <a:ext uri="{FF2B5EF4-FFF2-40B4-BE49-F238E27FC236}">
                <a16:creationId xmlns:a16="http://schemas.microsoft.com/office/drawing/2014/main" id="{ED0659D0-0588-EE47-039C-3CDA69709592}"/>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E054A74-7648-2B37-BA9D-1170FBC45663}"/>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3017128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8A6A41-E391-7AA8-55EA-B967375DAE13}"/>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95777A7E-AE63-6042-07F3-1B729D0E82A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8DD2B7D1-C6AF-F87B-A6E5-F8155934BFA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8B2A4732-C2EA-D92B-5C72-73D9A501E5C9}"/>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6" name="Espace réservé du pied de page 5">
            <a:extLst>
              <a:ext uri="{FF2B5EF4-FFF2-40B4-BE49-F238E27FC236}">
                <a16:creationId xmlns:a16="http://schemas.microsoft.com/office/drawing/2014/main" id="{D0EF1650-1CF5-1C18-0A06-ED21FAA1EA2F}"/>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0EDA885C-7865-4451-CC93-4A56513B940F}"/>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415964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7DFE0-71B2-E1FB-7668-95BC40DFC5A5}"/>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6E02C086-35B0-2EA6-5488-71F10CDEA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ACA2BE1-76F9-4981-B36B-47327F71535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448741A1-AAFB-6D05-5193-C1FB4E09B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3799018-E497-0FBA-E771-D0A6026F91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A922E334-DC13-2F16-8497-5442A3D4EF3F}"/>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8" name="Espace réservé du pied de page 7">
            <a:extLst>
              <a:ext uri="{FF2B5EF4-FFF2-40B4-BE49-F238E27FC236}">
                <a16:creationId xmlns:a16="http://schemas.microsoft.com/office/drawing/2014/main" id="{4A687D97-CB66-D910-90B6-1B0A5AF74339}"/>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37B9EEB2-F300-E2CF-0AE3-900AF82BAF00}"/>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252654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D824AA-E906-6D26-7E71-C482CC4C5A67}"/>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581937B0-79FF-939E-34A8-8273351653AD}"/>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4" name="Espace réservé du pied de page 3">
            <a:extLst>
              <a:ext uri="{FF2B5EF4-FFF2-40B4-BE49-F238E27FC236}">
                <a16:creationId xmlns:a16="http://schemas.microsoft.com/office/drawing/2014/main" id="{5750ECA6-0AEA-644A-4FA8-45796F36AA13}"/>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A4E80905-FC9F-1B86-45E1-6FB37916E17A}"/>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215849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8D34E25-7B40-0850-D38E-0FB84EF4B409}"/>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3" name="Espace réservé du pied de page 2">
            <a:extLst>
              <a:ext uri="{FF2B5EF4-FFF2-40B4-BE49-F238E27FC236}">
                <a16:creationId xmlns:a16="http://schemas.microsoft.com/office/drawing/2014/main" id="{2BF30CC2-3C7D-F191-C7BF-E7E945AE5DD2}"/>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732569A3-C12A-0BDA-1ED6-FE291AB508F8}"/>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3995033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13C671-B564-F76F-8F2D-3AF781966CF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2228671D-C054-9F74-AAF6-9F7E2243AB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C82C590E-9694-9898-3533-C054492BC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4C1815-1827-E470-CF88-2FC36E6327D1}"/>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6" name="Espace réservé du pied de page 5">
            <a:extLst>
              <a:ext uri="{FF2B5EF4-FFF2-40B4-BE49-F238E27FC236}">
                <a16:creationId xmlns:a16="http://schemas.microsoft.com/office/drawing/2014/main" id="{E29F3487-6159-D365-13D9-34469F55DE3D}"/>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EC936303-C0C3-60C5-EA55-442F2B50F935}"/>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223145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7D3476-58EE-7E8A-1371-F782D46F28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1A7C8013-5D9D-3F74-1F4A-32D71CE4A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76AB4481-82C7-1DB6-0523-A5A1F723D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0CB1DBD-E423-5F3D-A350-64D85300CDF7}"/>
              </a:ext>
            </a:extLst>
          </p:cNvPr>
          <p:cNvSpPr>
            <a:spLocks noGrp="1"/>
          </p:cNvSpPr>
          <p:nvPr>
            <p:ph type="dt" sz="half" idx="10"/>
          </p:nvPr>
        </p:nvSpPr>
        <p:spPr/>
        <p:txBody>
          <a:bodyPr/>
          <a:lstStyle/>
          <a:p>
            <a:fld id="{747CD2D9-180C-49E7-85E6-519830FC30B1}" type="datetimeFigureOut">
              <a:rPr lang="fr-BE" smtClean="0"/>
              <a:t>02-04-25</a:t>
            </a:fld>
            <a:endParaRPr lang="fr-BE"/>
          </a:p>
        </p:txBody>
      </p:sp>
      <p:sp>
        <p:nvSpPr>
          <p:cNvPr id="6" name="Espace réservé du pied de page 5">
            <a:extLst>
              <a:ext uri="{FF2B5EF4-FFF2-40B4-BE49-F238E27FC236}">
                <a16:creationId xmlns:a16="http://schemas.microsoft.com/office/drawing/2014/main" id="{9AA0AD76-A5A9-5B08-D109-9412974CD45C}"/>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F62F270-4944-2BF2-1805-09B72820B16C}"/>
              </a:ext>
            </a:extLst>
          </p:cNvPr>
          <p:cNvSpPr>
            <a:spLocks noGrp="1"/>
          </p:cNvSpPr>
          <p:nvPr>
            <p:ph type="sldNum" sz="quarter" idx="12"/>
          </p:nvPr>
        </p:nvSpPr>
        <p:spPr/>
        <p:txBody>
          <a:bodyPr/>
          <a:lstStyle/>
          <a:p>
            <a:fld id="{4E0DD911-0C00-4AF2-BEB0-37D62A2A7F37}" type="slidenum">
              <a:rPr lang="fr-BE" smtClean="0"/>
              <a:t>‹N°›</a:t>
            </a:fld>
            <a:endParaRPr lang="fr-BE"/>
          </a:p>
        </p:txBody>
      </p:sp>
    </p:spTree>
    <p:extLst>
      <p:ext uri="{BB962C8B-B14F-4D97-AF65-F5344CB8AC3E}">
        <p14:creationId xmlns:p14="http://schemas.microsoft.com/office/powerpoint/2010/main" val="544299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5B4869-BA1D-AA1E-FA66-059A546569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CF4C3EF6-DF19-109E-34AC-C5DBDC011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AABBC97-13CD-E795-1EBB-83CD85849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7CD2D9-180C-49E7-85E6-519830FC30B1}" type="datetimeFigureOut">
              <a:rPr lang="fr-BE" smtClean="0"/>
              <a:t>02-04-25</a:t>
            </a:fld>
            <a:endParaRPr lang="fr-BE"/>
          </a:p>
        </p:txBody>
      </p:sp>
      <p:sp>
        <p:nvSpPr>
          <p:cNvPr id="5" name="Espace réservé du pied de page 4">
            <a:extLst>
              <a:ext uri="{FF2B5EF4-FFF2-40B4-BE49-F238E27FC236}">
                <a16:creationId xmlns:a16="http://schemas.microsoft.com/office/drawing/2014/main" id="{4F4B990C-8B79-3148-F258-A242840452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A8BE6D7A-6509-6EAF-D3C4-5163C4D55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0DD911-0C00-4AF2-BEB0-37D62A2A7F37}" type="slidenum">
              <a:rPr lang="fr-BE" smtClean="0"/>
              <a:t>‹N°›</a:t>
            </a:fld>
            <a:endParaRPr lang="fr-BE"/>
          </a:p>
        </p:txBody>
      </p:sp>
    </p:spTree>
    <p:extLst>
      <p:ext uri="{BB962C8B-B14F-4D97-AF65-F5344CB8AC3E}">
        <p14:creationId xmlns:p14="http://schemas.microsoft.com/office/powerpoint/2010/main" val="2315237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jpg"/><Relationship Id="rId4" Type="http://schemas.microsoft.com/office/2007/relationships/hdphoto" Target="../media/hdphoto1.wdp"/><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2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projects.tcag.ca/autis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projects.tcag.ca/autis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1.jpe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hyperlink" Target="https://www.cap48.b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hyperlink" Target="http://www.participate.be/" TargetMode="External"/><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g"/><Relationship Id="rId4" Type="http://schemas.openxmlformats.org/officeDocument/2006/relationships/image" Target="../media/image108.png"/><Relationship Id="rId9" Type="http://schemas.openxmlformats.org/officeDocument/2006/relationships/image" Target="../media/image113.jpg"/></Relationships>
</file>

<file path=ppt/slides/_rels/slide8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16.jpg"/><Relationship Id="rId4" Type="http://schemas.openxmlformats.org/officeDocument/2006/relationships/image" Target="../media/image115.jp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image" Target="../media/image122.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20.jpeg"/><Relationship Id="rId5" Type="http://schemas.openxmlformats.org/officeDocument/2006/relationships/diagramQuickStyle" Target="../diagrams/quickStyle1.xml"/><Relationship Id="rId10" Type="http://schemas.openxmlformats.org/officeDocument/2006/relationships/image" Target="../media/image119.png"/><Relationship Id="rId4" Type="http://schemas.openxmlformats.org/officeDocument/2006/relationships/diagramLayout" Target="../diagrams/layout1.xml"/><Relationship Id="rId9"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Group 103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34" name="Freeform: Shape 103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Isosceles Triangle 103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68E70FD-40A4-94CF-CFFB-40EF7A42CA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29798" y="643467"/>
            <a:ext cx="6732404"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43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995C3-7A06-C548-E1A9-A276519BBD69}"/>
            </a:ext>
          </a:extLst>
        </p:cNvPr>
        <p:cNvGrpSpPr/>
        <p:nvPr/>
      </p:nvGrpSpPr>
      <p:grpSpPr>
        <a:xfrm>
          <a:off x="0" y="0"/>
          <a:ext cx="0" cy="0"/>
          <a:chOff x="0" y="0"/>
          <a:chExt cx="0" cy="0"/>
        </a:xfrm>
      </p:grpSpPr>
      <p:pic>
        <p:nvPicPr>
          <p:cNvPr id="1030" name="Picture 6" descr="Propagation et décomposition de la lumière : cours Seconde">
            <a:extLst>
              <a:ext uri="{FF2B5EF4-FFF2-40B4-BE49-F238E27FC236}">
                <a16:creationId xmlns:a16="http://schemas.microsoft.com/office/drawing/2014/main" id="{3039030A-3E5D-CA43-0680-E302658C5C9F}"/>
              </a:ext>
            </a:extLst>
          </p:cNvPr>
          <p:cNvPicPr>
            <a:picLocks noChangeAspect="1" noChangeArrowheads="1"/>
          </p:cNvPicPr>
          <p:nvPr/>
        </p:nvPicPr>
        <p:blipFill rotWithShape="1">
          <a:blip r:embed="rId3">
            <a:alphaModFix amt="52000"/>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l="25947" t="41999" r="38617" b="15447"/>
          <a:stretch/>
        </p:blipFill>
        <p:spPr bwMode="auto">
          <a:xfrm>
            <a:off x="0" y="1995297"/>
            <a:ext cx="12192000" cy="4862703"/>
          </a:xfrm>
          <a:prstGeom prst="rect">
            <a:avLst/>
          </a:prstGeom>
          <a:noFill/>
          <a:extLst>
            <a:ext uri="{909E8E84-426E-40DD-AFC4-6F175D3DCCD1}">
              <a14:hiddenFill xmlns:a14="http://schemas.microsoft.com/office/drawing/2010/main">
                <a:solidFill>
                  <a:srgbClr val="FFFFFF"/>
                </a:solidFill>
              </a14:hiddenFill>
            </a:ext>
          </a:extLst>
        </p:spPr>
      </p:pic>
      <p:sp>
        <p:nvSpPr>
          <p:cNvPr id="18" name="Triangle isocèle 17">
            <a:extLst>
              <a:ext uri="{FF2B5EF4-FFF2-40B4-BE49-F238E27FC236}">
                <a16:creationId xmlns:a16="http://schemas.microsoft.com/office/drawing/2014/main" id="{A944FE41-E230-E422-4548-F11078E2FB69}"/>
              </a:ext>
            </a:extLst>
          </p:cNvPr>
          <p:cNvSpPr/>
          <p:nvPr/>
        </p:nvSpPr>
        <p:spPr>
          <a:xfrm rot="10800000">
            <a:off x="4088278" y="663261"/>
            <a:ext cx="8103722" cy="4565964"/>
          </a:xfrm>
          <a:prstGeom prst="triangle">
            <a:avLst>
              <a:gd name="adj" fmla="val 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5" name="object 5">
            <a:extLst>
              <a:ext uri="{FF2B5EF4-FFF2-40B4-BE49-F238E27FC236}">
                <a16:creationId xmlns:a16="http://schemas.microsoft.com/office/drawing/2014/main" id="{E2005FC4-0DB3-EB2A-3BD9-D37E2BB8AE73}"/>
              </a:ext>
            </a:extLst>
          </p:cNvPr>
          <p:cNvPicPr/>
          <p:nvPr/>
        </p:nvPicPr>
        <p:blipFill>
          <a:blip r:embed="rId5" cstate="print"/>
          <a:stretch>
            <a:fillRect/>
          </a:stretch>
        </p:blipFill>
        <p:spPr>
          <a:xfrm>
            <a:off x="8103723" y="1995297"/>
            <a:ext cx="2505460" cy="3196858"/>
          </a:xfrm>
          <a:prstGeom prst="ellipse">
            <a:avLst/>
          </a:prstGeom>
          <a:ln>
            <a:noFill/>
          </a:ln>
          <a:effectLst>
            <a:softEdge rad="112500"/>
          </a:effectLst>
        </p:spPr>
      </p:pic>
      <p:pic>
        <p:nvPicPr>
          <p:cNvPr id="1032" name="Picture 8" descr="780+ Prisme Lumière Fond Blanc Stock Illustrations, graphiques vectoriels  libre de droits et Clip Art - iStock | Prisme couleur">
            <a:extLst>
              <a:ext uri="{FF2B5EF4-FFF2-40B4-BE49-F238E27FC236}">
                <a16:creationId xmlns:a16="http://schemas.microsoft.com/office/drawing/2014/main" id="{673AACA3-1E83-86DE-A666-39E5AA2B42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74" t="20180" r="19138" b="19754"/>
          <a:stretch/>
        </p:blipFill>
        <p:spPr bwMode="auto">
          <a:xfrm rot="10800000">
            <a:off x="5854509" y="1330902"/>
            <a:ext cx="699320" cy="679831"/>
          </a:xfrm>
          <a:prstGeom prst="ellipse">
            <a:avLst/>
          </a:prstGeom>
          <a:noFill/>
          <a:extLst>
            <a:ext uri="{909E8E84-426E-40DD-AFC4-6F175D3DCCD1}">
              <a14:hiddenFill xmlns:a14="http://schemas.microsoft.com/office/drawing/2010/main">
                <a:solidFill>
                  <a:srgbClr val="FFFFFF"/>
                </a:solidFill>
              </a14:hiddenFill>
            </a:ext>
          </a:extLst>
        </p:spPr>
      </p:pic>
      <p:sp>
        <p:nvSpPr>
          <p:cNvPr id="21" name="Titre 1">
            <a:extLst>
              <a:ext uri="{FF2B5EF4-FFF2-40B4-BE49-F238E27FC236}">
                <a16:creationId xmlns:a16="http://schemas.microsoft.com/office/drawing/2014/main" id="{C0A7C439-B7D9-3B78-727A-B54488442A4E}"/>
              </a:ext>
            </a:extLst>
          </p:cNvPr>
          <p:cNvSpPr>
            <a:spLocks noGrp="1"/>
          </p:cNvSpPr>
          <p:nvPr>
            <p:ph type="title"/>
          </p:nvPr>
        </p:nvSpPr>
        <p:spPr>
          <a:xfrm>
            <a:off x="838200" y="365125"/>
            <a:ext cx="10515600" cy="1325563"/>
          </a:xfrm>
        </p:spPr>
        <p:txBody>
          <a:bodyPr/>
          <a:lstStyle/>
          <a:p>
            <a:r>
              <a:rPr lang="fr-BE" dirty="0"/>
              <a:t>Le Spectre de l’Autisme – Définition(s)</a:t>
            </a:r>
          </a:p>
        </p:txBody>
      </p:sp>
      <p:sp>
        <p:nvSpPr>
          <p:cNvPr id="22" name="ZoneTexte 21">
            <a:extLst>
              <a:ext uri="{FF2B5EF4-FFF2-40B4-BE49-F238E27FC236}">
                <a16:creationId xmlns:a16="http://schemas.microsoft.com/office/drawing/2014/main" id="{D0F2ACE9-FEC7-0356-E0C7-3F67F0E42E84}"/>
              </a:ext>
            </a:extLst>
          </p:cNvPr>
          <p:cNvSpPr txBox="1"/>
          <p:nvPr/>
        </p:nvSpPr>
        <p:spPr>
          <a:xfrm>
            <a:off x="423408" y="5398596"/>
            <a:ext cx="1561510" cy="646331"/>
          </a:xfrm>
          <a:prstGeom prst="rect">
            <a:avLst/>
          </a:prstGeom>
          <a:noFill/>
        </p:spPr>
        <p:txBody>
          <a:bodyPr wrap="square" rtlCol="0">
            <a:spAutoFit/>
          </a:bodyPr>
          <a:lstStyle/>
          <a:p>
            <a:pPr algn="ctr"/>
            <a:r>
              <a:rPr lang="fr-BE" b="1" dirty="0"/>
              <a:t>Retard global</a:t>
            </a:r>
          </a:p>
        </p:txBody>
      </p:sp>
      <p:sp>
        <p:nvSpPr>
          <p:cNvPr id="23" name="ZoneTexte 22">
            <a:extLst>
              <a:ext uri="{FF2B5EF4-FFF2-40B4-BE49-F238E27FC236}">
                <a16:creationId xmlns:a16="http://schemas.microsoft.com/office/drawing/2014/main" id="{9242B292-A174-1243-8A99-73EFC9153BE1}"/>
              </a:ext>
            </a:extLst>
          </p:cNvPr>
          <p:cNvSpPr txBox="1"/>
          <p:nvPr/>
        </p:nvSpPr>
        <p:spPr>
          <a:xfrm>
            <a:off x="2314217" y="5914267"/>
            <a:ext cx="1817310" cy="646331"/>
          </a:xfrm>
          <a:prstGeom prst="rect">
            <a:avLst/>
          </a:prstGeom>
          <a:noFill/>
        </p:spPr>
        <p:txBody>
          <a:bodyPr wrap="square" rtlCol="0">
            <a:spAutoFit/>
          </a:bodyPr>
          <a:lstStyle/>
          <a:p>
            <a:pPr algn="ctr"/>
            <a:r>
              <a:rPr lang="fr-BE" b="1" dirty="0"/>
              <a:t>Absence de langage</a:t>
            </a:r>
          </a:p>
        </p:txBody>
      </p:sp>
      <p:sp>
        <p:nvSpPr>
          <p:cNvPr id="24" name="ZoneTexte 23">
            <a:extLst>
              <a:ext uri="{FF2B5EF4-FFF2-40B4-BE49-F238E27FC236}">
                <a16:creationId xmlns:a16="http://schemas.microsoft.com/office/drawing/2014/main" id="{766D1AFA-3DB3-7DE7-9BD9-B7357A8AA4E2}"/>
              </a:ext>
            </a:extLst>
          </p:cNvPr>
          <p:cNvSpPr txBox="1"/>
          <p:nvPr/>
        </p:nvSpPr>
        <p:spPr>
          <a:xfrm>
            <a:off x="8447797" y="5334853"/>
            <a:ext cx="1817311" cy="646331"/>
          </a:xfrm>
          <a:prstGeom prst="rect">
            <a:avLst/>
          </a:prstGeom>
          <a:noFill/>
        </p:spPr>
        <p:txBody>
          <a:bodyPr wrap="square" rtlCol="0">
            <a:spAutoFit/>
          </a:bodyPr>
          <a:lstStyle/>
          <a:p>
            <a:pPr algn="ctr"/>
            <a:r>
              <a:rPr lang="fr-BE" b="1" dirty="0"/>
              <a:t>Langage élaboré</a:t>
            </a:r>
          </a:p>
        </p:txBody>
      </p:sp>
      <p:sp>
        <p:nvSpPr>
          <p:cNvPr id="26" name="Triangle isocèle 25">
            <a:extLst>
              <a:ext uri="{FF2B5EF4-FFF2-40B4-BE49-F238E27FC236}">
                <a16:creationId xmlns:a16="http://schemas.microsoft.com/office/drawing/2014/main" id="{F98ECDBB-E980-34A8-DDBE-2382F7E30E6F}"/>
              </a:ext>
            </a:extLst>
          </p:cNvPr>
          <p:cNvSpPr/>
          <p:nvPr/>
        </p:nvSpPr>
        <p:spPr>
          <a:xfrm rot="5400000">
            <a:off x="1465188" y="538845"/>
            <a:ext cx="3196858" cy="6064767"/>
          </a:xfrm>
          <a:prstGeom prst="triangle">
            <a:avLst>
              <a:gd name="adj" fmla="val 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7" name="object 4">
            <a:extLst>
              <a:ext uri="{FF2B5EF4-FFF2-40B4-BE49-F238E27FC236}">
                <a16:creationId xmlns:a16="http://schemas.microsoft.com/office/drawing/2014/main" id="{98CA3065-1ADD-5B17-5760-AC527BA4B12D}"/>
              </a:ext>
            </a:extLst>
          </p:cNvPr>
          <p:cNvPicPr/>
          <p:nvPr/>
        </p:nvPicPr>
        <p:blipFill>
          <a:blip r:embed="rId7" cstate="print"/>
          <a:stretch>
            <a:fillRect/>
          </a:stretch>
        </p:blipFill>
        <p:spPr>
          <a:xfrm>
            <a:off x="1582817" y="1995297"/>
            <a:ext cx="2464419" cy="3196858"/>
          </a:xfrm>
          <a:prstGeom prst="ellipse">
            <a:avLst/>
          </a:prstGeom>
          <a:ln>
            <a:noFill/>
          </a:ln>
          <a:effectLst>
            <a:softEdge rad="112500"/>
          </a:effectLst>
        </p:spPr>
      </p:pic>
      <p:sp>
        <p:nvSpPr>
          <p:cNvPr id="2" name="ZoneTexte 1">
            <a:extLst>
              <a:ext uri="{FF2B5EF4-FFF2-40B4-BE49-F238E27FC236}">
                <a16:creationId xmlns:a16="http://schemas.microsoft.com/office/drawing/2014/main" id="{D4C4026C-8A47-C410-0860-5CA43C9E2F58}"/>
              </a:ext>
            </a:extLst>
          </p:cNvPr>
          <p:cNvSpPr txBox="1"/>
          <p:nvPr/>
        </p:nvSpPr>
        <p:spPr>
          <a:xfrm>
            <a:off x="6038683" y="5415203"/>
            <a:ext cx="1817311" cy="923330"/>
          </a:xfrm>
          <a:prstGeom prst="rect">
            <a:avLst/>
          </a:prstGeom>
          <a:noFill/>
        </p:spPr>
        <p:txBody>
          <a:bodyPr wrap="square" rtlCol="0">
            <a:spAutoFit/>
          </a:bodyPr>
          <a:lstStyle/>
          <a:p>
            <a:pPr algn="ctr"/>
            <a:r>
              <a:rPr lang="fr-BE" b="1" dirty="0"/>
              <a:t>Compétences intellectuelles préservées</a:t>
            </a:r>
          </a:p>
        </p:txBody>
      </p:sp>
      <p:pic>
        <p:nvPicPr>
          <p:cNvPr id="5" name="Picture 4" descr="Four_Brand_Pillars_Differentiation_Relevance_And_Esteem_Ppt_PowerPoint_Presentation_Professional_Aids_Slide_1">
            <a:extLst>
              <a:ext uri="{FF2B5EF4-FFF2-40B4-BE49-F238E27FC236}">
                <a16:creationId xmlns:a16="http://schemas.microsoft.com/office/drawing/2014/main" id="{87303C6A-47B9-F864-A45C-C4A40F84ACE9}"/>
              </a:ext>
            </a:extLst>
          </p:cNvPr>
          <p:cNvPicPr>
            <a:picLocks noChangeAspect="1" noChangeArrowheads="1"/>
          </p:cNvPicPr>
          <p:nvPr/>
        </p:nvPicPr>
        <p:blipFill rotWithShape="1">
          <a:blip r:embed="rId8">
            <a:alphaModFix amt="25000"/>
            <a:extLst>
              <a:ext uri="{BEBA8EAE-BF5A-486C-A8C5-ECC9F3942E4B}">
                <a14:imgProps xmlns:a14="http://schemas.microsoft.com/office/drawing/2010/main">
                  <a14:imgLayer r:embed="rId9">
                    <a14:imgEffect>
                      <a14:backgroundRemoval t="45000" b="79286" l="77143" r="93393">
                        <a14:foregroundMark x1="77857" y1="48810" x2="77857" y2="48810"/>
                        <a14:foregroundMark x1="77857" y1="48810" x2="77857" y2="48810"/>
                        <a14:foregroundMark x1="77143" y1="46905" x2="77143" y2="46905"/>
                        <a14:foregroundMark x1="77679" y1="45476" x2="77679" y2="45476"/>
                        <a14:foregroundMark x1="81607" y1="47857" x2="81607" y2="47857"/>
                        <a14:foregroundMark x1="80536" y1="52857" x2="80536" y2="52857"/>
                        <a14:foregroundMark x1="82857" y1="52857" x2="82857" y2="52857"/>
                        <a14:foregroundMark x1="88571" y1="54524" x2="88571" y2="54524"/>
                        <a14:foregroundMark x1="84286" y1="76190" x2="84286" y2="76190"/>
                        <a14:foregroundMark x1="83750" y1="79048" x2="83750" y2="79048"/>
                        <a14:foregroundMark x1="85714" y1="79286" x2="85714" y2="79286"/>
                      </a14:backgroundRemoval>
                    </a14:imgEffect>
                  </a14:imgLayer>
                </a14:imgProps>
              </a:ext>
              <a:ext uri="{28A0092B-C50C-407E-A947-70E740481C1C}">
                <a14:useLocalDpi xmlns:a14="http://schemas.microsoft.com/office/drawing/2010/main" val="0"/>
              </a:ext>
            </a:extLst>
          </a:blip>
          <a:srcRect l="76038" t="42915" r="4442" b="17804"/>
          <a:stretch/>
        </p:blipFill>
        <p:spPr bwMode="auto">
          <a:xfrm>
            <a:off x="4240200" y="2682375"/>
            <a:ext cx="1823177" cy="25581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06C55FF-CEE0-5ACC-72AB-248AA1C45DA8}"/>
              </a:ext>
            </a:extLst>
          </p:cNvPr>
          <p:cNvSpPr txBox="1"/>
          <p:nvPr/>
        </p:nvSpPr>
        <p:spPr>
          <a:xfrm>
            <a:off x="10213014" y="5921449"/>
            <a:ext cx="1817311" cy="369332"/>
          </a:xfrm>
          <a:prstGeom prst="rect">
            <a:avLst/>
          </a:prstGeom>
          <a:noFill/>
        </p:spPr>
        <p:txBody>
          <a:bodyPr wrap="square" rtlCol="0">
            <a:spAutoFit/>
          </a:bodyPr>
          <a:lstStyle/>
          <a:p>
            <a:pPr algn="ctr"/>
            <a:r>
              <a:rPr lang="fr-BE" b="1" dirty="0"/>
              <a:t>Pics d’habilité</a:t>
            </a:r>
          </a:p>
        </p:txBody>
      </p:sp>
      <p:sp>
        <p:nvSpPr>
          <p:cNvPr id="4" name="ZoneTexte 3">
            <a:extLst>
              <a:ext uri="{FF2B5EF4-FFF2-40B4-BE49-F238E27FC236}">
                <a16:creationId xmlns:a16="http://schemas.microsoft.com/office/drawing/2014/main" id="{E4750B9F-A063-84E6-FE14-0D33626F553E}"/>
              </a:ext>
            </a:extLst>
          </p:cNvPr>
          <p:cNvSpPr txBox="1"/>
          <p:nvPr/>
        </p:nvSpPr>
        <p:spPr>
          <a:xfrm>
            <a:off x="7774113" y="6086811"/>
            <a:ext cx="1817311" cy="646331"/>
          </a:xfrm>
          <a:prstGeom prst="rect">
            <a:avLst/>
          </a:prstGeom>
          <a:noFill/>
        </p:spPr>
        <p:txBody>
          <a:bodyPr wrap="square" rtlCol="0">
            <a:spAutoFit/>
          </a:bodyPr>
          <a:lstStyle/>
          <a:p>
            <a:pPr algn="ctr"/>
            <a:r>
              <a:rPr lang="fr-BE" b="1" dirty="0"/>
              <a:t>Maladresse motrice</a:t>
            </a:r>
          </a:p>
        </p:txBody>
      </p:sp>
      <p:sp>
        <p:nvSpPr>
          <p:cNvPr id="7" name="ZoneTexte 6">
            <a:extLst>
              <a:ext uri="{FF2B5EF4-FFF2-40B4-BE49-F238E27FC236}">
                <a16:creationId xmlns:a16="http://schemas.microsoft.com/office/drawing/2014/main" id="{1144A61F-9065-FD5B-B491-FA0E90BCC450}"/>
              </a:ext>
            </a:extLst>
          </p:cNvPr>
          <p:cNvSpPr txBox="1"/>
          <p:nvPr/>
        </p:nvSpPr>
        <p:spPr>
          <a:xfrm>
            <a:off x="4077059" y="3428541"/>
            <a:ext cx="1948075" cy="1292662"/>
          </a:xfrm>
          <a:prstGeom prst="rect">
            <a:avLst/>
          </a:prstGeom>
          <a:noFill/>
        </p:spPr>
        <p:txBody>
          <a:bodyPr wrap="square" rtlCol="0">
            <a:spAutoFit/>
          </a:bodyPr>
          <a:lstStyle/>
          <a:p>
            <a:pPr algn="ctr"/>
            <a:r>
              <a:rPr lang="fr-BE" sz="2000" b="1" dirty="0"/>
              <a:t>Trouble des interactions sociales</a:t>
            </a:r>
          </a:p>
          <a:p>
            <a:pPr algn="ctr"/>
            <a:endParaRPr lang="fr-BE" b="1" dirty="0"/>
          </a:p>
        </p:txBody>
      </p:sp>
      <p:pic>
        <p:nvPicPr>
          <p:cNvPr id="8" name="Picture 4" descr="Four_Brand_Pillars_Differentiation_Relevance_And_Esteem_Ppt_PowerPoint_Presentation_Professional_Aids_Slide_1">
            <a:extLst>
              <a:ext uri="{FF2B5EF4-FFF2-40B4-BE49-F238E27FC236}">
                <a16:creationId xmlns:a16="http://schemas.microsoft.com/office/drawing/2014/main" id="{49D774DB-C914-A733-C286-0BE6169EAC8C}"/>
              </a:ext>
            </a:extLst>
          </p:cNvPr>
          <p:cNvPicPr>
            <a:picLocks noChangeAspect="1" noChangeArrowheads="1"/>
          </p:cNvPicPr>
          <p:nvPr/>
        </p:nvPicPr>
        <p:blipFill rotWithShape="1">
          <a:blip r:embed="rId8">
            <a:alphaModFix amt="25000"/>
            <a:extLst>
              <a:ext uri="{BEBA8EAE-BF5A-486C-A8C5-ECC9F3942E4B}">
                <a14:imgProps xmlns:a14="http://schemas.microsoft.com/office/drawing/2010/main">
                  <a14:imgLayer r:embed="rId9">
                    <a14:imgEffect>
                      <a14:backgroundRemoval t="45000" b="79286" l="77143" r="93393">
                        <a14:foregroundMark x1="77857" y1="48810" x2="77857" y2="48810"/>
                        <a14:foregroundMark x1="77857" y1="48810" x2="77857" y2="48810"/>
                        <a14:foregroundMark x1="77143" y1="46905" x2="77143" y2="46905"/>
                        <a14:foregroundMark x1="77679" y1="45476" x2="77679" y2="45476"/>
                        <a14:foregroundMark x1="81607" y1="47857" x2="81607" y2="47857"/>
                        <a14:foregroundMark x1="80536" y1="52857" x2="80536" y2="52857"/>
                        <a14:foregroundMark x1="82857" y1="52857" x2="82857" y2="52857"/>
                        <a14:foregroundMark x1="88571" y1="54524" x2="88571" y2="54524"/>
                        <a14:foregroundMark x1="84286" y1="76190" x2="84286" y2="76190"/>
                        <a14:foregroundMark x1="83750" y1="79048" x2="83750" y2="79048"/>
                        <a14:foregroundMark x1="85714" y1="79286" x2="85714" y2="79286"/>
                      </a14:backgroundRemoval>
                    </a14:imgEffect>
                  </a14:imgLayer>
                </a14:imgProps>
              </a:ext>
              <a:ext uri="{28A0092B-C50C-407E-A947-70E740481C1C}">
                <a14:useLocalDpi xmlns:a14="http://schemas.microsoft.com/office/drawing/2010/main" val="0"/>
              </a:ext>
            </a:extLst>
          </a:blip>
          <a:srcRect l="76038" t="42915" r="4442" b="17804"/>
          <a:stretch/>
        </p:blipFill>
        <p:spPr bwMode="auto">
          <a:xfrm>
            <a:off x="6312337" y="2676751"/>
            <a:ext cx="1823177" cy="25581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CD4140C-E0FC-8EEB-3424-DED1ED433597}"/>
              </a:ext>
            </a:extLst>
          </p:cNvPr>
          <p:cNvSpPr txBox="1"/>
          <p:nvPr/>
        </p:nvSpPr>
        <p:spPr>
          <a:xfrm>
            <a:off x="5955914" y="3571228"/>
            <a:ext cx="2211638" cy="707886"/>
          </a:xfrm>
          <a:prstGeom prst="rect">
            <a:avLst/>
          </a:prstGeom>
          <a:noFill/>
        </p:spPr>
        <p:txBody>
          <a:bodyPr wrap="square" rtlCol="0">
            <a:spAutoFit/>
          </a:bodyPr>
          <a:lstStyle/>
          <a:p>
            <a:pPr algn="ctr"/>
            <a:r>
              <a:rPr lang="fr-BE" sz="2000" b="1" dirty="0"/>
              <a:t>Comportements stéréotypés</a:t>
            </a:r>
          </a:p>
        </p:txBody>
      </p:sp>
    </p:spTree>
    <p:extLst>
      <p:ext uri="{BB962C8B-B14F-4D97-AF65-F5344CB8AC3E}">
        <p14:creationId xmlns:p14="http://schemas.microsoft.com/office/powerpoint/2010/main" val="3504047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Spectre de l’Autisme – Définition(s)</a:t>
            </a:r>
          </a:p>
        </p:txBody>
      </p:sp>
      <p:pic>
        <p:nvPicPr>
          <p:cNvPr id="6" name="object 3">
            <a:extLst>
              <a:ext uri="{FF2B5EF4-FFF2-40B4-BE49-F238E27FC236}">
                <a16:creationId xmlns:a16="http://schemas.microsoft.com/office/drawing/2014/main" id="{38740177-5C51-207E-867E-BF6FEEDB665A}"/>
              </a:ext>
            </a:extLst>
          </p:cNvPr>
          <p:cNvPicPr/>
          <p:nvPr/>
        </p:nvPicPr>
        <p:blipFill>
          <a:blip r:embed="rId2" cstate="print"/>
          <a:stretch>
            <a:fillRect/>
          </a:stretch>
        </p:blipFill>
        <p:spPr>
          <a:xfrm>
            <a:off x="8953500" y="1998979"/>
            <a:ext cx="2476500" cy="3736340"/>
          </a:xfrm>
          <a:prstGeom prst="rect">
            <a:avLst/>
          </a:prstGeom>
        </p:spPr>
      </p:pic>
      <p:sp>
        <p:nvSpPr>
          <p:cNvPr id="7" name="object 4">
            <a:extLst>
              <a:ext uri="{FF2B5EF4-FFF2-40B4-BE49-F238E27FC236}">
                <a16:creationId xmlns:a16="http://schemas.microsoft.com/office/drawing/2014/main" id="{BB593814-7F34-5BA6-09BE-F6B09C0AD7C2}"/>
              </a:ext>
            </a:extLst>
          </p:cNvPr>
          <p:cNvSpPr txBox="1"/>
          <p:nvPr/>
        </p:nvSpPr>
        <p:spPr>
          <a:xfrm>
            <a:off x="917257" y="2823845"/>
            <a:ext cx="7462520" cy="1489075"/>
          </a:xfrm>
          <a:prstGeom prst="rect">
            <a:avLst/>
          </a:prstGeom>
        </p:spPr>
        <p:txBody>
          <a:bodyPr vert="horz" wrap="square" lIns="0" tIns="12700" rIns="0" bIns="0" rtlCol="0">
            <a:spAutoFit/>
          </a:bodyPr>
          <a:lstStyle/>
          <a:p>
            <a:pPr marL="12700">
              <a:lnSpc>
                <a:spcPct val="100000"/>
              </a:lnSpc>
              <a:spcBef>
                <a:spcPts val="100"/>
              </a:spcBef>
            </a:pPr>
            <a:r>
              <a:rPr lang="fr-BE" sz="2400" spc="85" dirty="0">
                <a:solidFill>
                  <a:srgbClr val="666666"/>
                </a:solidFill>
                <a:latin typeface="Calibri"/>
                <a:cs typeface="Calibri"/>
              </a:rPr>
              <a:t>  </a:t>
            </a:r>
            <a:r>
              <a:rPr sz="2400" b="1" spc="-5" dirty="0">
                <a:solidFill>
                  <a:srgbClr val="666666"/>
                </a:solidFill>
                <a:latin typeface="Calibri"/>
                <a:cs typeface="Calibri"/>
              </a:rPr>
              <a:t>Bruno</a:t>
            </a:r>
            <a:r>
              <a:rPr sz="2400" b="1" spc="5" dirty="0">
                <a:solidFill>
                  <a:srgbClr val="666666"/>
                </a:solidFill>
                <a:latin typeface="Calibri"/>
                <a:cs typeface="Calibri"/>
              </a:rPr>
              <a:t> </a:t>
            </a:r>
            <a:r>
              <a:rPr sz="2400" b="1" spc="-15" dirty="0">
                <a:solidFill>
                  <a:srgbClr val="666666"/>
                </a:solidFill>
                <a:latin typeface="Calibri"/>
                <a:cs typeface="Calibri"/>
              </a:rPr>
              <a:t>Bettelheim</a:t>
            </a:r>
            <a:r>
              <a:rPr sz="2400" b="1" spc="45" dirty="0">
                <a:solidFill>
                  <a:srgbClr val="666666"/>
                </a:solidFill>
                <a:latin typeface="Calibri"/>
                <a:cs typeface="Calibri"/>
              </a:rPr>
              <a:t> </a:t>
            </a:r>
            <a:r>
              <a:rPr sz="2400" b="1" spc="-5" dirty="0">
                <a:solidFill>
                  <a:srgbClr val="666666"/>
                </a:solidFill>
                <a:latin typeface="Calibri"/>
                <a:cs typeface="Calibri"/>
              </a:rPr>
              <a:t>(1950)</a:t>
            </a:r>
            <a:r>
              <a:rPr sz="2400" b="1" spc="-15" dirty="0">
                <a:solidFill>
                  <a:srgbClr val="666666"/>
                </a:solidFill>
                <a:latin typeface="Calibri"/>
                <a:cs typeface="Calibri"/>
              </a:rPr>
              <a:t> </a:t>
            </a:r>
            <a:r>
              <a:rPr sz="2400" spc="-15" dirty="0">
                <a:solidFill>
                  <a:srgbClr val="666666"/>
                </a:solidFill>
                <a:latin typeface="Calibri"/>
                <a:cs typeface="Calibri"/>
              </a:rPr>
              <a:t>rompt</a:t>
            </a:r>
            <a:r>
              <a:rPr sz="2400" spc="5" dirty="0">
                <a:solidFill>
                  <a:srgbClr val="666666"/>
                </a:solidFill>
                <a:latin typeface="Calibri"/>
                <a:cs typeface="Calibri"/>
              </a:rPr>
              <a:t> </a:t>
            </a:r>
            <a:r>
              <a:rPr sz="2400" spc="-25" dirty="0">
                <a:solidFill>
                  <a:srgbClr val="666666"/>
                </a:solidFill>
                <a:latin typeface="Calibri"/>
                <a:cs typeface="Calibri"/>
              </a:rPr>
              <a:t>avec</a:t>
            </a:r>
            <a:r>
              <a:rPr sz="2400" spc="25" dirty="0">
                <a:solidFill>
                  <a:srgbClr val="666666"/>
                </a:solidFill>
                <a:latin typeface="Calibri"/>
                <a:cs typeface="Calibri"/>
              </a:rPr>
              <a:t> </a:t>
            </a:r>
            <a:r>
              <a:rPr sz="2400" spc="-20" dirty="0">
                <a:solidFill>
                  <a:srgbClr val="666666"/>
                </a:solidFill>
                <a:latin typeface="Calibri"/>
                <a:cs typeface="Calibri"/>
              </a:rPr>
              <a:t>cette</a:t>
            </a:r>
            <a:r>
              <a:rPr sz="2400" spc="5" dirty="0">
                <a:solidFill>
                  <a:srgbClr val="666666"/>
                </a:solidFill>
                <a:latin typeface="Calibri"/>
                <a:cs typeface="Calibri"/>
              </a:rPr>
              <a:t> </a:t>
            </a:r>
            <a:r>
              <a:rPr sz="2400" spc="-10" dirty="0">
                <a:solidFill>
                  <a:srgbClr val="666666"/>
                </a:solidFill>
                <a:latin typeface="Calibri"/>
                <a:cs typeface="Calibri"/>
              </a:rPr>
              <a:t>conception</a:t>
            </a:r>
            <a:endParaRPr sz="2400" dirty="0">
              <a:latin typeface="Calibri"/>
              <a:cs typeface="Calibri"/>
            </a:endParaRPr>
          </a:p>
          <a:p>
            <a:pPr marL="185420">
              <a:lnSpc>
                <a:spcPct val="100000"/>
              </a:lnSpc>
            </a:pPr>
            <a:r>
              <a:rPr sz="2400" spc="-25" dirty="0">
                <a:solidFill>
                  <a:srgbClr val="666666"/>
                </a:solidFill>
                <a:latin typeface="Calibri"/>
                <a:cs typeface="Calibri"/>
              </a:rPr>
              <a:t>d’autisme</a:t>
            </a:r>
            <a:r>
              <a:rPr sz="2400" spc="-5" dirty="0">
                <a:solidFill>
                  <a:srgbClr val="666666"/>
                </a:solidFill>
                <a:latin typeface="Calibri"/>
                <a:cs typeface="Calibri"/>
              </a:rPr>
              <a:t> </a:t>
            </a:r>
            <a:r>
              <a:rPr sz="2400" spc="-15" dirty="0">
                <a:solidFill>
                  <a:srgbClr val="666666"/>
                </a:solidFill>
                <a:latin typeface="Calibri"/>
                <a:cs typeface="Calibri"/>
              </a:rPr>
              <a:t>organique,</a:t>
            </a:r>
            <a:r>
              <a:rPr sz="2400" spc="10" dirty="0">
                <a:solidFill>
                  <a:srgbClr val="666666"/>
                </a:solidFill>
                <a:latin typeface="Calibri"/>
                <a:cs typeface="Calibri"/>
              </a:rPr>
              <a:t> </a:t>
            </a:r>
            <a:r>
              <a:rPr sz="2400" spc="-10" dirty="0">
                <a:solidFill>
                  <a:srgbClr val="666666"/>
                </a:solidFill>
                <a:latin typeface="Calibri"/>
                <a:cs typeface="Calibri"/>
              </a:rPr>
              <a:t>et</a:t>
            </a:r>
            <a:r>
              <a:rPr sz="2400" dirty="0">
                <a:solidFill>
                  <a:srgbClr val="666666"/>
                </a:solidFill>
                <a:latin typeface="Calibri"/>
                <a:cs typeface="Calibri"/>
              </a:rPr>
              <a:t> impose</a:t>
            </a:r>
            <a:r>
              <a:rPr sz="2400" spc="-20" dirty="0">
                <a:solidFill>
                  <a:srgbClr val="666666"/>
                </a:solidFill>
                <a:latin typeface="Calibri"/>
                <a:cs typeface="Calibri"/>
              </a:rPr>
              <a:t> </a:t>
            </a:r>
            <a:r>
              <a:rPr sz="2400" spc="-5" dirty="0">
                <a:solidFill>
                  <a:srgbClr val="666666"/>
                </a:solidFill>
                <a:latin typeface="Calibri"/>
                <a:cs typeface="Calibri"/>
              </a:rPr>
              <a:t>une</a:t>
            </a:r>
            <a:r>
              <a:rPr sz="2400" spc="-10" dirty="0">
                <a:solidFill>
                  <a:srgbClr val="666666"/>
                </a:solidFill>
                <a:latin typeface="Calibri"/>
                <a:cs typeface="Calibri"/>
              </a:rPr>
              <a:t> conception</a:t>
            </a:r>
            <a:endParaRPr sz="2400" dirty="0">
              <a:latin typeface="Calibri"/>
              <a:cs typeface="Calibri"/>
            </a:endParaRPr>
          </a:p>
          <a:p>
            <a:pPr marL="185420">
              <a:lnSpc>
                <a:spcPct val="100000"/>
              </a:lnSpc>
            </a:pPr>
            <a:r>
              <a:rPr sz="2400" spc="-10" dirty="0">
                <a:solidFill>
                  <a:srgbClr val="666666"/>
                </a:solidFill>
                <a:latin typeface="Calibri"/>
                <a:cs typeface="Calibri"/>
              </a:rPr>
              <a:t>psychanalytique</a:t>
            </a:r>
            <a:r>
              <a:rPr sz="2400" spc="10" dirty="0">
                <a:solidFill>
                  <a:srgbClr val="666666"/>
                </a:solidFill>
                <a:latin typeface="Calibri"/>
                <a:cs typeface="Calibri"/>
              </a:rPr>
              <a:t> </a:t>
            </a:r>
            <a:r>
              <a:rPr sz="2400" dirty="0">
                <a:solidFill>
                  <a:srgbClr val="666666"/>
                </a:solidFill>
                <a:latin typeface="Calibri"/>
                <a:cs typeface="Calibri"/>
              </a:rPr>
              <a:t>: </a:t>
            </a:r>
            <a:r>
              <a:rPr sz="2400" spc="-5" dirty="0">
                <a:solidFill>
                  <a:srgbClr val="666666"/>
                </a:solidFill>
                <a:latin typeface="Calibri"/>
                <a:cs typeface="Calibri"/>
              </a:rPr>
              <a:t>pour </a:t>
            </a:r>
            <a:r>
              <a:rPr sz="2400" dirty="0">
                <a:solidFill>
                  <a:srgbClr val="666666"/>
                </a:solidFill>
                <a:latin typeface="Calibri"/>
                <a:cs typeface="Calibri"/>
              </a:rPr>
              <a:t>lui,</a:t>
            </a:r>
            <a:r>
              <a:rPr sz="2400" spc="-25" dirty="0">
                <a:solidFill>
                  <a:srgbClr val="666666"/>
                </a:solidFill>
                <a:latin typeface="Calibri"/>
                <a:cs typeface="Calibri"/>
              </a:rPr>
              <a:t> </a:t>
            </a:r>
            <a:r>
              <a:rPr sz="2400" spc="-40" dirty="0">
                <a:solidFill>
                  <a:srgbClr val="666666"/>
                </a:solidFill>
                <a:latin typeface="Calibri"/>
                <a:cs typeface="Calibri"/>
              </a:rPr>
              <a:t>c’est</a:t>
            </a:r>
            <a:r>
              <a:rPr sz="2400" spc="-35" dirty="0">
                <a:solidFill>
                  <a:srgbClr val="666666"/>
                </a:solidFill>
                <a:latin typeface="Calibri"/>
                <a:cs typeface="Calibri"/>
              </a:rPr>
              <a:t> </a:t>
            </a:r>
            <a:r>
              <a:rPr sz="2400" spc="-20" dirty="0">
                <a:solidFill>
                  <a:srgbClr val="666666"/>
                </a:solidFill>
                <a:latin typeface="Calibri"/>
                <a:cs typeface="Calibri"/>
              </a:rPr>
              <a:t>l’éducation</a:t>
            </a:r>
            <a:r>
              <a:rPr sz="2400" spc="-10" dirty="0">
                <a:solidFill>
                  <a:srgbClr val="666666"/>
                </a:solidFill>
                <a:latin typeface="Calibri"/>
                <a:cs typeface="Calibri"/>
              </a:rPr>
              <a:t> </a:t>
            </a:r>
            <a:r>
              <a:rPr sz="2400" spc="-5" dirty="0">
                <a:solidFill>
                  <a:srgbClr val="666666"/>
                </a:solidFill>
                <a:latin typeface="Calibri"/>
                <a:cs typeface="Calibri"/>
              </a:rPr>
              <a:t>des</a:t>
            </a:r>
            <a:r>
              <a:rPr sz="2400" spc="-10" dirty="0">
                <a:solidFill>
                  <a:srgbClr val="666666"/>
                </a:solidFill>
                <a:latin typeface="Calibri"/>
                <a:cs typeface="Calibri"/>
              </a:rPr>
              <a:t> parents,</a:t>
            </a:r>
            <a:r>
              <a:rPr sz="2400" spc="10" dirty="0">
                <a:solidFill>
                  <a:srgbClr val="666666"/>
                </a:solidFill>
                <a:latin typeface="Calibri"/>
                <a:cs typeface="Calibri"/>
              </a:rPr>
              <a:t> </a:t>
            </a:r>
            <a:r>
              <a:rPr sz="2400" dirty="0">
                <a:solidFill>
                  <a:srgbClr val="666666"/>
                </a:solidFill>
                <a:latin typeface="Calibri"/>
                <a:cs typeface="Calibri"/>
              </a:rPr>
              <a:t>en</a:t>
            </a:r>
            <a:endParaRPr sz="2400" dirty="0">
              <a:latin typeface="Calibri"/>
              <a:cs typeface="Calibri"/>
            </a:endParaRPr>
          </a:p>
          <a:p>
            <a:pPr marL="185420">
              <a:lnSpc>
                <a:spcPct val="100000"/>
              </a:lnSpc>
            </a:pPr>
            <a:r>
              <a:rPr sz="2400" spc="-5" dirty="0">
                <a:solidFill>
                  <a:srgbClr val="666666"/>
                </a:solidFill>
                <a:latin typeface="Calibri"/>
                <a:cs typeface="Calibri"/>
              </a:rPr>
              <a:t>particulier</a:t>
            </a:r>
            <a:r>
              <a:rPr sz="2400" spc="-25" dirty="0">
                <a:solidFill>
                  <a:srgbClr val="666666"/>
                </a:solidFill>
                <a:latin typeface="Calibri"/>
                <a:cs typeface="Calibri"/>
              </a:rPr>
              <a:t> </a:t>
            </a:r>
            <a:r>
              <a:rPr sz="2400" spc="-5" dirty="0">
                <a:solidFill>
                  <a:srgbClr val="666666"/>
                </a:solidFill>
                <a:latin typeface="Calibri"/>
                <a:cs typeface="Calibri"/>
              </a:rPr>
              <a:t>de </a:t>
            </a:r>
            <a:r>
              <a:rPr sz="2400" dirty="0">
                <a:solidFill>
                  <a:srgbClr val="666666"/>
                </a:solidFill>
                <a:latin typeface="Calibri"/>
                <a:cs typeface="Calibri"/>
              </a:rPr>
              <a:t>la</a:t>
            </a:r>
            <a:r>
              <a:rPr sz="2400" spc="-35" dirty="0">
                <a:solidFill>
                  <a:srgbClr val="666666"/>
                </a:solidFill>
                <a:latin typeface="Calibri"/>
                <a:cs typeface="Calibri"/>
              </a:rPr>
              <a:t> </a:t>
            </a:r>
            <a:r>
              <a:rPr sz="2400" spc="-10" dirty="0">
                <a:solidFill>
                  <a:srgbClr val="666666"/>
                </a:solidFill>
                <a:latin typeface="Calibri"/>
                <a:cs typeface="Calibri"/>
              </a:rPr>
              <a:t>mère,</a:t>
            </a:r>
            <a:r>
              <a:rPr sz="2400" dirty="0">
                <a:solidFill>
                  <a:srgbClr val="666666"/>
                </a:solidFill>
                <a:latin typeface="Calibri"/>
                <a:cs typeface="Calibri"/>
              </a:rPr>
              <a:t> </a:t>
            </a:r>
            <a:r>
              <a:rPr sz="2400" spc="-5" dirty="0">
                <a:solidFill>
                  <a:srgbClr val="666666"/>
                </a:solidFill>
                <a:latin typeface="Calibri"/>
                <a:cs typeface="Calibri"/>
              </a:rPr>
              <a:t>qui</a:t>
            </a:r>
            <a:r>
              <a:rPr sz="2400" dirty="0">
                <a:solidFill>
                  <a:srgbClr val="666666"/>
                </a:solidFill>
                <a:latin typeface="Calibri"/>
                <a:cs typeface="Calibri"/>
              </a:rPr>
              <a:t> </a:t>
            </a:r>
            <a:r>
              <a:rPr sz="2400" spc="-10" dirty="0">
                <a:solidFill>
                  <a:srgbClr val="666666"/>
                </a:solidFill>
                <a:latin typeface="Calibri"/>
                <a:cs typeface="Calibri"/>
              </a:rPr>
              <a:t>rendrait</a:t>
            </a:r>
            <a:r>
              <a:rPr sz="2400" dirty="0">
                <a:solidFill>
                  <a:srgbClr val="666666"/>
                </a:solidFill>
                <a:latin typeface="Calibri"/>
                <a:cs typeface="Calibri"/>
              </a:rPr>
              <a:t> </a:t>
            </a:r>
            <a:r>
              <a:rPr sz="2400" spc="-35" dirty="0">
                <a:solidFill>
                  <a:srgbClr val="666666"/>
                </a:solidFill>
                <a:latin typeface="Calibri"/>
                <a:cs typeface="Calibri"/>
              </a:rPr>
              <a:t>l’enfant</a:t>
            </a:r>
            <a:r>
              <a:rPr sz="2400" dirty="0">
                <a:solidFill>
                  <a:srgbClr val="666666"/>
                </a:solidFill>
                <a:latin typeface="Calibri"/>
                <a:cs typeface="Calibri"/>
              </a:rPr>
              <a:t> </a:t>
            </a:r>
            <a:r>
              <a:rPr sz="2400" spc="-10" dirty="0">
                <a:solidFill>
                  <a:srgbClr val="666666"/>
                </a:solidFill>
                <a:latin typeface="Calibri"/>
                <a:cs typeface="Calibri"/>
              </a:rPr>
              <a:t>autiste.</a:t>
            </a:r>
            <a:endParaRPr sz="2400" dirty="0">
              <a:latin typeface="Calibri"/>
              <a:cs typeface="Calibri"/>
            </a:endParaRPr>
          </a:p>
        </p:txBody>
      </p:sp>
      <p:sp>
        <p:nvSpPr>
          <p:cNvPr id="8" name="object 5">
            <a:extLst>
              <a:ext uri="{FF2B5EF4-FFF2-40B4-BE49-F238E27FC236}">
                <a16:creationId xmlns:a16="http://schemas.microsoft.com/office/drawing/2014/main" id="{870E3A1F-585C-A85F-4000-F1CAA466F825}"/>
              </a:ext>
            </a:extLst>
          </p:cNvPr>
          <p:cNvSpPr/>
          <p:nvPr/>
        </p:nvSpPr>
        <p:spPr>
          <a:xfrm>
            <a:off x="1485900" y="1409700"/>
            <a:ext cx="9391650" cy="4514850"/>
          </a:xfrm>
          <a:custGeom>
            <a:avLst/>
            <a:gdLst/>
            <a:ahLst/>
            <a:cxnLst/>
            <a:rect l="l" t="t" r="r" b="b"/>
            <a:pathLst>
              <a:path w="9391650" h="4514850">
                <a:moveTo>
                  <a:pt x="0" y="4514850"/>
                </a:moveTo>
                <a:lnTo>
                  <a:pt x="9391650" y="0"/>
                </a:lnTo>
              </a:path>
            </a:pathLst>
          </a:custGeom>
          <a:ln w="76200">
            <a:solidFill>
              <a:srgbClr val="C00000"/>
            </a:solidFill>
          </a:ln>
        </p:spPr>
        <p:txBody>
          <a:bodyPr wrap="square" lIns="0" tIns="0" rIns="0" bIns="0" rtlCol="0"/>
          <a:lstStyle/>
          <a:p>
            <a:endParaRPr/>
          </a:p>
        </p:txBody>
      </p:sp>
    </p:spTree>
    <p:extLst>
      <p:ext uri="{BB962C8B-B14F-4D97-AF65-F5344CB8AC3E}">
        <p14:creationId xmlns:p14="http://schemas.microsoft.com/office/powerpoint/2010/main" val="98068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F2AA9-20E5-5F4C-1614-B3AB2DBDD6F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46066B7-C597-8071-B781-398A2BF31AD6}"/>
              </a:ext>
            </a:extLst>
          </p:cNvPr>
          <p:cNvSpPr>
            <a:spLocks noGrp="1"/>
          </p:cNvSpPr>
          <p:nvPr>
            <p:ph type="title"/>
          </p:nvPr>
        </p:nvSpPr>
        <p:spPr/>
        <p:txBody>
          <a:bodyPr/>
          <a:lstStyle/>
          <a:p>
            <a:r>
              <a:rPr lang="fr-BE" dirty="0"/>
              <a:t>Le Spectre de l’Autisme – Définition(s)</a:t>
            </a:r>
          </a:p>
        </p:txBody>
      </p:sp>
      <p:sp>
        <p:nvSpPr>
          <p:cNvPr id="7" name="object 4">
            <a:extLst>
              <a:ext uri="{FF2B5EF4-FFF2-40B4-BE49-F238E27FC236}">
                <a16:creationId xmlns:a16="http://schemas.microsoft.com/office/drawing/2014/main" id="{0C610AA4-458C-BE46-6370-C5B8E6D92E1F}"/>
              </a:ext>
            </a:extLst>
          </p:cNvPr>
          <p:cNvSpPr txBox="1"/>
          <p:nvPr/>
        </p:nvSpPr>
        <p:spPr>
          <a:xfrm>
            <a:off x="3673300" y="2936861"/>
            <a:ext cx="8126859" cy="2967479"/>
          </a:xfrm>
          <a:prstGeom prst="rect">
            <a:avLst/>
          </a:prstGeom>
        </p:spPr>
        <p:txBody>
          <a:bodyPr vert="horz" wrap="square" lIns="0" tIns="12700" rIns="0" bIns="0" rtlCol="0">
            <a:spAutoFit/>
          </a:bodyPr>
          <a:lstStyle/>
          <a:p>
            <a:pPr marL="12700">
              <a:lnSpc>
                <a:spcPct val="100000"/>
              </a:lnSpc>
              <a:spcBef>
                <a:spcPts val="100"/>
              </a:spcBef>
            </a:pPr>
            <a:r>
              <a:rPr lang="fr-BE" sz="2400" spc="85" dirty="0">
                <a:solidFill>
                  <a:srgbClr val="666666"/>
                </a:solidFill>
                <a:latin typeface="Calibri"/>
                <a:cs typeface="Calibri"/>
              </a:rPr>
              <a:t>  </a:t>
            </a:r>
            <a:r>
              <a:rPr lang="fr-BE" sz="2400" b="1" spc="-5" dirty="0">
                <a:solidFill>
                  <a:srgbClr val="666666"/>
                </a:solidFill>
                <a:latin typeface="Calibri"/>
                <a:cs typeface="Calibri"/>
              </a:rPr>
              <a:t>Classifications internationales </a:t>
            </a:r>
            <a:endParaRPr lang="fr-FR" sz="2400" spc="-10" dirty="0">
              <a:solidFill>
                <a:srgbClr val="666666"/>
              </a:solidFill>
              <a:latin typeface="Calibri"/>
              <a:cs typeface="Calibri"/>
            </a:endParaRPr>
          </a:p>
          <a:p>
            <a:pPr marL="174625"/>
            <a:r>
              <a:rPr lang="fr-BE" sz="24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Manuels reprenant les critères et les outils </a:t>
            </a:r>
            <a:r>
              <a:rPr lang="fr-BE" sz="2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d’aide diagnostique </a:t>
            </a:r>
          </a:p>
          <a:p>
            <a:pPr marL="360363" indent="-185738">
              <a:buFontTx/>
              <a:buChar char="-"/>
            </a:pPr>
            <a:r>
              <a:rPr lang="fr-BE" sz="24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C</a:t>
            </a:r>
            <a:r>
              <a:rPr lang="fr-BE" sz="2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onsensus</a:t>
            </a:r>
            <a:r>
              <a:rPr lang="fr-BE" sz="24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sur l’évolution des connaissances </a:t>
            </a:r>
          </a:p>
          <a:p>
            <a:pPr marL="360363" indent="-185738">
              <a:buFontTx/>
              <a:buChar char="-"/>
            </a:pPr>
            <a:r>
              <a:rPr lang="fr-BE" sz="2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Référence</a:t>
            </a:r>
            <a:r>
              <a:rPr lang="fr-BE" sz="24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juridique afin d’apprécier les conséquences médico-légales de certains troubles </a:t>
            </a:r>
          </a:p>
          <a:p>
            <a:pPr marL="174625"/>
            <a:endParaRPr lang="fr-BE" sz="2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a:p>
            <a:pPr marL="174625"/>
            <a:r>
              <a:rPr lang="fr-BE" sz="2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NB: Aucune indication de traitement </a:t>
            </a:r>
            <a:r>
              <a:rPr lang="fr-BE" sz="24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pour les troubles recensés</a:t>
            </a:r>
            <a:endParaRPr lang="fr-BE" sz="24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185420">
              <a:lnSpc>
                <a:spcPct val="100000"/>
              </a:lnSpc>
            </a:pPr>
            <a:endParaRPr lang="fr-FR" sz="2400" dirty="0">
              <a:latin typeface="Calibri"/>
              <a:cs typeface="Calibri"/>
            </a:endParaRPr>
          </a:p>
        </p:txBody>
      </p:sp>
      <p:pic>
        <p:nvPicPr>
          <p:cNvPr id="10" name="Picture 18" descr="CIM-11 - version française (chapitre 06) | PDF | Trouble du déficit de  l'attention avec ou sans hyperactivité | Schizophrénie">
            <a:extLst>
              <a:ext uri="{FF2B5EF4-FFF2-40B4-BE49-F238E27FC236}">
                <a16:creationId xmlns:a16="http://schemas.microsoft.com/office/drawing/2014/main" id="{56534543-5EE8-1103-B04E-0B030DBB9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8158">
            <a:off x="1008850" y="1932225"/>
            <a:ext cx="1891780" cy="25223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SM-5 - Wikipedia">
            <a:extLst>
              <a:ext uri="{FF2B5EF4-FFF2-40B4-BE49-F238E27FC236}">
                <a16:creationId xmlns:a16="http://schemas.microsoft.com/office/drawing/2014/main" id="{7C58BCF6-EA0F-307B-2757-4F7338C06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15795">
            <a:off x="776318" y="3653843"/>
            <a:ext cx="1840271" cy="26280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MS publie la CIM-11 : Les personnes trans ne souffrent plus de «  troubles mentaux et du comportement » | Transgender Network Switzerland">
            <a:extLst>
              <a:ext uri="{FF2B5EF4-FFF2-40B4-BE49-F238E27FC236}">
                <a16:creationId xmlns:a16="http://schemas.microsoft.com/office/drawing/2014/main" id="{191CE56F-02A5-6660-7036-C9950207F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4917" y="1675130"/>
            <a:ext cx="961694" cy="10064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3" name="Picture 4" descr="AllTrials – American Psychiatric Association">
            <a:extLst>
              <a:ext uri="{FF2B5EF4-FFF2-40B4-BE49-F238E27FC236}">
                <a16:creationId xmlns:a16="http://schemas.microsoft.com/office/drawing/2014/main" id="{C698A24E-0E2A-302A-9FF1-A2658C3721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7872" y="5820799"/>
            <a:ext cx="1505428" cy="625171"/>
          </a:xfrm>
          <a:prstGeom prst="rect">
            <a:avLst/>
          </a:prstGeom>
          <a:solidFill>
            <a:schemeClr val="bg1"/>
          </a:solidFill>
          <a:ln>
            <a:solidFill>
              <a:schemeClr val="bg1">
                <a:lumMod val="50000"/>
              </a:schemeClr>
            </a:solidFill>
          </a:ln>
        </p:spPr>
      </p:pic>
    </p:spTree>
    <p:extLst>
      <p:ext uri="{BB962C8B-B14F-4D97-AF65-F5344CB8AC3E}">
        <p14:creationId xmlns:p14="http://schemas.microsoft.com/office/powerpoint/2010/main" val="1273797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ACFC0-5D98-1710-1AE8-4699C6A39673}"/>
            </a:ext>
          </a:extLst>
        </p:cNvPr>
        <p:cNvGrpSpPr/>
        <p:nvPr/>
      </p:nvGrpSpPr>
      <p:grpSpPr>
        <a:xfrm>
          <a:off x="0" y="0"/>
          <a:ext cx="0" cy="0"/>
          <a:chOff x="0" y="0"/>
          <a:chExt cx="0" cy="0"/>
        </a:xfrm>
      </p:grpSpPr>
      <p:sp>
        <p:nvSpPr>
          <p:cNvPr id="27" name="Ellipse 26">
            <a:extLst>
              <a:ext uri="{FF2B5EF4-FFF2-40B4-BE49-F238E27FC236}">
                <a16:creationId xmlns:a16="http://schemas.microsoft.com/office/drawing/2014/main" id="{15616E83-18D6-4090-8A98-9A999FF4737E}"/>
              </a:ext>
            </a:extLst>
          </p:cNvPr>
          <p:cNvSpPr/>
          <p:nvPr/>
        </p:nvSpPr>
        <p:spPr>
          <a:xfrm>
            <a:off x="5029164" y="4721529"/>
            <a:ext cx="1652115" cy="165211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Ellipse 22">
            <a:extLst>
              <a:ext uri="{FF2B5EF4-FFF2-40B4-BE49-F238E27FC236}">
                <a16:creationId xmlns:a16="http://schemas.microsoft.com/office/drawing/2014/main" id="{7573D033-7CC1-0C66-A37D-287C8DD4D4A9}"/>
              </a:ext>
            </a:extLst>
          </p:cNvPr>
          <p:cNvSpPr/>
          <p:nvPr/>
        </p:nvSpPr>
        <p:spPr>
          <a:xfrm>
            <a:off x="2541237" y="1639209"/>
            <a:ext cx="1652115" cy="1652115"/>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Ellipse 21">
            <a:extLst>
              <a:ext uri="{FF2B5EF4-FFF2-40B4-BE49-F238E27FC236}">
                <a16:creationId xmlns:a16="http://schemas.microsoft.com/office/drawing/2014/main" id="{DFDE2EE8-A7FB-D3FB-9B37-022CC9ADA4CC}"/>
              </a:ext>
            </a:extLst>
          </p:cNvPr>
          <p:cNvSpPr/>
          <p:nvPr/>
        </p:nvSpPr>
        <p:spPr>
          <a:xfrm>
            <a:off x="751957" y="1690688"/>
            <a:ext cx="1652115" cy="1652115"/>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27E08052-3E6D-4EA0-D712-CA8E6F9288A6}"/>
              </a:ext>
            </a:extLst>
          </p:cNvPr>
          <p:cNvSpPr>
            <a:spLocks noGrp="1"/>
          </p:cNvSpPr>
          <p:nvPr>
            <p:ph type="title"/>
          </p:nvPr>
        </p:nvSpPr>
        <p:spPr/>
        <p:txBody>
          <a:bodyPr/>
          <a:lstStyle/>
          <a:p>
            <a:r>
              <a:rPr lang="fr-BE" dirty="0"/>
              <a:t>Le Spectre de l’Autisme – Définition(s)</a:t>
            </a:r>
          </a:p>
        </p:txBody>
      </p:sp>
      <p:sp>
        <p:nvSpPr>
          <p:cNvPr id="10" name="Flèche : droite 9">
            <a:extLst>
              <a:ext uri="{FF2B5EF4-FFF2-40B4-BE49-F238E27FC236}">
                <a16:creationId xmlns:a16="http://schemas.microsoft.com/office/drawing/2014/main" id="{C266039A-DA75-BC18-385C-31E3FD01AB82}"/>
              </a:ext>
            </a:extLst>
          </p:cNvPr>
          <p:cNvSpPr/>
          <p:nvPr/>
        </p:nvSpPr>
        <p:spPr>
          <a:xfrm>
            <a:off x="58011" y="3616140"/>
            <a:ext cx="11992814" cy="758283"/>
          </a:xfrm>
          <a:prstGeom prst="right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a:extLst>
              <a:ext uri="{FF2B5EF4-FFF2-40B4-BE49-F238E27FC236}">
                <a16:creationId xmlns:a16="http://schemas.microsoft.com/office/drawing/2014/main" id="{F073DE3B-593B-B95A-8DFA-69CB52137C04}"/>
              </a:ext>
            </a:extLst>
          </p:cNvPr>
          <p:cNvSpPr txBox="1"/>
          <p:nvPr/>
        </p:nvSpPr>
        <p:spPr>
          <a:xfrm>
            <a:off x="2793574" y="4373225"/>
            <a:ext cx="1380893" cy="677108"/>
          </a:xfrm>
          <a:prstGeom prst="rect">
            <a:avLst/>
          </a:prstGeom>
          <a:noFill/>
        </p:spPr>
        <p:txBody>
          <a:bodyPr wrap="square" rtlCol="0">
            <a:spAutoFit/>
          </a:bodyPr>
          <a:lstStyle/>
          <a:p>
            <a:pPr algn="ctr"/>
            <a:r>
              <a:rPr lang="fr-BE" b="1" dirty="0">
                <a:solidFill>
                  <a:schemeClr val="bg1"/>
                </a:solidFill>
              </a:rPr>
              <a:t>DSM-3</a:t>
            </a:r>
          </a:p>
          <a:p>
            <a:pPr algn="ctr"/>
            <a:endParaRPr lang="fr-BE" sz="700" b="1" dirty="0">
              <a:solidFill>
                <a:schemeClr val="bg1"/>
              </a:solidFill>
            </a:endParaRPr>
          </a:p>
          <a:p>
            <a:pPr algn="ctr"/>
            <a:r>
              <a:rPr lang="fr-BE" sz="1200" b="1" dirty="0">
                <a:solidFill>
                  <a:schemeClr val="bg1"/>
                </a:solidFill>
              </a:rPr>
              <a:t>Autisme infantile</a:t>
            </a:r>
          </a:p>
        </p:txBody>
      </p:sp>
      <p:cxnSp>
        <p:nvCxnSpPr>
          <p:cNvPr id="4" name="Connecteur droit 3">
            <a:extLst>
              <a:ext uri="{FF2B5EF4-FFF2-40B4-BE49-F238E27FC236}">
                <a16:creationId xmlns:a16="http://schemas.microsoft.com/office/drawing/2014/main" id="{5B7DFB1C-FD4E-BA92-1F69-2E67BE53BF29}"/>
              </a:ext>
            </a:extLst>
          </p:cNvPr>
          <p:cNvCxnSpPr/>
          <p:nvPr/>
        </p:nvCxnSpPr>
        <p:spPr>
          <a:xfrm>
            <a:off x="1578019" y="3097376"/>
            <a:ext cx="0" cy="931516"/>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DED2BF39-325D-C750-428C-258821621FF4}"/>
              </a:ext>
            </a:extLst>
          </p:cNvPr>
          <p:cNvSpPr txBox="1"/>
          <p:nvPr/>
        </p:nvSpPr>
        <p:spPr>
          <a:xfrm>
            <a:off x="1007693" y="4266633"/>
            <a:ext cx="1020726" cy="461665"/>
          </a:xfrm>
          <a:prstGeom prst="rect">
            <a:avLst/>
          </a:prstGeom>
          <a:noFill/>
        </p:spPr>
        <p:txBody>
          <a:bodyPr wrap="square" rtlCol="0">
            <a:spAutoFit/>
          </a:bodyPr>
          <a:lstStyle/>
          <a:p>
            <a:pPr algn="ctr"/>
            <a:r>
              <a:rPr lang="fr-BE" sz="2400" b="1" dirty="0">
                <a:solidFill>
                  <a:schemeClr val="accent2">
                    <a:lumMod val="75000"/>
                  </a:schemeClr>
                </a:solidFill>
              </a:rPr>
              <a:t>1952</a:t>
            </a:r>
          </a:p>
        </p:txBody>
      </p:sp>
      <p:sp>
        <p:nvSpPr>
          <p:cNvPr id="7" name="ZoneTexte 6">
            <a:extLst>
              <a:ext uri="{FF2B5EF4-FFF2-40B4-BE49-F238E27FC236}">
                <a16:creationId xmlns:a16="http://schemas.microsoft.com/office/drawing/2014/main" id="{F22EC98D-0BAB-0E45-B383-00BD0C013525}"/>
              </a:ext>
            </a:extLst>
          </p:cNvPr>
          <p:cNvSpPr txBox="1"/>
          <p:nvPr/>
        </p:nvSpPr>
        <p:spPr>
          <a:xfrm>
            <a:off x="4471456" y="1639209"/>
            <a:ext cx="2849865" cy="1646605"/>
          </a:xfrm>
          <a:prstGeom prst="rect">
            <a:avLst/>
          </a:prstGeom>
          <a:noFill/>
        </p:spPr>
        <p:txBody>
          <a:bodyPr wrap="square" rtlCol="0">
            <a:spAutoFit/>
          </a:bodyPr>
          <a:lstStyle/>
          <a:p>
            <a:pPr algn="ctr"/>
            <a:r>
              <a:rPr lang="fr-BE" sz="2400" b="1" dirty="0">
                <a:solidFill>
                  <a:schemeClr val="bg1">
                    <a:lumMod val="50000"/>
                  </a:schemeClr>
                </a:solidFill>
              </a:rPr>
              <a:t>DSM-3</a:t>
            </a:r>
          </a:p>
          <a:p>
            <a:pPr algn="ctr"/>
            <a:endParaRPr lang="fr-BE" sz="800" b="1" dirty="0">
              <a:solidFill>
                <a:schemeClr val="bg1">
                  <a:lumMod val="50000"/>
                </a:schemeClr>
              </a:solidFill>
            </a:endParaRPr>
          </a:p>
          <a:p>
            <a:pPr algn="ctr"/>
            <a:r>
              <a:rPr lang="fr-BE" sz="1600" b="1" dirty="0">
                <a:solidFill>
                  <a:schemeClr val="bg1">
                    <a:lumMod val="50000"/>
                  </a:schemeClr>
                </a:solidFill>
              </a:rPr>
              <a:t>Autisme infantile</a:t>
            </a:r>
          </a:p>
          <a:p>
            <a:pPr algn="ctr"/>
            <a:endParaRPr lang="fr-BE" sz="500" b="1" dirty="0">
              <a:solidFill>
                <a:schemeClr val="bg1">
                  <a:lumMod val="50000"/>
                </a:schemeClr>
              </a:solidFill>
            </a:endParaRPr>
          </a:p>
          <a:p>
            <a:pPr algn="ctr"/>
            <a:r>
              <a:rPr lang="fr-BE" sz="1600" b="1" dirty="0">
                <a:solidFill>
                  <a:schemeClr val="bg1">
                    <a:lumMod val="50000"/>
                  </a:schemeClr>
                </a:solidFill>
              </a:rPr>
              <a:t>La présence de symptômes psychotiques sont un diagnostic d’exclusion</a:t>
            </a:r>
          </a:p>
        </p:txBody>
      </p:sp>
      <p:pic>
        <p:nvPicPr>
          <p:cNvPr id="1026" name="Picture 2" descr="Diagnostic and Spiritual Manual (DSM Book 1) (English Edition) eBook :  Crabb, Dr. George, Burks, Benjamin: Amazon.fr: Boutique Kindle">
            <a:extLst>
              <a:ext uri="{FF2B5EF4-FFF2-40B4-BE49-F238E27FC236}">
                <a16:creationId xmlns:a16="http://schemas.microsoft.com/office/drawing/2014/main" id="{365A983D-69DB-BA0E-8D86-B74F4A1FB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062" y="1932322"/>
            <a:ext cx="751133" cy="116096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7">
            <a:extLst>
              <a:ext uri="{FF2B5EF4-FFF2-40B4-BE49-F238E27FC236}">
                <a16:creationId xmlns:a16="http://schemas.microsoft.com/office/drawing/2014/main" id="{9C50E613-0D0F-683F-084E-46E538BD3357}"/>
              </a:ext>
            </a:extLst>
          </p:cNvPr>
          <p:cNvCxnSpPr/>
          <p:nvPr/>
        </p:nvCxnSpPr>
        <p:spPr>
          <a:xfrm>
            <a:off x="3362363" y="3063086"/>
            <a:ext cx="0" cy="931516"/>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5E550D23-D84E-AC8B-FAB5-6D8EE4E7FB39}"/>
              </a:ext>
            </a:extLst>
          </p:cNvPr>
          <p:cNvSpPr txBox="1"/>
          <p:nvPr/>
        </p:nvSpPr>
        <p:spPr>
          <a:xfrm>
            <a:off x="2848988" y="4263852"/>
            <a:ext cx="1020726" cy="461665"/>
          </a:xfrm>
          <a:prstGeom prst="rect">
            <a:avLst/>
          </a:prstGeom>
          <a:noFill/>
        </p:spPr>
        <p:txBody>
          <a:bodyPr wrap="square" rtlCol="0">
            <a:spAutoFit/>
          </a:bodyPr>
          <a:lstStyle/>
          <a:p>
            <a:pPr algn="ctr"/>
            <a:r>
              <a:rPr lang="fr-BE" sz="2400" b="1" dirty="0">
                <a:solidFill>
                  <a:schemeClr val="accent2">
                    <a:lumMod val="75000"/>
                  </a:schemeClr>
                </a:solidFill>
              </a:rPr>
              <a:t>1968</a:t>
            </a:r>
          </a:p>
        </p:txBody>
      </p:sp>
      <p:pic>
        <p:nvPicPr>
          <p:cNvPr id="1028" name="Picture 4" descr="DSM 2 – RU Recovery">
            <a:extLst>
              <a:ext uri="{FF2B5EF4-FFF2-40B4-BE49-F238E27FC236}">
                <a16:creationId xmlns:a16="http://schemas.microsoft.com/office/drawing/2014/main" id="{23E5422E-446C-BEBF-DE59-80662A587C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72" r="19011"/>
          <a:stretch/>
        </p:blipFill>
        <p:spPr bwMode="auto">
          <a:xfrm>
            <a:off x="3014188" y="1922548"/>
            <a:ext cx="706212" cy="113691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necteur droit 14">
            <a:extLst>
              <a:ext uri="{FF2B5EF4-FFF2-40B4-BE49-F238E27FC236}">
                <a16:creationId xmlns:a16="http://schemas.microsoft.com/office/drawing/2014/main" id="{E0953830-1A30-9929-D716-856876727530}"/>
              </a:ext>
            </a:extLst>
          </p:cNvPr>
          <p:cNvCxnSpPr/>
          <p:nvPr/>
        </p:nvCxnSpPr>
        <p:spPr>
          <a:xfrm>
            <a:off x="5855222" y="4183137"/>
            <a:ext cx="0" cy="931516"/>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6" name="ZoneTexte 15">
            <a:extLst>
              <a:ext uri="{FF2B5EF4-FFF2-40B4-BE49-F238E27FC236}">
                <a16:creationId xmlns:a16="http://schemas.microsoft.com/office/drawing/2014/main" id="{EAEA063A-208F-2F93-53C1-7B9B06391BC0}"/>
              </a:ext>
            </a:extLst>
          </p:cNvPr>
          <p:cNvSpPr txBox="1"/>
          <p:nvPr/>
        </p:nvSpPr>
        <p:spPr>
          <a:xfrm>
            <a:off x="5354718" y="3276394"/>
            <a:ext cx="1020726" cy="461665"/>
          </a:xfrm>
          <a:prstGeom prst="rect">
            <a:avLst/>
          </a:prstGeom>
          <a:noFill/>
        </p:spPr>
        <p:txBody>
          <a:bodyPr wrap="square" rtlCol="0">
            <a:spAutoFit/>
          </a:bodyPr>
          <a:lstStyle/>
          <a:p>
            <a:pPr algn="ctr"/>
            <a:r>
              <a:rPr lang="fr-BE" sz="2400" b="1" dirty="0">
                <a:solidFill>
                  <a:schemeClr val="accent6">
                    <a:lumMod val="60000"/>
                    <a:lumOff val="40000"/>
                  </a:schemeClr>
                </a:solidFill>
              </a:rPr>
              <a:t>1980</a:t>
            </a:r>
          </a:p>
        </p:txBody>
      </p:sp>
      <p:cxnSp>
        <p:nvCxnSpPr>
          <p:cNvPr id="3" name="Connecteur droit 2">
            <a:extLst>
              <a:ext uri="{FF2B5EF4-FFF2-40B4-BE49-F238E27FC236}">
                <a16:creationId xmlns:a16="http://schemas.microsoft.com/office/drawing/2014/main" id="{78178511-B275-DA54-18E4-4E5B0FFF420A}"/>
              </a:ext>
            </a:extLst>
          </p:cNvPr>
          <p:cNvCxnSpPr/>
          <p:nvPr/>
        </p:nvCxnSpPr>
        <p:spPr>
          <a:xfrm>
            <a:off x="9876485" y="4024800"/>
            <a:ext cx="0" cy="931516"/>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AA6B3C0B-0E35-49BD-FFEF-5CB91CF272DD}"/>
              </a:ext>
            </a:extLst>
          </p:cNvPr>
          <p:cNvSpPr txBox="1"/>
          <p:nvPr/>
        </p:nvSpPr>
        <p:spPr>
          <a:xfrm>
            <a:off x="7529066" y="1635768"/>
            <a:ext cx="4405417" cy="1661993"/>
          </a:xfrm>
          <a:prstGeom prst="rect">
            <a:avLst/>
          </a:prstGeom>
          <a:noFill/>
        </p:spPr>
        <p:txBody>
          <a:bodyPr wrap="square" rtlCol="0">
            <a:spAutoFit/>
          </a:bodyPr>
          <a:lstStyle/>
          <a:p>
            <a:pPr algn="ctr"/>
            <a:r>
              <a:rPr lang="fr-BE" sz="2400" b="1" dirty="0">
                <a:solidFill>
                  <a:schemeClr val="bg1">
                    <a:lumMod val="50000"/>
                  </a:schemeClr>
                </a:solidFill>
              </a:rPr>
              <a:t>DSM 3-R</a:t>
            </a:r>
          </a:p>
          <a:p>
            <a:pPr algn="ctr"/>
            <a:endParaRPr lang="fr-BE" sz="900" dirty="0"/>
          </a:p>
          <a:p>
            <a:r>
              <a:rPr lang="fr-BE" sz="1600" b="1" dirty="0">
                <a:solidFill>
                  <a:schemeClr val="bg1">
                    <a:lumMod val="50000"/>
                  </a:schemeClr>
                </a:solidFill>
              </a:rPr>
              <a:t>Trouble envahissant du développement (TED)</a:t>
            </a:r>
          </a:p>
          <a:p>
            <a:pPr marL="285750" indent="-285750">
              <a:buFontTx/>
              <a:buChar char="-"/>
            </a:pPr>
            <a:endParaRPr lang="fr-BE" sz="500" b="1" dirty="0">
              <a:solidFill>
                <a:schemeClr val="bg1">
                  <a:lumMod val="50000"/>
                </a:schemeClr>
              </a:solidFill>
            </a:endParaRPr>
          </a:p>
          <a:p>
            <a:pPr marL="285750" indent="-285750">
              <a:buFontTx/>
              <a:buChar char="-"/>
            </a:pPr>
            <a:r>
              <a:rPr lang="fr-BE" sz="1600" b="1" dirty="0">
                <a:solidFill>
                  <a:schemeClr val="bg1">
                    <a:lumMod val="50000"/>
                  </a:schemeClr>
                </a:solidFill>
              </a:rPr>
              <a:t>Trouble de la communication </a:t>
            </a:r>
          </a:p>
          <a:p>
            <a:pPr marL="285750" indent="-285750">
              <a:buFontTx/>
              <a:buChar char="-"/>
            </a:pPr>
            <a:r>
              <a:rPr lang="fr-BE" sz="1600" b="1" dirty="0">
                <a:solidFill>
                  <a:schemeClr val="bg1">
                    <a:lumMod val="50000"/>
                  </a:schemeClr>
                </a:solidFill>
              </a:rPr>
              <a:t>Trouble des interactions sociales</a:t>
            </a:r>
          </a:p>
          <a:p>
            <a:pPr marL="285750" indent="-285750">
              <a:buFontTx/>
              <a:buChar char="-"/>
            </a:pPr>
            <a:r>
              <a:rPr lang="fr-BE" sz="1600" b="1" dirty="0">
                <a:solidFill>
                  <a:schemeClr val="bg1">
                    <a:lumMod val="50000"/>
                  </a:schemeClr>
                </a:solidFill>
              </a:rPr>
              <a:t>Comportements répétitifs et restreints </a:t>
            </a:r>
          </a:p>
        </p:txBody>
      </p:sp>
      <p:sp>
        <p:nvSpPr>
          <p:cNvPr id="13" name="ZoneTexte 12">
            <a:extLst>
              <a:ext uri="{FF2B5EF4-FFF2-40B4-BE49-F238E27FC236}">
                <a16:creationId xmlns:a16="http://schemas.microsoft.com/office/drawing/2014/main" id="{009959E3-C004-479F-926F-EBF774A11C41}"/>
              </a:ext>
            </a:extLst>
          </p:cNvPr>
          <p:cNvSpPr txBox="1"/>
          <p:nvPr/>
        </p:nvSpPr>
        <p:spPr>
          <a:xfrm>
            <a:off x="9313675" y="3287573"/>
            <a:ext cx="1020726" cy="461665"/>
          </a:xfrm>
          <a:prstGeom prst="rect">
            <a:avLst/>
          </a:prstGeom>
          <a:noFill/>
        </p:spPr>
        <p:txBody>
          <a:bodyPr wrap="square" rtlCol="0">
            <a:spAutoFit/>
          </a:bodyPr>
          <a:lstStyle/>
          <a:p>
            <a:pPr algn="ctr"/>
            <a:r>
              <a:rPr lang="fr-BE" sz="2400" b="1" dirty="0">
                <a:solidFill>
                  <a:schemeClr val="accent6">
                    <a:lumMod val="60000"/>
                    <a:lumOff val="40000"/>
                  </a:schemeClr>
                </a:solidFill>
              </a:rPr>
              <a:t>1987</a:t>
            </a:r>
          </a:p>
        </p:txBody>
      </p:sp>
      <p:sp>
        <p:nvSpPr>
          <p:cNvPr id="18" name="ZoneTexte 17">
            <a:extLst>
              <a:ext uri="{FF2B5EF4-FFF2-40B4-BE49-F238E27FC236}">
                <a16:creationId xmlns:a16="http://schemas.microsoft.com/office/drawing/2014/main" id="{4E4EDAC4-BE40-3ED0-617D-BF65B4D2A869}"/>
              </a:ext>
            </a:extLst>
          </p:cNvPr>
          <p:cNvSpPr txBox="1"/>
          <p:nvPr/>
        </p:nvSpPr>
        <p:spPr>
          <a:xfrm>
            <a:off x="822659" y="4755158"/>
            <a:ext cx="3351808" cy="1585049"/>
          </a:xfrm>
          <a:prstGeom prst="rect">
            <a:avLst/>
          </a:prstGeom>
          <a:noFill/>
        </p:spPr>
        <p:txBody>
          <a:bodyPr wrap="square" rtlCol="0">
            <a:spAutoFit/>
          </a:bodyPr>
          <a:lstStyle/>
          <a:p>
            <a:pPr algn="ctr"/>
            <a:r>
              <a:rPr lang="fr-BE" sz="2400" b="1" dirty="0">
                <a:solidFill>
                  <a:schemeClr val="bg1">
                    <a:lumMod val="50000"/>
                  </a:schemeClr>
                </a:solidFill>
              </a:rPr>
              <a:t>DSM 1 et 2</a:t>
            </a:r>
          </a:p>
          <a:p>
            <a:pPr algn="ctr"/>
            <a:endParaRPr lang="fr-BE" sz="900" b="1" dirty="0">
              <a:solidFill>
                <a:schemeClr val="bg1">
                  <a:lumMod val="50000"/>
                </a:schemeClr>
              </a:solidFill>
            </a:endParaRPr>
          </a:p>
          <a:p>
            <a:pPr algn="ctr"/>
            <a:r>
              <a:rPr lang="fr-BE" sz="1600" b="1" dirty="0">
                <a:solidFill>
                  <a:schemeClr val="bg1">
                    <a:lumMod val="50000"/>
                  </a:schemeClr>
                </a:solidFill>
              </a:rPr>
              <a:t>Le terme « autisme » est utilisé pour décrire les comportements de retrait manifestés dans le cadre de la schizophrénie</a:t>
            </a:r>
          </a:p>
        </p:txBody>
      </p:sp>
      <p:sp>
        <p:nvSpPr>
          <p:cNvPr id="19" name="Rectangle 18">
            <a:extLst>
              <a:ext uri="{FF2B5EF4-FFF2-40B4-BE49-F238E27FC236}">
                <a16:creationId xmlns:a16="http://schemas.microsoft.com/office/drawing/2014/main" id="{5017DAEE-C616-1D49-3514-9E6EA543E0E3}"/>
              </a:ext>
            </a:extLst>
          </p:cNvPr>
          <p:cNvSpPr/>
          <p:nvPr/>
        </p:nvSpPr>
        <p:spPr>
          <a:xfrm>
            <a:off x="700784" y="3801743"/>
            <a:ext cx="3671044" cy="381394"/>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Ellipse 19">
            <a:extLst>
              <a:ext uri="{FF2B5EF4-FFF2-40B4-BE49-F238E27FC236}">
                <a16:creationId xmlns:a16="http://schemas.microsoft.com/office/drawing/2014/main" id="{8ED2197C-968F-35FF-92ED-1B257C3D826E}"/>
              </a:ext>
            </a:extLst>
          </p:cNvPr>
          <p:cNvSpPr/>
          <p:nvPr/>
        </p:nvSpPr>
        <p:spPr>
          <a:xfrm>
            <a:off x="1518056" y="3917092"/>
            <a:ext cx="119918" cy="10770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Ellipse 20">
            <a:extLst>
              <a:ext uri="{FF2B5EF4-FFF2-40B4-BE49-F238E27FC236}">
                <a16:creationId xmlns:a16="http://schemas.microsoft.com/office/drawing/2014/main" id="{96A6DB76-BBB0-A1D0-8AD2-75A2C319C8BB}"/>
              </a:ext>
            </a:extLst>
          </p:cNvPr>
          <p:cNvSpPr/>
          <p:nvPr/>
        </p:nvSpPr>
        <p:spPr>
          <a:xfrm>
            <a:off x="3299392" y="3926582"/>
            <a:ext cx="119918" cy="10770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a:extLst>
              <a:ext uri="{FF2B5EF4-FFF2-40B4-BE49-F238E27FC236}">
                <a16:creationId xmlns:a16="http://schemas.microsoft.com/office/drawing/2014/main" id="{0D6A3BE4-2306-CFBF-A135-6BC0F6C4408F}"/>
              </a:ext>
            </a:extLst>
          </p:cNvPr>
          <p:cNvSpPr/>
          <p:nvPr/>
        </p:nvSpPr>
        <p:spPr>
          <a:xfrm>
            <a:off x="4371828" y="3801743"/>
            <a:ext cx="7229622" cy="38139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Ellipse 24">
            <a:extLst>
              <a:ext uri="{FF2B5EF4-FFF2-40B4-BE49-F238E27FC236}">
                <a16:creationId xmlns:a16="http://schemas.microsoft.com/office/drawing/2014/main" id="{793C8900-D1EF-43EB-2E5B-82FDE22864DE}"/>
              </a:ext>
            </a:extLst>
          </p:cNvPr>
          <p:cNvSpPr/>
          <p:nvPr/>
        </p:nvSpPr>
        <p:spPr>
          <a:xfrm>
            <a:off x="5780904" y="3938586"/>
            <a:ext cx="119918" cy="10770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Ellipse 25">
            <a:extLst>
              <a:ext uri="{FF2B5EF4-FFF2-40B4-BE49-F238E27FC236}">
                <a16:creationId xmlns:a16="http://schemas.microsoft.com/office/drawing/2014/main" id="{738F2E9F-62E7-84EB-9A32-D95A8ABAE0E2}"/>
              </a:ext>
            </a:extLst>
          </p:cNvPr>
          <p:cNvSpPr/>
          <p:nvPr/>
        </p:nvSpPr>
        <p:spPr>
          <a:xfrm>
            <a:off x="9816526" y="3935339"/>
            <a:ext cx="119918" cy="10770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Ellipse 28">
            <a:extLst>
              <a:ext uri="{FF2B5EF4-FFF2-40B4-BE49-F238E27FC236}">
                <a16:creationId xmlns:a16="http://schemas.microsoft.com/office/drawing/2014/main" id="{C7FACCAD-55C8-39A7-E387-0C924C249396}"/>
              </a:ext>
            </a:extLst>
          </p:cNvPr>
          <p:cNvSpPr/>
          <p:nvPr/>
        </p:nvSpPr>
        <p:spPr>
          <a:xfrm>
            <a:off x="9050427" y="4708058"/>
            <a:ext cx="1652115" cy="165211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50" name="Picture 2" descr="DSM-III-R | Psychiatry Online">
            <a:extLst>
              <a:ext uri="{FF2B5EF4-FFF2-40B4-BE49-F238E27FC236}">
                <a16:creationId xmlns:a16="http://schemas.microsoft.com/office/drawing/2014/main" id="{B986B597-73CE-034D-0532-CB3F44B48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6329" y="4956316"/>
            <a:ext cx="760307" cy="11282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SM-III: Diagnostic and Statistical Manual of Mental Disorders, 3rd  Edition: American Psychiatric Association: 9780521315289: Amazon.com: Books">
            <a:extLst>
              <a:ext uri="{FF2B5EF4-FFF2-40B4-BE49-F238E27FC236}">
                <a16:creationId xmlns:a16="http://schemas.microsoft.com/office/drawing/2014/main" id="{28E4B935-702E-1318-4B01-FCE3D3EA68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1979" y="4956316"/>
            <a:ext cx="786203" cy="11509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rna Wing, la psichiatra che ha rivoluzionato la concezione di autismo">
            <a:extLst>
              <a:ext uri="{FF2B5EF4-FFF2-40B4-BE49-F238E27FC236}">
                <a16:creationId xmlns:a16="http://schemas.microsoft.com/office/drawing/2014/main" id="{996E14E1-1600-6086-33D3-785BB0330E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527" r="21618"/>
          <a:stretch/>
        </p:blipFill>
        <p:spPr bwMode="auto">
          <a:xfrm>
            <a:off x="8595036" y="3336221"/>
            <a:ext cx="676977" cy="73932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326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a:xfrm>
            <a:off x="836271" y="365192"/>
            <a:ext cx="10515600" cy="1325563"/>
          </a:xfrm>
        </p:spPr>
        <p:txBody>
          <a:bodyPr/>
          <a:lstStyle/>
          <a:p>
            <a:r>
              <a:rPr lang="fr-BE" dirty="0"/>
              <a:t>Le Spectre de l’Autisme – Vers une définition</a:t>
            </a:r>
          </a:p>
        </p:txBody>
      </p:sp>
      <p:sp>
        <p:nvSpPr>
          <p:cNvPr id="10" name="Flèche : droite 9">
            <a:extLst>
              <a:ext uri="{FF2B5EF4-FFF2-40B4-BE49-F238E27FC236}">
                <a16:creationId xmlns:a16="http://schemas.microsoft.com/office/drawing/2014/main" id="{2E00AE37-BD3A-DCDC-9828-58AE497A289A}"/>
              </a:ext>
            </a:extLst>
          </p:cNvPr>
          <p:cNvSpPr/>
          <p:nvPr/>
        </p:nvSpPr>
        <p:spPr>
          <a:xfrm>
            <a:off x="475859" y="3616140"/>
            <a:ext cx="11574965" cy="758283"/>
          </a:xfrm>
          <a:prstGeom prst="rightArrow">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a:extLst>
              <a:ext uri="{FF2B5EF4-FFF2-40B4-BE49-F238E27FC236}">
                <a16:creationId xmlns:a16="http://schemas.microsoft.com/office/drawing/2014/main" id="{3470D8A4-1FFC-CEB2-5FEE-97C3CB972E3D}"/>
              </a:ext>
            </a:extLst>
          </p:cNvPr>
          <p:cNvSpPr txBox="1"/>
          <p:nvPr/>
        </p:nvSpPr>
        <p:spPr>
          <a:xfrm>
            <a:off x="2793574" y="4373225"/>
            <a:ext cx="1380893" cy="677108"/>
          </a:xfrm>
          <a:prstGeom prst="rect">
            <a:avLst/>
          </a:prstGeom>
          <a:noFill/>
        </p:spPr>
        <p:txBody>
          <a:bodyPr wrap="square" rtlCol="0">
            <a:spAutoFit/>
          </a:bodyPr>
          <a:lstStyle/>
          <a:p>
            <a:pPr algn="ctr"/>
            <a:r>
              <a:rPr lang="fr-BE" b="1" dirty="0">
                <a:solidFill>
                  <a:schemeClr val="bg1"/>
                </a:solidFill>
              </a:rPr>
              <a:t>DSM-3</a:t>
            </a:r>
          </a:p>
          <a:p>
            <a:pPr algn="ctr"/>
            <a:endParaRPr lang="fr-BE" sz="700" b="1" dirty="0">
              <a:solidFill>
                <a:schemeClr val="bg1"/>
              </a:solidFill>
            </a:endParaRPr>
          </a:p>
          <a:p>
            <a:pPr algn="ctr"/>
            <a:r>
              <a:rPr lang="fr-BE" sz="1200" b="1" dirty="0">
                <a:solidFill>
                  <a:schemeClr val="bg1"/>
                </a:solidFill>
              </a:rPr>
              <a:t>Autisme infantile</a:t>
            </a:r>
          </a:p>
        </p:txBody>
      </p:sp>
      <p:cxnSp>
        <p:nvCxnSpPr>
          <p:cNvPr id="4" name="Connecteur droit 3">
            <a:extLst>
              <a:ext uri="{FF2B5EF4-FFF2-40B4-BE49-F238E27FC236}">
                <a16:creationId xmlns:a16="http://schemas.microsoft.com/office/drawing/2014/main" id="{451742D6-FA39-6C72-EAC7-027F37D68F61}"/>
              </a:ext>
            </a:extLst>
          </p:cNvPr>
          <p:cNvCxnSpPr/>
          <p:nvPr/>
        </p:nvCxnSpPr>
        <p:spPr>
          <a:xfrm>
            <a:off x="2283211" y="3176629"/>
            <a:ext cx="0" cy="931516"/>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DDD07E46-5FC4-ED33-7A7F-7EBDE36A7A86}"/>
              </a:ext>
            </a:extLst>
          </p:cNvPr>
          <p:cNvSpPr txBox="1"/>
          <p:nvPr/>
        </p:nvSpPr>
        <p:spPr>
          <a:xfrm>
            <a:off x="1772848" y="4304694"/>
            <a:ext cx="1020726" cy="461665"/>
          </a:xfrm>
          <a:prstGeom prst="rect">
            <a:avLst/>
          </a:prstGeom>
          <a:noFill/>
        </p:spPr>
        <p:txBody>
          <a:bodyPr wrap="square" rtlCol="0">
            <a:spAutoFit/>
          </a:bodyPr>
          <a:lstStyle/>
          <a:p>
            <a:pPr algn="ctr"/>
            <a:r>
              <a:rPr lang="fr-BE" sz="2400" b="1" dirty="0">
                <a:solidFill>
                  <a:schemeClr val="accent5">
                    <a:lumMod val="60000"/>
                    <a:lumOff val="40000"/>
                  </a:schemeClr>
                </a:solidFill>
              </a:rPr>
              <a:t>1994</a:t>
            </a:r>
          </a:p>
        </p:txBody>
      </p:sp>
      <p:cxnSp>
        <p:nvCxnSpPr>
          <p:cNvPr id="15" name="Connecteur droit 14">
            <a:extLst>
              <a:ext uri="{FF2B5EF4-FFF2-40B4-BE49-F238E27FC236}">
                <a16:creationId xmlns:a16="http://schemas.microsoft.com/office/drawing/2014/main" id="{50F00D66-85B6-A921-9A89-0724C3E4B50B}"/>
              </a:ext>
            </a:extLst>
          </p:cNvPr>
          <p:cNvCxnSpPr/>
          <p:nvPr/>
        </p:nvCxnSpPr>
        <p:spPr>
          <a:xfrm>
            <a:off x="8632626" y="3073575"/>
            <a:ext cx="0" cy="931516"/>
          </a:xfrm>
          <a:prstGeom prst="line">
            <a:avLst/>
          </a:prstGeom>
          <a:ln>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ZoneTexte 15">
            <a:extLst>
              <a:ext uri="{FF2B5EF4-FFF2-40B4-BE49-F238E27FC236}">
                <a16:creationId xmlns:a16="http://schemas.microsoft.com/office/drawing/2014/main" id="{231EFC34-5261-19E9-9153-BD8125271B82}"/>
              </a:ext>
            </a:extLst>
          </p:cNvPr>
          <p:cNvSpPr txBox="1"/>
          <p:nvPr/>
        </p:nvSpPr>
        <p:spPr>
          <a:xfrm>
            <a:off x="8156187" y="4314299"/>
            <a:ext cx="1020726" cy="461665"/>
          </a:xfrm>
          <a:prstGeom prst="rect">
            <a:avLst/>
          </a:prstGeom>
          <a:noFill/>
        </p:spPr>
        <p:txBody>
          <a:bodyPr wrap="square" rtlCol="0">
            <a:spAutoFit/>
          </a:bodyPr>
          <a:lstStyle/>
          <a:p>
            <a:pPr algn="ctr"/>
            <a:r>
              <a:rPr lang="fr-BE" sz="2400" b="1" dirty="0">
                <a:solidFill>
                  <a:schemeClr val="tx2">
                    <a:lumMod val="50000"/>
                    <a:lumOff val="50000"/>
                  </a:schemeClr>
                </a:solidFill>
              </a:rPr>
              <a:t>2013</a:t>
            </a:r>
          </a:p>
        </p:txBody>
      </p:sp>
      <p:sp>
        <p:nvSpPr>
          <p:cNvPr id="18" name="Ellipse 17">
            <a:extLst>
              <a:ext uri="{FF2B5EF4-FFF2-40B4-BE49-F238E27FC236}">
                <a16:creationId xmlns:a16="http://schemas.microsoft.com/office/drawing/2014/main" id="{90DB1BA4-0F0A-5081-A85B-6B887034A774}"/>
              </a:ext>
            </a:extLst>
          </p:cNvPr>
          <p:cNvSpPr/>
          <p:nvPr/>
        </p:nvSpPr>
        <p:spPr>
          <a:xfrm>
            <a:off x="1493676" y="1656172"/>
            <a:ext cx="1652115" cy="1652115"/>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llipse 18">
            <a:extLst>
              <a:ext uri="{FF2B5EF4-FFF2-40B4-BE49-F238E27FC236}">
                <a16:creationId xmlns:a16="http://schemas.microsoft.com/office/drawing/2014/main" id="{DD02AF0D-7478-80A2-1592-1F085923801C}"/>
              </a:ext>
            </a:extLst>
          </p:cNvPr>
          <p:cNvSpPr/>
          <p:nvPr/>
        </p:nvSpPr>
        <p:spPr>
          <a:xfrm>
            <a:off x="7806352" y="1608287"/>
            <a:ext cx="1652115" cy="1652115"/>
          </a:xfrm>
          <a:prstGeom prst="ellipse">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a:extLst>
              <a:ext uri="{FF2B5EF4-FFF2-40B4-BE49-F238E27FC236}">
                <a16:creationId xmlns:a16="http://schemas.microsoft.com/office/drawing/2014/main" id="{8112E20E-AFAB-A605-EF49-B25F9BD6E84B}"/>
              </a:ext>
            </a:extLst>
          </p:cNvPr>
          <p:cNvSpPr txBox="1"/>
          <p:nvPr/>
        </p:nvSpPr>
        <p:spPr>
          <a:xfrm>
            <a:off x="3041303" y="1583353"/>
            <a:ext cx="4458549" cy="1631216"/>
          </a:xfrm>
          <a:prstGeom prst="rect">
            <a:avLst/>
          </a:prstGeom>
          <a:noFill/>
        </p:spPr>
        <p:txBody>
          <a:bodyPr wrap="square" rtlCol="0">
            <a:spAutoFit/>
          </a:bodyPr>
          <a:lstStyle/>
          <a:p>
            <a:pPr algn="ctr"/>
            <a:endParaRPr lang="fr-BE" sz="800" b="1" dirty="0">
              <a:solidFill>
                <a:schemeClr val="bg1">
                  <a:lumMod val="50000"/>
                </a:schemeClr>
              </a:solidFill>
            </a:endParaRPr>
          </a:p>
          <a:p>
            <a:endParaRPr lang="fr-BE" sz="300" b="1" dirty="0">
              <a:solidFill>
                <a:schemeClr val="accent5">
                  <a:lumMod val="60000"/>
                  <a:lumOff val="40000"/>
                </a:schemeClr>
              </a:solidFill>
            </a:endParaRPr>
          </a:p>
          <a:p>
            <a:r>
              <a:rPr lang="fr-BE" sz="1600" b="1" dirty="0">
                <a:solidFill>
                  <a:schemeClr val="accent5">
                    <a:lumMod val="60000"/>
                    <a:lumOff val="40000"/>
                  </a:schemeClr>
                </a:solidFill>
              </a:rPr>
              <a:t>  Syndrome d’Asperger   </a:t>
            </a:r>
          </a:p>
          <a:p>
            <a:r>
              <a:rPr lang="fr-BE" sz="1600" b="1" dirty="0">
                <a:solidFill>
                  <a:schemeClr val="accent5">
                    <a:lumMod val="60000"/>
                    <a:lumOff val="40000"/>
                  </a:schemeClr>
                </a:solidFill>
              </a:rPr>
              <a:t>     TED non spécifié</a:t>
            </a:r>
          </a:p>
          <a:p>
            <a:endParaRPr lang="fr-BE" sz="300" b="1" dirty="0">
              <a:solidFill>
                <a:schemeClr val="accent5">
                  <a:lumMod val="60000"/>
                  <a:lumOff val="40000"/>
                </a:schemeClr>
              </a:solidFill>
            </a:endParaRPr>
          </a:p>
          <a:p>
            <a:r>
              <a:rPr lang="fr-BE" sz="1600" b="1" dirty="0">
                <a:solidFill>
                  <a:schemeClr val="accent5">
                    <a:lumMod val="60000"/>
                    <a:lumOff val="40000"/>
                  </a:schemeClr>
                </a:solidFill>
              </a:rPr>
              <a:t>       TED</a:t>
            </a:r>
          </a:p>
          <a:p>
            <a:endParaRPr lang="fr-BE" sz="300" b="1" dirty="0">
              <a:solidFill>
                <a:schemeClr val="accent5">
                  <a:lumMod val="60000"/>
                  <a:lumOff val="40000"/>
                </a:schemeClr>
              </a:solidFill>
            </a:endParaRPr>
          </a:p>
          <a:p>
            <a:r>
              <a:rPr lang="fr-BE" sz="1600" b="1" dirty="0">
                <a:solidFill>
                  <a:schemeClr val="accent5">
                    <a:lumMod val="60000"/>
                    <a:lumOff val="40000"/>
                  </a:schemeClr>
                </a:solidFill>
              </a:rPr>
              <a:t>     Syndrome de Rett</a:t>
            </a:r>
          </a:p>
          <a:p>
            <a:endParaRPr lang="fr-BE" sz="300" b="1" dirty="0">
              <a:solidFill>
                <a:schemeClr val="accent5">
                  <a:lumMod val="60000"/>
                  <a:lumOff val="40000"/>
                </a:schemeClr>
              </a:solidFill>
            </a:endParaRPr>
          </a:p>
          <a:p>
            <a:r>
              <a:rPr lang="fr-BE" sz="1600" b="1" dirty="0">
                <a:solidFill>
                  <a:schemeClr val="accent5">
                    <a:lumMod val="60000"/>
                    <a:lumOff val="40000"/>
                  </a:schemeClr>
                </a:solidFill>
              </a:rPr>
              <a:t> Trouble désintégratif</a:t>
            </a:r>
            <a:endParaRPr lang="fr-BE" sz="500" b="1" dirty="0">
              <a:solidFill>
                <a:schemeClr val="accent5">
                  <a:lumMod val="60000"/>
                  <a:lumOff val="40000"/>
                </a:schemeClr>
              </a:solidFill>
            </a:endParaRPr>
          </a:p>
        </p:txBody>
      </p:sp>
      <p:sp>
        <p:nvSpPr>
          <p:cNvPr id="21" name="ZoneTexte 20">
            <a:extLst>
              <a:ext uri="{FF2B5EF4-FFF2-40B4-BE49-F238E27FC236}">
                <a16:creationId xmlns:a16="http://schemas.microsoft.com/office/drawing/2014/main" id="{712AB671-FD55-3CA6-EBE2-93DA5C216623}"/>
              </a:ext>
            </a:extLst>
          </p:cNvPr>
          <p:cNvSpPr txBox="1"/>
          <p:nvPr/>
        </p:nvSpPr>
        <p:spPr>
          <a:xfrm>
            <a:off x="5041533" y="4850613"/>
            <a:ext cx="7182186" cy="1646605"/>
          </a:xfrm>
          <a:prstGeom prst="rect">
            <a:avLst/>
          </a:prstGeom>
          <a:noFill/>
        </p:spPr>
        <p:txBody>
          <a:bodyPr wrap="square" rtlCol="0">
            <a:spAutoFit/>
          </a:bodyPr>
          <a:lstStyle/>
          <a:p>
            <a:pPr algn="ctr"/>
            <a:r>
              <a:rPr lang="fr-BE" sz="2400" b="1" dirty="0">
                <a:solidFill>
                  <a:schemeClr val="bg1">
                    <a:lumMod val="50000"/>
                  </a:schemeClr>
                </a:solidFill>
              </a:rPr>
              <a:t>DSM 5</a:t>
            </a:r>
          </a:p>
          <a:p>
            <a:pPr algn="ctr"/>
            <a:endParaRPr lang="fr-BE" sz="800" b="1" dirty="0">
              <a:solidFill>
                <a:schemeClr val="bg1">
                  <a:lumMod val="50000"/>
                </a:schemeClr>
              </a:solidFill>
            </a:endParaRPr>
          </a:p>
          <a:p>
            <a:pPr algn="ctr"/>
            <a:r>
              <a:rPr lang="fr-BE" sz="1600" b="1" dirty="0">
                <a:solidFill>
                  <a:schemeClr val="bg1">
                    <a:lumMod val="50000"/>
                  </a:schemeClr>
                </a:solidFill>
              </a:rPr>
              <a:t>Trouble du spectre de l’autisme</a:t>
            </a:r>
          </a:p>
          <a:p>
            <a:pPr algn="ctr"/>
            <a:endParaRPr lang="fr-BE" sz="1600" b="1" dirty="0">
              <a:solidFill>
                <a:schemeClr val="bg1">
                  <a:lumMod val="50000"/>
                </a:schemeClr>
              </a:solidFill>
            </a:endParaRPr>
          </a:p>
          <a:p>
            <a:pPr marL="534988" indent="-285750">
              <a:buFontTx/>
              <a:buChar char="-"/>
            </a:pPr>
            <a:r>
              <a:rPr lang="fr-BE" sz="1600" b="1" dirty="0">
                <a:solidFill>
                  <a:schemeClr val="bg1">
                    <a:lumMod val="50000"/>
                  </a:schemeClr>
                </a:solidFill>
              </a:rPr>
              <a:t>Déficit de la communication et des interactions sociales</a:t>
            </a:r>
          </a:p>
          <a:p>
            <a:pPr marL="534988" indent="-285750">
              <a:buFontTx/>
              <a:buChar char="-"/>
            </a:pPr>
            <a:r>
              <a:rPr lang="fr-BE" sz="1600" b="1" dirty="0">
                <a:solidFill>
                  <a:schemeClr val="bg1">
                    <a:lumMod val="50000"/>
                  </a:schemeClr>
                </a:solidFill>
              </a:rPr>
              <a:t>Caractère restreint et répétitif des comportements, intérêts, activités</a:t>
            </a:r>
          </a:p>
          <a:p>
            <a:pPr algn="ctr"/>
            <a:endParaRPr lang="fr-BE" sz="500" b="1" dirty="0">
              <a:solidFill>
                <a:schemeClr val="bg1">
                  <a:lumMod val="50000"/>
                </a:schemeClr>
              </a:solidFill>
            </a:endParaRPr>
          </a:p>
        </p:txBody>
      </p:sp>
      <p:sp>
        <p:nvSpPr>
          <p:cNvPr id="22" name="Ellipse 21">
            <a:extLst>
              <a:ext uri="{FF2B5EF4-FFF2-40B4-BE49-F238E27FC236}">
                <a16:creationId xmlns:a16="http://schemas.microsoft.com/office/drawing/2014/main" id="{A35F5607-8FB4-709B-7319-1B4247A947C2}"/>
              </a:ext>
            </a:extLst>
          </p:cNvPr>
          <p:cNvSpPr/>
          <p:nvPr/>
        </p:nvSpPr>
        <p:spPr>
          <a:xfrm>
            <a:off x="10050921" y="1583353"/>
            <a:ext cx="1652115" cy="1652115"/>
          </a:xfrm>
          <a:prstGeom prst="ellipse">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3" name="Connecteur droit 22">
            <a:extLst>
              <a:ext uri="{FF2B5EF4-FFF2-40B4-BE49-F238E27FC236}">
                <a16:creationId xmlns:a16="http://schemas.microsoft.com/office/drawing/2014/main" id="{1911C5F9-283D-06F5-A5ED-73CC0CB89B78}"/>
              </a:ext>
            </a:extLst>
          </p:cNvPr>
          <p:cNvCxnSpPr/>
          <p:nvPr/>
        </p:nvCxnSpPr>
        <p:spPr>
          <a:xfrm>
            <a:off x="10876979" y="3073575"/>
            <a:ext cx="0" cy="931516"/>
          </a:xfrm>
          <a:prstGeom prst="line">
            <a:avLst/>
          </a:prstGeom>
          <a:ln>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56205190-F81A-4B46-FAD1-EFB4DD581136}"/>
              </a:ext>
            </a:extLst>
          </p:cNvPr>
          <p:cNvSpPr txBox="1"/>
          <p:nvPr/>
        </p:nvSpPr>
        <p:spPr>
          <a:xfrm>
            <a:off x="177198" y="4830882"/>
            <a:ext cx="4405417" cy="1661993"/>
          </a:xfrm>
          <a:prstGeom prst="rect">
            <a:avLst/>
          </a:prstGeom>
          <a:noFill/>
        </p:spPr>
        <p:txBody>
          <a:bodyPr wrap="square" rtlCol="0">
            <a:spAutoFit/>
          </a:bodyPr>
          <a:lstStyle/>
          <a:p>
            <a:pPr algn="ctr"/>
            <a:r>
              <a:rPr lang="fr-BE" sz="2400" b="1" dirty="0">
                <a:solidFill>
                  <a:schemeClr val="bg1">
                    <a:lumMod val="50000"/>
                  </a:schemeClr>
                </a:solidFill>
              </a:rPr>
              <a:t>DSM 4</a:t>
            </a:r>
          </a:p>
          <a:p>
            <a:pPr algn="ctr"/>
            <a:endParaRPr lang="fr-BE" sz="900" dirty="0"/>
          </a:p>
          <a:p>
            <a:r>
              <a:rPr lang="fr-BE" sz="1600" b="1" dirty="0">
                <a:solidFill>
                  <a:schemeClr val="bg1">
                    <a:lumMod val="50000"/>
                  </a:schemeClr>
                </a:solidFill>
              </a:rPr>
              <a:t>Trouble envahissant du développement (TED)</a:t>
            </a:r>
          </a:p>
          <a:p>
            <a:pPr marL="285750" indent="-285750">
              <a:buFontTx/>
              <a:buChar char="-"/>
            </a:pPr>
            <a:endParaRPr lang="fr-BE" sz="500" b="1" dirty="0">
              <a:solidFill>
                <a:schemeClr val="bg1">
                  <a:lumMod val="50000"/>
                </a:schemeClr>
              </a:solidFill>
            </a:endParaRPr>
          </a:p>
          <a:p>
            <a:pPr marL="285750" indent="-285750">
              <a:buFontTx/>
              <a:buChar char="-"/>
            </a:pPr>
            <a:r>
              <a:rPr lang="fr-BE" sz="1600" b="1" dirty="0">
                <a:solidFill>
                  <a:schemeClr val="bg1">
                    <a:lumMod val="50000"/>
                  </a:schemeClr>
                </a:solidFill>
              </a:rPr>
              <a:t>Trouble de la communication </a:t>
            </a:r>
          </a:p>
          <a:p>
            <a:pPr marL="285750" indent="-285750">
              <a:buFontTx/>
              <a:buChar char="-"/>
            </a:pPr>
            <a:r>
              <a:rPr lang="fr-BE" sz="1600" b="1" dirty="0">
                <a:solidFill>
                  <a:schemeClr val="bg1">
                    <a:lumMod val="50000"/>
                  </a:schemeClr>
                </a:solidFill>
              </a:rPr>
              <a:t>Trouble des interactions sociales</a:t>
            </a:r>
          </a:p>
          <a:p>
            <a:pPr marL="285750" indent="-285750">
              <a:buFontTx/>
              <a:buChar char="-"/>
            </a:pPr>
            <a:r>
              <a:rPr lang="fr-BE" sz="1600" b="1" dirty="0">
                <a:solidFill>
                  <a:schemeClr val="bg1">
                    <a:lumMod val="50000"/>
                  </a:schemeClr>
                </a:solidFill>
              </a:rPr>
              <a:t>Comportements répétitifs et restreints </a:t>
            </a:r>
          </a:p>
        </p:txBody>
      </p:sp>
      <p:sp>
        <p:nvSpPr>
          <p:cNvPr id="27" name="Rectangle 26">
            <a:extLst>
              <a:ext uri="{FF2B5EF4-FFF2-40B4-BE49-F238E27FC236}">
                <a16:creationId xmlns:a16="http://schemas.microsoft.com/office/drawing/2014/main" id="{ECF51C03-B61A-B95D-31C5-6DB68619B145}"/>
              </a:ext>
            </a:extLst>
          </p:cNvPr>
          <p:cNvSpPr/>
          <p:nvPr/>
        </p:nvSpPr>
        <p:spPr>
          <a:xfrm>
            <a:off x="0" y="3802685"/>
            <a:ext cx="6096000" cy="381394"/>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ZoneTexte 27">
            <a:extLst>
              <a:ext uri="{FF2B5EF4-FFF2-40B4-BE49-F238E27FC236}">
                <a16:creationId xmlns:a16="http://schemas.microsoft.com/office/drawing/2014/main" id="{7E5DEC0B-E3D2-D3C0-77E4-247A7E368B95}"/>
              </a:ext>
            </a:extLst>
          </p:cNvPr>
          <p:cNvSpPr txBox="1"/>
          <p:nvPr/>
        </p:nvSpPr>
        <p:spPr>
          <a:xfrm>
            <a:off x="6102135" y="1719643"/>
            <a:ext cx="1456442" cy="892552"/>
          </a:xfrm>
          <a:prstGeom prst="rect">
            <a:avLst/>
          </a:prstGeom>
          <a:noFill/>
        </p:spPr>
        <p:txBody>
          <a:bodyPr wrap="square" rtlCol="0">
            <a:spAutoFit/>
          </a:bodyPr>
          <a:lstStyle/>
          <a:p>
            <a:pPr algn="ctr"/>
            <a:r>
              <a:rPr lang="fr-BE" sz="3200" b="1" dirty="0">
                <a:solidFill>
                  <a:schemeClr val="tx2">
                    <a:lumMod val="50000"/>
                    <a:lumOff val="50000"/>
                  </a:schemeClr>
                </a:solidFill>
              </a:rPr>
              <a:t>TSA</a:t>
            </a:r>
          </a:p>
          <a:p>
            <a:pPr algn="ctr"/>
            <a:r>
              <a:rPr lang="fr-BE" sz="1000" b="1" dirty="0">
                <a:solidFill>
                  <a:schemeClr val="tx2">
                    <a:lumMod val="50000"/>
                    <a:lumOff val="50000"/>
                  </a:schemeClr>
                </a:solidFill>
              </a:rPr>
              <a:t>(Trouble du Spectre de l’Autisme)</a:t>
            </a:r>
            <a:endParaRPr lang="fr-BE" sz="700" b="1" dirty="0">
              <a:solidFill>
                <a:schemeClr val="tx2">
                  <a:lumMod val="50000"/>
                  <a:lumOff val="50000"/>
                </a:schemeClr>
              </a:solidFill>
            </a:endParaRPr>
          </a:p>
        </p:txBody>
      </p:sp>
      <p:sp>
        <p:nvSpPr>
          <p:cNvPr id="31" name="ZoneTexte 30">
            <a:extLst>
              <a:ext uri="{FF2B5EF4-FFF2-40B4-BE49-F238E27FC236}">
                <a16:creationId xmlns:a16="http://schemas.microsoft.com/office/drawing/2014/main" id="{D4B0836F-A4A1-7B34-AA0E-FB1EE3F21185}"/>
              </a:ext>
            </a:extLst>
          </p:cNvPr>
          <p:cNvSpPr txBox="1"/>
          <p:nvPr/>
        </p:nvSpPr>
        <p:spPr>
          <a:xfrm>
            <a:off x="10333074" y="4312915"/>
            <a:ext cx="1020726" cy="461665"/>
          </a:xfrm>
          <a:prstGeom prst="rect">
            <a:avLst/>
          </a:prstGeom>
          <a:noFill/>
        </p:spPr>
        <p:txBody>
          <a:bodyPr wrap="square" rtlCol="0">
            <a:spAutoFit/>
          </a:bodyPr>
          <a:lstStyle/>
          <a:p>
            <a:pPr algn="ctr"/>
            <a:r>
              <a:rPr lang="fr-BE" sz="2400" b="1" dirty="0">
                <a:solidFill>
                  <a:schemeClr val="tx2">
                    <a:lumMod val="50000"/>
                    <a:lumOff val="50000"/>
                  </a:schemeClr>
                </a:solidFill>
              </a:rPr>
              <a:t>2022</a:t>
            </a:r>
          </a:p>
        </p:txBody>
      </p:sp>
      <p:cxnSp>
        <p:nvCxnSpPr>
          <p:cNvPr id="33" name="Connecteur droit 32">
            <a:extLst>
              <a:ext uri="{FF2B5EF4-FFF2-40B4-BE49-F238E27FC236}">
                <a16:creationId xmlns:a16="http://schemas.microsoft.com/office/drawing/2014/main" id="{A140839C-34FC-9551-E63C-D4A59D25A265}"/>
              </a:ext>
            </a:extLst>
          </p:cNvPr>
          <p:cNvCxnSpPr>
            <a:cxnSpLocks/>
            <a:stCxn id="28" idx="3"/>
          </p:cNvCxnSpPr>
          <p:nvPr/>
        </p:nvCxnSpPr>
        <p:spPr>
          <a:xfrm>
            <a:off x="7558577" y="2165919"/>
            <a:ext cx="700336" cy="297144"/>
          </a:xfrm>
          <a:prstGeom prst="line">
            <a:avLst/>
          </a:prstGeom>
          <a:ln>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04C1022B-6C8F-2DC1-7F5E-267918B15E99}"/>
              </a:ext>
            </a:extLst>
          </p:cNvPr>
          <p:cNvCxnSpPr>
            <a:cxnSpLocks/>
          </p:cNvCxnSpPr>
          <p:nvPr/>
        </p:nvCxnSpPr>
        <p:spPr>
          <a:xfrm flipV="1">
            <a:off x="2319732" y="1924559"/>
            <a:ext cx="721571" cy="557670"/>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951B56E5-9108-8A7A-2401-6DC8FA6C0B5D}"/>
              </a:ext>
            </a:extLst>
          </p:cNvPr>
          <p:cNvCxnSpPr>
            <a:cxnSpLocks/>
          </p:cNvCxnSpPr>
          <p:nvPr/>
        </p:nvCxnSpPr>
        <p:spPr>
          <a:xfrm flipV="1">
            <a:off x="2327542" y="2173569"/>
            <a:ext cx="857693" cy="308660"/>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9" name="Connecteur droit 38">
            <a:extLst>
              <a:ext uri="{FF2B5EF4-FFF2-40B4-BE49-F238E27FC236}">
                <a16:creationId xmlns:a16="http://schemas.microsoft.com/office/drawing/2014/main" id="{0BC80F10-0DDA-7381-86EF-0FD8CA8DC411}"/>
              </a:ext>
            </a:extLst>
          </p:cNvPr>
          <p:cNvCxnSpPr>
            <a:cxnSpLocks/>
          </p:cNvCxnSpPr>
          <p:nvPr/>
        </p:nvCxnSpPr>
        <p:spPr>
          <a:xfrm>
            <a:off x="2374684" y="2463063"/>
            <a:ext cx="846800" cy="13278"/>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1" name="Connecteur droit 40">
            <a:extLst>
              <a:ext uri="{FF2B5EF4-FFF2-40B4-BE49-F238E27FC236}">
                <a16:creationId xmlns:a16="http://schemas.microsoft.com/office/drawing/2014/main" id="{378A961D-039C-68E6-7A75-91B1345F93ED}"/>
              </a:ext>
            </a:extLst>
          </p:cNvPr>
          <p:cNvCxnSpPr>
            <a:cxnSpLocks/>
          </p:cNvCxnSpPr>
          <p:nvPr/>
        </p:nvCxnSpPr>
        <p:spPr>
          <a:xfrm>
            <a:off x="2362694" y="2504907"/>
            <a:ext cx="822541" cy="250602"/>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3" name="Connecteur droit 42">
            <a:extLst>
              <a:ext uri="{FF2B5EF4-FFF2-40B4-BE49-F238E27FC236}">
                <a16:creationId xmlns:a16="http://schemas.microsoft.com/office/drawing/2014/main" id="{EABB1518-E1EF-42F7-61D0-43F8380F3651}"/>
              </a:ext>
            </a:extLst>
          </p:cNvPr>
          <p:cNvCxnSpPr/>
          <p:nvPr/>
        </p:nvCxnSpPr>
        <p:spPr>
          <a:xfrm>
            <a:off x="2327542" y="2497263"/>
            <a:ext cx="713761" cy="536054"/>
          </a:xfrm>
          <a:prstGeom prst="line">
            <a:avLst/>
          </a:prstGeom>
          <a:ln>
            <a:solidFill>
              <a:schemeClr val="accent5">
                <a:lumMod val="60000"/>
                <a:lumOff val="40000"/>
              </a:schemeClr>
            </a:solidFill>
          </a:ln>
        </p:spPr>
        <p:style>
          <a:lnRef idx="2">
            <a:schemeClr val="accent5"/>
          </a:lnRef>
          <a:fillRef idx="0">
            <a:schemeClr val="accent5"/>
          </a:fillRef>
          <a:effectRef idx="1">
            <a:schemeClr val="accent5"/>
          </a:effectRef>
          <a:fontRef idx="minor">
            <a:schemeClr val="tx1"/>
          </a:fontRef>
        </p:style>
      </p:cxnSp>
      <p:sp>
        <p:nvSpPr>
          <p:cNvPr id="52" name="Accolade fermante 51">
            <a:extLst>
              <a:ext uri="{FF2B5EF4-FFF2-40B4-BE49-F238E27FC236}">
                <a16:creationId xmlns:a16="http://schemas.microsoft.com/office/drawing/2014/main" id="{D7D7A84B-D059-5F05-8464-9A76BCD51D74}"/>
              </a:ext>
            </a:extLst>
          </p:cNvPr>
          <p:cNvSpPr/>
          <p:nvPr/>
        </p:nvSpPr>
        <p:spPr>
          <a:xfrm>
            <a:off x="5745232" y="1730562"/>
            <a:ext cx="238539" cy="808372"/>
          </a:xfrm>
          <a:prstGeom prst="rightBrace">
            <a:avLst/>
          </a:prstGeom>
          <a:ln>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sp>
        <p:nvSpPr>
          <p:cNvPr id="53" name="Ellipse 52">
            <a:extLst>
              <a:ext uri="{FF2B5EF4-FFF2-40B4-BE49-F238E27FC236}">
                <a16:creationId xmlns:a16="http://schemas.microsoft.com/office/drawing/2014/main" id="{AE152B1D-87A3-F070-D905-03774EF6FD04}"/>
              </a:ext>
            </a:extLst>
          </p:cNvPr>
          <p:cNvSpPr/>
          <p:nvPr/>
        </p:nvSpPr>
        <p:spPr>
          <a:xfrm>
            <a:off x="2223252" y="3939527"/>
            <a:ext cx="119918" cy="10770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Ellipse 53">
            <a:extLst>
              <a:ext uri="{FF2B5EF4-FFF2-40B4-BE49-F238E27FC236}">
                <a16:creationId xmlns:a16="http://schemas.microsoft.com/office/drawing/2014/main" id="{EBE847AE-BB31-4691-6646-59D782956A79}"/>
              </a:ext>
            </a:extLst>
          </p:cNvPr>
          <p:cNvSpPr/>
          <p:nvPr/>
        </p:nvSpPr>
        <p:spPr>
          <a:xfrm>
            <a:off x="8572451" y="3941426"/>
            <a:ext cx="119918" cy="10770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Ellipse 54">
            <a:extLst>
              <a:ext uri="{FF2B5EF4-FFF2-40B4-BE49-F238E27FC236}">
                <a16:creationId xmlns:a16="http://schemas.microsoft.com/office/drawing/2014/main" id="{6B3A6DEF-2C0D-B1D9-E3AB-8712471C82EE}"/>
              </a:ext>
            </a:extLst>
          </p:cNvPr>
          <p:cNvSpPr/>
          <p:nvPr/>
        </p:nvSpPr>
        <p:spPr>
          <a:xfrm>
            <a:off x="10817020" y="3920979"/>
            <a:ext cx="119918" cy="10770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36" name="Picture 12" descr="Quick Reference to the Diagnostic Criteria from DSM-IV - The American  Psychiatric Association: 9780890420638 - AbeBooks">
            <a:extLst>
              <a:ext uri="{FF2B5EF4-FFF2-40B4-BE49-F238E27FC236}">
                <a16:creationId xmlns:a16="http://schemas.microsoft.com/office/drawing/2014/main" id="{4A4251BC-09FC-B6D6-F191-9F67AC6CC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300" y="1877299"/>
            <a:ext cx="786871" cy="12045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SM-5 - Wikipedia">
            <a:extLst>
              <a:ext uri="{FF2B5EF4-FFF2-40B4-BE49-F238E27FC236}">
                <a16:creationId xmlns:a16="http://schemas.microsoft.com/office/drawing/2014/main" id="{D4B53FF4-5A6A-7ED9-4087-02D8878D0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959" y="1844249"/>
            <a:ext cx="810436" cy="115738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IM-11 - version française (chapitre 06) | PDF | Trouble du déficit de  l'attention avec ou sans hyperactivité | Schizophrénie">
            <a:extLst>
              <a:ext uri="{FF2B5EF4-FFF2-40B4-BE49-F238E27FC236}">
                <a16:creationId xmlns:a16="http://schemas.microsoft.com/office/drawing/2014/main" id="{635E5CB1-0BE7-1711-9832-CBA839500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915" y="1884117"/>
            <a:ext cx="818128" cy="1090837"/>
          </a:xfrm>
          <a:prstGeom prst="rect">
            <a:avLst/>
          </a:prstGeom>
          <a:noFill/>
          <a:extLst>
            <a:ext uri="{909E8E84-426E-40DD-AFC4-6F175D3DCCD1}">
              <a14:hiddenFill xmlns:a14="http://schemas.microsoft.com/office/drawing/2010/main">
                <a:solidFill>
                  <a:srgbClr val="FFFFFF"/>
                </a:solidFill>
              </a14:hiddenFill>
            </a:ext>
          </a:extLst>
        </p:spPr>
      </p:pic>
      <p:sp>
        <p:nvSpPr>
          <p:cNvPr id="56" name="ZoneTexte 55">
            <a:extLst>
              <a:ext uri="{FF2B5EF4-FFF2-40B4-BE49-F238E27FC236}">
                <a16:creationId xmlns:a16="http://schemas.microsoft.com/office/drawing/2014/main" id="{29434DDF-FC8C-C0D2-4D17-8F6504B33E0A}"/>
              </a:ext>
            </a:extLst>
          </p:cNvPr>
          <p:cNvSpPr txBox="1"/>
          <p:nvPr/>
        </p:nvSpPr>
        <p:spPr>
          <a:xfrm>
            <a:off x="9814491" y="4849229"/>
            <a:ext cx="2005058" cy="461665"/>
          </a:xfrm>
          <a:prstGeom prst="rect">
            <a:avLst/>
          </a:prstGeom>
          <a:noFill/>
        </p:spPr>
        <p:txBody>
          <a:bodyPr wrap="square" rtlCol="0">
            <a:spAutoFit/>
          </a:bodyPr>
          <a:lstStyle/>
          <a:p>
            <a:pPr algn="ctr"/>
            <a:r>
              <a:rPr lang="fr-BE" sz="2400" b="1" dirty="0">
                <a:solidFill>
                  <a:schemeClr val="bg1">
                    <a:lumMod val="50000"/>
                  </a:schemeClr>
                </a:solidFill>
              </a:rPr>
              <a:t>CIM 11</a:t>
            </a:r>
          </a:p>
        </p:txBody>
      </p:sp>
    </p:spTree>
    <p:extLst>
      <p:ext uri="{BB962C8B-B14F-4D97-AF65-F5344CB8AC3E}">
        <p14:creationId xmlns:p14="http://schemas.microsoft.com/office/powerpoint/2010/main" val="1937882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847E6-70C3-68A2-7093-EF2DE3EA4C1C}"/>
            </a:ext>
          </a:extLst>
        </p:cNvPr>
        <p:cNvGrpSpPr/>
        <p:nvPr/>
      </p:nvGrpSpPr>
      <p:grpSpPr>
        <a:xfrm>
          <a:off x="0" y="0"/>
          <a:ext cx="0" cy="0"/>
          <a:chOff x="0" y="0"/>
          <a:chExt cx="0" cy="0"/>
        </a:xfrm>
      </p:grpSpPr>
      <p:pic>
        <p:nvPicPr>
          <p:cNvPr id="1030" name="Picture 6" descr="Propagation et décomposition de la lumière : cours Seconde">
            <a:extLst>
              <a:ext uri="{FF2B5EF4-FFF2-40B4-BE49-F238E27FC236}">
                <a16:creationId xmlns:a16="http://schemas.microsoft.com/office/drawing/2014/main" id="{43949AF4-72C7-32C2-0FC9-3842E7B33349}"/>
              </a:ext>
            </a:extLst>
          </p:cNvPr>
          <p:cNvPicPr>
            <a:picLocks noChangeAspect="1" noChangeArrowheads="1"/>
          </p:cNvPicPr>
          <p:nvPr/>
        </p:nvPicPr>
        <p:blipFill rotWithShape="1">
          <a:blip r:embed="rId3">
            <a:alphaModFix amt="52000"/>
            <a:extLst>
              <a:ext uri="{28A0092B-C50C-407E-A947-70E740481C1C}">
                <a14:useLocalDpi xmlns:a14="http://schemas.microsoft.com/office/drawing/2010/main" val="0"/>
              </a:ext>
            </a:extLst>
          </a:blip>
          <a:srcRect l="12230" t="41999" r="24487" b="15447"/>
          <a:stretch/>
        </p:blipFill>
        <p:spPr bwMode="auto">
          <a:xfrm>
            <a:off x="0" y="1988432"/>
            <a:ext cx="12192000" cy="4862703"/>
          </a:xfrm>
          <a:prstGeom prst="rect">
            <a:avLst/>
          </a:prstGeom>
          <a:noFill/>
          <a:extLst>
            <a:ext uri="{909E8E84-426E-40DD-AFC4-6F175D3DCCD1}">
              <a14:hiddenFill xmlns:a14="http://schemas.microsoft.com/office/drawing/2010/main">
                <a:solidFill>
                  <a:srgbClr val="FFFFFF"/>
                </a:solidFill>
              </a14:hiddenFill>
            </a:ext>
          </a:extLst>
        </p:spPr>
      </p:pic>
      <p:sp>
        <p:nvSpPr>
          <p:cNvPr id="18" name="Triangle isocèle 17">
            <a:extLst>
              <a:ext uri="{FF2B5EF4-FFF2-40B4-BE49-F238E27FC236}">
                <a16:creationId xmlns:a16="http://schemas.microsoft.com/office/drawing/2014/main" id="{DB749B0E-4A2E-8515-4DCA-19062715E74D}"/>
              </a:ext>
            </a:extLst>
          </p:cNvPr>
          <p:cNvSpPr/>
          <p:nvPr/>
        </p:nvSpPr>
        <p:spPr>
          <a:xfrm rot="10800000">
            <a:off x="4088278" y="663261"/>
            <a:ext cx="8103722" cy="4565964"/>
          </a:xfrm>
          <a:prstGeom prst="triangle">
            <a:avLst>
              <a:gd name="adj" fmla="val 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32" name="Picture 8" descr="780+ Prisme Lumière Fond Blanc Stock Illustrations, graphiques vectoriels  libre de droits et Clip Art - iStock | Prisme couleur">
            <a:extLst>
              <a:ext uri="{FF2B5EF4-FFF2-40B4-BE49-F238E27FC236}">
                <a16:creationId xmlns:a16="http://schemas.microsoft.com/office/drawing/2014/main" id="{163D5E62-4A5C-56E6-BE8F-865549120E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74" t="20180" r="19138" b="19754"/>
          <a:stretch/>
        </p:blipFill>
        <p:spPr bwMode="auto">
          <a:xfrm rot="10800000">
            <a:off x="5746340" y="1350772"/>
            <a:ext cx="699320" cy="679831"/>
          </a:xfrm>
          <a:prstGeom prst="ellipse">
            <a:avLst/>
          </a:prstGeom>
          <a:noFill/>
          <a:extLst>
            <a:ext uri="{909E8E84-426E-40DD-AFC4-6F175D3DCCD1}">
              <a14:hiddenFill xmlns:a14="http://schemas.microsoft.com/office/drawing/2010/main">
                <a:solidFill>
                  <a:srgbClr val="FFFFFF"/>
                </a:solidFill>
              </a14:hiddenFill>
            </a:ext>
          </a:extLst>
        </p:spPr>
      </p:pic>
      <p:sp>
        <p:nvSpPr>
          <p:cNvPr id="21" name="Titre 1">
            <a:extLst>
              <a:ext uri="{FF2B5EF4-FFF2-40B4-BE49-F238E27FC236}">
                <a16:creationId xmlns:a16="http://schemas.microsoft.com/office/drawing/2014/main" id="{F7C05BDA-08F9-F17B-F362-2C6ADEC9673F}"/>
              </a:ext>
            </a:extLst>
          </p:cNvPr>
          <p:cNvSpPr>
            <a:spLocks noGrp="1"/>
          </p:cNvSpPr>
          <p:nvPr>
            <p:ph type="title"/>
          </p:nvPr>
        </p:nvSpPr>
        <p:spPr>
          <a:xfrm>
            <a:off x="838200" y="365125"/>
            <a:ext cx="10515600" cy="1325563"/>
          </a:xfrm>
        </p:spPr>
        <p:txBody>
          <a:bodyPr/>
          <a:lstStyle/>
          <a:p>
            <a:r>
              <a:rPr lang="fr-BE" dirty="0"/>
              <a:t>Le Spectre de l’Autisme – Définition(s)</a:t>
            </a:r>
          </a:p>
        </p:txBody>
      </p:sp>
      <p:pic>
        <p:nvPicPr>
          <p:cNvPr id="2" name="Picture 2" descr="Le DSM-5 – Comprendre l'autisme">
            <a:extLst>
              <a:ext uri="{FF2B5EF4-FFF2-40B4-BE49-F238E27FC236}">
                <a16:creationId xmlns:a16="http://schemas.microsoft.com/office/drawing/2014/main" id="{9AD66B10-53D1-1A56-A813-4486F2DDA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47" y="1775146"/>
            <a:ext cx="2193360" cy="31442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IM-11 - version française (chapitre 06) | PDF | Trouble du déficit de  l'attention avec ou sans hyperactivité | Schizophrénie">
            <a:extLst>
              <a:ext uri="{FF2B5EF4-FFF2-40B4-BE49-F238E27FC236}">
                <a16:creationId xmlns:a16="http://schemas.microsoft.com/office/drawing/2014/main" id="{C130AD16-1601-6B2C-3C7B-8A40A94EAE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1654" y="1829104"/>
            <a:ext cx="2184813" cy="31442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our_Brand_Pillars_Differentiation_Relevance_And_Esteem_Ppt_PowerPoint_Presentation_Professional_Aids_Slide_1">
            <a:extLst>
              <a:ext uri="{FF2B5EF4-FFF2-40B4-BE49-F238E27FC236}">
                <a16:creationId xmlns:a16="http://schemas.microsoft.com/office/drawing/2014/main" id="{CEDED351-9084-2A20-E2E0-2EEAD2080BE0}"/>
              </a:ext>
            </a:extLst>
          </p:cNvPr>
          <p:cNvPicPr>
            <a:picLocks noChangeAspect="1" noChangeArrowheads="1"/>
          </p:cNvPicPr>
          <p:nvPr/>
        </p:nvPicPr>
        <p:blipFill rotWithShape="1">
          <a:blip r:embed="rId7">
            <a:alphaModFix amt="25000"/>
            <a:extLst>
              <a:ext uri="{BEBA8EAE-BF5A-486C-A8C5-ECC9F3942E4B}">
                <a14:imgProps xmlns:a14="http://schemas.microsoft.com/office/drawing/2010/main">
                  <a14:imgLayer r:embed="rId8">
                    <a14:imgEffect>
                      <a14:backgroundRemoval t="45000" b="79286" l="77143" r="93393">
                        <a14:foregroundMark x1="77857" y1="48810" x2="77857" y2="48810"/>
                        <a14:foregroundMark x1="77857" y1="48810" x2="77857" y2="48810"/>
                        <a14:foregroundMark x1="77143" y1="46905" x2="77143" y2="46905"/>
                        <a14:foregroundMark x1="77679" y1="45476" x2="77679" y2="45476"/>
                        <a14:foregroundMark x1="81607" y1="47857" x2="81607" y2="47857"/>
                        <a14:foregroundMark x1="80536" y1="52857" x2="80536" y2="52857"/>
                        <a14:foregroundMark x1="82857" y1="52857" x2="82857" y2="52857"/>
                        <a14:foregroundMark x1="88571" y1="54524" x2="88571" y2="54524"/>
                        <a14:foregroundMark x1="84286" y1="76190" x2="84286" y2="76190"/>
                        <a14:foregroundMark x1="83750" y1="79048" x2="83750" y2="79048"/>
                        <a14:foregroundMark x1="85714" y1="79286" x2="85714" y2="79286"/>
                      </a14:backgroundRemoval>
                    </a14:imgEffect>
                  </a14:imgLayer>
                </a14:imgProps>
              </a:ext>
              <a:ext uri="{28A0092B-C50C-407E-A947-70E740481C1C}">
                <a14:useLocalDpi xmlns:a14="http://schemas.microsoft.com/office/drawing/2010/main" val="0"/>
              </a:ext>
            </a:extLst>
          </a:blip>
          <a:srcRect l="76038" t="42915" r="4442" b="17804"/>
          <a:stretch/>
        </p:blipFill>
        <p:spPr bwMode="auto">
          <a:xfrm>
            <a:off x="7042541" y="2597542"/>
            <a:ext cx="1823177" cy="25581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4" descr="Four_Brand_Pillars_Differentiation_Relevance_And_Esteem_Ppt_PowerPoint_Presentation_Professional_Aids_Slide_1">
            <a:extLst>
              <a:ext uri="{FF2B5EF4-FFF2-40B4-BE49-F238E27FC236}">
                <a16:creationId xmlns:a16="http://schemas.microsoft.com/office/drawing/2014/main" id="{43A8F70B-BA50-1001-7AEC-77ED9E3BF2D5}"/>
              </a:ext>
            </a:extLst>
          </p:cNvPr>
          <p:cNvPicPr>
            <a:picLocks noChangeAspect="1" noChangeArrowheads="1"/>
          </p:cNvPicPr>
          <p:nvPr/>
        </p:nvPicPr>
        <p:blipFill rotWithShape="1">
          <a:blip r:embed="rId7">
            <a:alphaModFix amt="25000"/>
            <a:extLst>
              <a:ext uri="{BEBA8EAE-BF5A-486C-A8C5-ECC9F3942E4B}">
                <a14:imgProps xmlns:a14="http://schemas.microsoft.com/office/drawing/2010/main">
                  <a14:imgLayer r:embed="rId8">
                    <a14:imgEffect>
                      <a14:backgroundRemoval t="45000" b="79286" l="77143" r="93393">
                        <a14:foregroundMark x1="77857" y1="48810" x2="77857" y2="48810"/>
                        <a14:foregroundMark x1="77857" y1="48810" x2="77857" y2="48810"/>
                        <a14:foregroundMark x1="77143" y1="46905" x2="77143" y2="46905"/>
                        <a14:foregroundMark x1="77679" y1="45476" x2="77679" y2="45476"/>
                        <a14:foregroundMark x1="81607" y1="47857" x2="81607" y2="47857"/>
                        <a14:foregroundMark x1="80536" y1="52857" x2="80536" y2="52857"/>
                        <a14:foregroundMark x1="82857" y1="52857" x2="82857" y2="52857"/>
                        <a14:foregroundMark x1="88571" y1="54524" x2="88571" y2="54524"/>
                        <a14:foregroundMark x1="84286" y1="76190" x2="84286" y2="76190"/>
                        <a14:foregroundMark x1="83750" y1="79048" x2="83750" y2="79048"/>
                        <a14:foregroundMark x1="85714" y1="79286" x2="85714" y2="79286"/>
                      </a14:backgroundRemoval>
                    </a14:imgEffect>
                  </a14:imgLayer>
                </a14:imgProps>
              </a:ext>
              <a:ext uri="{28A0092B-C50C-407E-A947-70E740481C1C}">
                <a14:useLocalDpi xmlns:a14="http://schemas.microsoft.com/office/drawing/2010/main" val="0"/>
              </a:ext>
            </a:extLst>
          </a:blip>
          <a:srcRect l="76038" t="42915" r="4442" b="17804"/>
          <a:stretch/>
        </p:blipFill>
        <p:spPr bwMode="auto">
          <a:xfrm>
            <a:off x="3585197" y="2597542"/>
            <a:ext cx="1823177" cy="25581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31EAFAD2-82FC-CBAB-26D1-74A8B6432535}"/>
              </a:ext>
            </a:extLst>
          </p:cNvPr>
          <p:cNvSpPr txBox="1"/>
          <p:nvPr/>
        </p:nvSpPr>
        <p:spPr>
          <a:xfrm>
            <a:off x="6540924" y="3276428"/>
            <a:ext cx="2665866" cy="1200329"/>
          </a:xfrm>
          <a:prstGeom prst="rect">
            <a:avLst/>
          </a:prstGeom>
          <a:noFill/>
        </p:spPr>
        <p:txBody>
          <a:bodyPr wrap="square" rtlCol="0">
            <a:spAutoFit/>
          </a:bodyPr>
          <a:lstStyle/>
          <a:p>
            <a:pPr algn="ctr"/>
            <a:r>
              <a:rPr lang="fr-BE" sz="2400" b="1" dirty="0">
                <a:solidFill>
                  <a:schemeClr val="tx1">
                    <a:lumMod val="75000"/>
                    <a:lumOff val="25000"/>
                  </a:schemeClr>
                </a:solidFill>
              </a:rPr>
              <a:t>Comportements/intérêts restreints et stéréotypés</a:t>
            </a:r>
          </a:p>
        </p:txBody>
      </p:sp>
      <p:sp>
        <p:nvSpPr>
          <p:cNvPr id="7" name="ZoneTexte 6">
            <a:extLst>
              <a:ext uri="{FF2B5EF4-FFF2-40B4-BE49-F238E27FC236}">
                <a16:creationId xmlns:a16="http://schemas.microsoft.com/office/drawing/2014/main" id="{AD5153B1-2A0C-B2ED-4515-8CAFC9798602}"/>
              </a:ext>
            </a:extLst>
          </p:cNvPr>
          <p:cNvSpPr txBox="1"/>
          <p:nvPr/>
        </p:nvSpPr>
        <p:spPr>
          <a:xfrm>
            <a:off x="2936878" y="3154460"/>
            <a:ext cx="2853294" cy="1846659"/>
          </a:xfrm>
          <a:prstGeom prst="rect">
            <a:avLst/>
          </a:prstGeom>
          <a:noFill/>
        </p:spPr>
        <p:txBody>
          <a:bodyPr wrap="square" rtlCol="0">
            <a:spAutoFit/>
          </a:bodyPr>
          <a:lstStyle/>
          <a:p>
            <a:pPr algn="ctr"/>
            <a:r>
              <a:rPr lang="fr-BE" sz="2400" b="1" dirty="0">
                <a:solidFill>
                  <a:schemeClr val="tx1">
                    <a:lumMod val="75000"/>
                    <a:lumOff val="25000"/>
                  </a:schemeClr>
                </a:solidFill>
              </a:rPr>
              <a:t>Trouble de la communication et des interactions sociales</a:t>
            </a:r>
          </a:p>
          <a:p>
            <a:pPr algn="ctr"/>
            <a:endParaRPr lang="fr-BE" b="1" dirty="0"/>
          </a:p>
        </p:txBody>
      </p:sp>
      <p:sp>
        <p:nvSpPr>
          <p:cNvPr id="8" name="ZoneTexte 7">
            <a:extLst>
              <a:ext uri="{FF2B5EF4-FFF2-40B4-BE49-F238E27FC236}">
                <a16:creationId xmlns:a16="http://schemas.microsoft.com/office/drawing/2014/main" id="{58B1429A-E054-474D-EE5E-2A92CB231DC7}"/>
              </a:ext>
            </a:extLst>
          </p:cNvPr>
          <p:cNvSpPr txBox="1"/>
          <p:nvPr/>
        </p:nvSpPr>
        <p:spPr>
          <a:xfrm>
            <a:off x="1439727" y="2193182"/>
            <a:ext cx="9470620" cy="800219"/>
          </a:xfrm>
          <a:prstGeom prst="rect">
            <a:avLst/>
          </a:prstGeom>
          <a:noFill/>
        </p:spPr>
        <p:txBody>
          <a:bodyPr wrap="square" rtlCol="0">
            <a:spAutoFit/>
          </a:bodyPr>
          <a:lstStyle/>
          <a:p>
            <a:pPr algn="ctr"/>
            <a:r>
              <a:rPr lang="fr-BE" sz="2800" b="1" dirty="0">
                <a:solidFill>
                  <a:schemeClr val="tx1">
                    <a:lumMod val="75000"/>
                    <a:lumOff val="25000"/>
                  </a:schemeClr>
                </a:solidFill>
              </a:rPr>
              <a:t>Trouble du Spectre de l’Autisme</a:t>
            </a:r>
          </a:p>
          <a:p>
            <a:pPr algn="ctr"/>
            <a:endParaRPr lang="fr-BE" b="1" dirty="0"/>
          </a:p>
        </p:txBody>
      </p:sp>
      <p:sp>
        <p:nvSpPr>
          <p:cNvPr id="9" name="Espace réservé du texte 2">
            <a:extLst>
              <a:ext uri="{FF2B5EF4-FFF2-40B4-BE49-F238E27FC236}">
                <a16:creationId xmlns:a16="http://schemas.microsoft.com/office/drawing/2014/main" id="{F1F80CBA-2E9B-93DD-BD0F-4DC06B732F45}"/>
              </a:ext>
            </a:extLst>
          </p:cNvPr>
          <p:cNvSpPr txBox="1">
            <a:spLocks/>
          </p:cNvSpPr>
          <p:nvPr/>
        </p:nvSpPr>
        <p:spPr>
          <a:xfrm>
            <a:off x="447782" y="5392241"/>
            <a:ext cx="11120755" cy="1320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tabLst>
                <a:tab pos="548640" algn="l"/>
                <a:tab pos="549275" algn="l"/>
              </a:tabLst>
            </a:pPr>
            <a:r>
              <a:rPr lang="fr-FR" sz="2000" b="1" spc="-5" dirty="0">
                <a:solidFill>
                  <a:schemeClr val="tx1">
                    <a:lumMod val="75000"/>
                    <a:lumOff val="25000"/>
                  </a:schemeClr>
                </a:solidFill>
                <a:latin typeface="Calibri"/>
                <a:cs typeface="Calibri"/>
              </a:rPr>
              <a:t>D</a:t>
            </a:r>
            <a:r>
              <a:rPr lang="fr-FR" sz="2000" b="1" spc="5" dirty="0">
                <a:solidFill>
                  <a:schemeClr val="tx1">
                    <a:lumMod val="75000"/>
                    <a:lumOff val="25000"/>
                  </a:schemeClr>
                </a:solidFill>
                <a:latin typeface="Calibri"/>
                <a:cs typeface="Calibri"/>
              </a:rPr>
              <a:t>ébut</a:t>
            </a:r>
            <a:r>
              <a:rPr lang="fr-FR" sz="2000" b="1" spc="-25"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pendant</a:t>
            </a:r>
            <a:r>
              <a:rPr lang="fr-FR" sz="2000" b="1" spc="-40"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la</a:t>
            </a:r>
            <a:r>
              <a:rPr lang="fr-FR" sz="2000" b="1" spc="10"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période</a:t>
            </a:r>
            <a:r>
              <a:rPr lang="fr-FR" sz="2000" b="1" spc="-30" dirty="0">
                <a:solidFill>
                  <a:schemeClr val="tx1">
                    <a:lumMod val="75000"/>
                    <a:lumOff val="25000"/>
                  </a:schemeClr>
                </a:solidFill>
                <a:latin typeface="Calibri"/>
                <a:cs typeface="Calibri"/>
              </a:rPr>
              <a:t> </a:t>
            </a:r>
            <a:r>
              <a:rPr lang="fr-FR" sz="2000" b="1" spc="-10" dirty="0">
                <a:solidFill>
                  <a:schemeClr val="tx1">
                    <a:lumMod val="75000"/>
                    <a:lumOff val="25000"/>
                  </a:schemeClr>
                </a:solidFill>
                <a:latin typeface="Calibri"/>
                <a:cs typeface="Calibri"/>
              </a:rPr>
              <a:t>précoce </a:t>
            </a:r>
            <a:r>
              <a:rPr lang="fr-FR" sz="2000" b="1" dirty="0">
                <a:solidFill>
                  <a:schemeClr val="tx1">
                    <a:lumMod val="75000"/>
                    <a:lumOff val="25000"/>
                  </a:schemeClr>
                </a:solidFill>
                <a:latin typeface="Calibri"/>
                <a:cs typeface="Calibri"/>
              </a:rPr>
              <a:t>du</a:t>
            </a:r>
            <a:r>
              <a:rPr lang="fr-FR" sz="2000" b="1" spc="-5" dirty="0">
                <a:solidFill>
                  <a:schemeClr val="tx1">
                    <a:lumMod val="75000"/>
                    <a:lumOff val="25000"/>
                  </a:schemeClr>
                </a:solidFill>
                <a:latin typeface="Calibri"/>
                <a:cs typeface="Calibri"/>
              </a:rPr>
              <a:t> développement</a:t>
            </a:r>
            <a:endParaRPr lang="fr-FR" sz="2000" b="1" dirty="0">
              <a:solidFill>
                <a:schemeClr val="tx1">
                  <a:lumMod val="75000"/>
                  <a:lumOff val="25000"/>
                </a:schemeClr>
              </a:solidFill>
              <a:latin typeface="Calibri"/>
              <a:cs typeface="Calibri"/>
            </a:endParaRPr>
          </a:p>
          <a:p>
            <a:pPr marL="0" indent="0" algn="ctr">
              <a:lnSpc>
                <a:spcPct val="100000"/>
              </a:lnSpc>
              <a:buNone/>
              <a:tabLst>
                <a:tab pos="548640" algn="l"/>
                <a:tab pos="549275" algn="l"/>
              </a:tabLst>
            </a:pPr>
            <a:r>
              <a:rPr lang="fr-FR" sz="2000" b="1" spc="-10" dirty="0">
                <a:solidFill>
                  <a:schemeClr val="tx1">
                    <a:lumMod val="75000"/>
                    <a:lumOff val="25000"/>
                  </a:schemeClr>
                </a:solidFill>
                <a:latin typeface="Calibri"/>
                <a:cs typeface="Calibri"/>
              </a:rPr>
              <a:t>Retentissement</a:t>
            </a:r>
            <a:r>
              <a:rPr lang="fr-FR" sz="2000" b="1" spc="10" dirty="0">
                <a:solidFill>
                  <a:schemeClr val="tx1">
                    <a:lumMod val="75000"/>
                    <a:lumOff val="25000"/>
                  </a:schemeClr>
                </a:solidFill>
                <a:latin typeface="Calibri"/>
                <a:cs typeface="Calibri"/>
              </a:rPr>
              <a:t> </a:t>
            </a:r>
            <a:r>
              <a:rPr lang="fr-FR" sz="2000" b="1" spc="-5" dirty="0">
                <a:solidFill>
                  <a:schemeClr val="tx1">
                    <a:lumMod val="75000"/>
                    <a:lumOff val="25000"/>
                  </a:schemeClr>
                </a:solidFill>
                <a:latin typeface="Calibri"/>
                <a:cs typeface="Calibri"/>
              </a:rPr>
              <a:t>cliniquement</a:t>
            </a:r>
            <a:r>
              <a:rPr lang="fr-FR" sz="2000" b="1" spc="-25" dirty="0">
                <a:solidFill>
                  <a:schemeClr val="tx1">
                    <a:lumMod val="75000"/>
                    <a:lumOff val="25000"/>
                  </a:schemeClr>
                </a:solidFill>
                <a:latin typeface="Calibri"/>
                <a:cs typeface="Calibri"/>
              </a:rPr>
              <a:t> </a:t>
            </a:r>
            <a:r>
              <a:rPr lang="fr-FR" sz="2000" b="1" spc="-5" dirty="0">
                <a:solidFill>
                  <a:schemeClr val="tx1">
                    <a:lumMod val="75000"/>
                    <a:lumOff val="25000"/>
                  </a:schemeClr>
                </a:solidFill>
                <a:latin typeface="Calibri"/>
                <a:cs typeface="Calibri"/>
              </a:rPr>
              <a:t>significatif</a:t>
            </a:r>
            <a:endParaRPr lang="fr-FR" sz="2000" b="1" dirty="0">
              <a:solidFill>
                <a:schemeClr val="tx1">
                  <a:lumMod val="75000"/>
                  <a:lumOff val="25000"/>
                </a:schemeClr>
              </a:solidFill>
              <a:latin typeface="Calibri"/>
              <a:cs typeface="Calibri"/>
            </a:endParaRPr>
          </a:p>
          <a:p>
            <a:pPr marL="0" indent="0" algn="ctr">
              <a:lnSpc>
                <a:spcPct val="100000"/>
              </a:lnSpc>
              <a:buNone/>
              <a:tabLst>
                <a:tab pos="548640" algn="l"/>
                <a:tab pos="549275" algn="l"/>
              </a:tabLst>
            </a:pPr>
            <a:r>
              <a:rPr lang="fr-FR" sz="2000" b="1" spc="-15" dirty="0">
                <a:solidFill>
                  <a:schemeClr val="tx1">
                    <a:lumMod val="75000"/>
                    <a:lumOff val="25000"/>
                  </a:schemeClr>
                </a:solidFill>
                <a:latin typeface="Calibri"/>
                <a:cs typeface="Calibri"/>
              </a:rPr>
              <a:t>Pas</a:t>
            </a:r>
            <a:r>
              <a:rPr lang="fr-FR" sz="2000" b="1" spc="10"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imputables</a:t>
            </a:r>
            <a:r>
              <a:rPr lang="fr-FR" sz="2000" b="1" spc="-25"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à</a:t>
            </a:r>
            <a:r>
              <a:rPr lang="fr-FR" sz="2000" b="1" spc="10"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un </a:t>
            </a:r>
            <a:r>
              <a:rPr lang="fr-FR" sz="2000" b="1" spc="-5" dirty="0">
                <a:solidFill>
                  <a:schemeClr val="tx1">
                    <a:lumMod val="75000"/>
                    <a:lumOff val="25000"/>
                  </a:schemeClr>
                </a:solidFill>
                <a:latin typeface="Calibri"/>
                <a:cs typeface="Calibri"/>
              </a:rPr>
              <a:t>handicap</a:t>
            </a:r>
            <a:r>
              <a:rPr lang="fr-FR" sz="2000" b="1" spc="-20" dirty="0">
                <a:solidFill>
                  <a:schemeClr val="tx1">
                    <a:lumMod val="75000"/>
                    <a:lumOff val="25000"/>
                  </a:schemeClr>
                </a:solidFill>
                <a:latin typeface="Calibri"/>
                <a:cs typeface="Calibri"/>
              </a:rPr>
              <a:t> </a:t>
            </a:r>
            <a:r>
              <a:rPr lang="fr-FR" sz="2000" b="1" spc="-5" dirty="0">
                <a:solidFill>
                  <a:schemeClr val="tx1">
                    <a:lumMod val="75000"/>
                    <a:lumOff val="25000"/>
                  </a:schemeClr>
                </a:solidFill>
                <a:latin typeface="Calibri"/>
                <a:cs typeface="Calibri"/>
              </a:rPr>
              <a:t>intellectuel </a:t>
            </a:r>
            <a:r>
              <a:rPr lang="fr-FR" sz="2000" b="1" dirty="0">
                <a:solidFill>
                  <a:schemeClr val="tx1">
                    <a:lumMod val="75000"/>
                    <a:lumOff val="25000"/>
                  </a:schemeClr>
                </a:solidFill>
                <a:latin typeface="Calibri"/>
                <a:cs typeface="Calibri"/>
              </a:rPr>
              <a:t>ou</a:t>
            </a:r>
            <a:r>
              <a:rPr lang="fr-FR" sz="2000" b="1" spc="5"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un</a:t>
            </a:r>
            <a:r>
              <a:rPr lang="fr-FR" sz="2000" b="1" spc="-20" dirty="0">
                <a:solidFill>
                  <a:schemeClr val="tx1">
                    <a:lumMod val="75000"/>
                    <a:lumOff val="25000"/>
                  </a:schemeClr>
                </a:solidFill>
                <a:latin typeface="Calibri"/>
                <a:cs typeface="Calibri"/>
              </a:rPr>
              <a:t> </a:t>
            </a:r>
            <a:r>
              <a:rPr lang="fr-FR" sz="2000" b="1" spc="-15" dirty="0">
                <a:solidFill>
                  <a:schemeClr val="tx1">
                    <a:lumMod val="75000"/>
                    <a:lumOff val="25000"/>
                  </a:schemeClr>
                </a:solidFill>
                <a:latin typeface="Calibri"/>
                <a:cs typeface="Calibri"/>
              </a:rPr>
              <a:t>retard</a:t>
            </a:r>
            <a:r>
              <a:rPr lang="fr-FR" sz="2000" b="1" spc="-20"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global</a:t>
            </a:r>
            <a:r>
              <a:rPr lang="fr-FR" sz="2000" b="1" spc="-10" dirty="0">
                <a:solidFill>
                  <a:schemeClr val="tx1">
                    <a:lumMod val="75000"/>
                    <a:lumOff val="25000"/>
                  </a:schemeClr>
                </a:solidFill>
                <a:latin typeface="Calibri"/>
                <a:cs typeface="Calibri"/>
              </a:rPr>
              <a:t> </a:t>
            </a:r>
            <a:r>
              <a:rPr lang="fr-FR" sz="2000" b="1" dirty="0">
                <a:solidFill>
                  <a:schemeClr val="tx1">
                    <a:lumMod val="75000"/>
                    <a:lumOff val="25000"/>
                  </a:schemeClr>
                </a:solidFill>
                <a:latin typeface="Calibri"/>
                <a:cs typeface="Calibri"/>
              </a:rPr>
              <a:t>de </a:t>
            </a:r>
            <a:r>
              <a:rPr lang="fr-FR" sz="2000" b="1" spc="-5" dirty="0">
                <a:solidFill>
                  <a:schemeClr val="tx1">
                    <a:lumMod val="75000"/>
                    <a:lumOff val="25000"/>
                  </a:schemeClr>
                </a:solidFill>
                <a:latin typeface="Calibri"/>
                <a:cs typeface="Calibri"/>
              </a:rPr>
              <a:t>développement</a:t>
            </a:r>
            <a:endParaRPr lang="fr-FR" sz="2000" b="1" dirty="0">
              <a:solidFill>
                <a:schemeClr val="tx1">
                  <a:lumMod val="75000"/>
                  <a:lumOff val="25000"/>
                </a:schemeClr>
              </a:solidFill>
              <a:latin typeface="Calibri"/>
              <a:cs typeface="Calibri"/>
            </a:endParaRPr>
          </a:p>
          <a:p>
            <a:pPr marL="90806">
              <a:lnSpc>
                <a:spcPct val="100000"/>
              </a:lnSpc>
              <a:tabLst>
                <a:tab pos="548640" algn="l"/>
                <a:tab pos="549275" algn="l"/>
              </a:tabLst>
            </a:pPr>
            <a:endParaRPr lang="fr-FR" sz="2400" dirty="0">
              <a:latin typeface="Calibri"/>
              <a:cs typeface="Calibri"/>
            </a:endParaRPr>
          </a:p>
          <a:p>
            <a:endParaRPr lang="fr-BE" dirty="0"/>
          </a:p>
        </p:txBody>
      </p:sp>
      <p:sp>
        <p:nvSpPr>
          <p:cNvPr id="10" name="ZoneTexte 9">
            <a:extLst>
              <a:ext uri="{FF2B5EF4-FFF2-40B4-BE49-F238E27FC236}">
                <a16:creationId xmlns:a16="http://schemas.microsoft.com/office/drawing/2014/main" id="{8E92BB70-DF3D-1E09-1518-79B725D2269E}"/>
              </a:ext>
            </a:extLst>
          </p:cNvPr>
          <p:cNvSpPr txBox="1"/>
          <p:nvPr/>
        </p:nvSpPr>
        <p:spPr>
          <a:xfrm>
            <a:off x="5672655" y="3572212"/>
            <a:ext cx="878345" cy="584775"/>
          </a:xfrm>
          <a:prstGeom prst="rect">
            <a:avLst/>
          </a:prstGeom>
          <a:noFill/>
        </p:spPr>
        <p:txBody>
          <a:bodyPr wrap="square" rtlCol="0">
            <a:spAutoFit/>
          </a:bodyPr>
          <a:lstStyle/>
          <a:p>
            <a:pPr algn="ctr"/>
            <a:r>
              <a:rPr lang="fr-BE" sz="3200" b="1" dirty="0"/>
              <a:t>+</a:t>
            </a:r>
          </a:p>
        </p:txBody>
      </p:sp>
    </p:spTree>
    <p:extLst>
      <p:ext uri="{BB962C8B-B14F-4D97-AF65-F5344CB8AC3E}">
        <p14:creationId xmlns:p14="http://schemas.microsoft.com/office/powerpoint/2010/main" val="705305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Spectre de l’Autisme – Définition(s)</a:t>
            </a:r>
          </a:p>
        </p:txBody>
      </p:sp>
      <p:sp>
        <p:nvSpPr>
          <p:cNvPr id="3" name="Espace réservé du texte 2">
            <a:extLst>
              <a:ext uri="{FF2B5EF4-FFF2-40B4-BE49-F238E27FC236}">
                <a16:creationId xmlns:a16="http://schemas.microsoft.com/office/drawing/2014/main" id="{77E52C17-0C0F-430E-F54C-0782F61E12DE}"/>
              </a:ext>
            </a:extLst>
          </p:cNvPr>
          <p:cNvSpPr txBox="1">
            <a:spLocks/>
          </p:cNvSpPr>
          <p:nvPr/>
        </p:nvSpPr>
        <p:spPr>
          <a:xfrm>
            <a:off x="762000" y="1712890"/>
            <a:ext cx="11120755" cy="646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spc="-5" dirty="0">
                <a:latin typeface="Calibri"/>
                <a:cs typeface="Calibri"/>
              </a:rPr>
              <a:t>Pilier 1: déficits</a:t>
            </a:r>
            <a:r>
              <a:rPr lang="fr-FR" sz="2400" b="1" spc="-30" dirty="0">
                <a:latin typeface="Calibri"/>
                <a:cs typeface="Calibri"/>
              </a:rPr>
              <a:t> </a:t>
            </a:r>
            <a:r>
              <a:rPr lang="fr-FR" sz="2400" b="1" spc="-10" dirty="0">
                <a:latin typeface="Calibri"/>
                <a:cs typeface="Calibri"/>
              </a:rPr>
              <a:t>persistants</a:t>
            </a:r>
            <a:r>
              <a:rPr lang="fr-FR" sz="2400" b="1" spc="-5" dirty="0">
                <a:latin typeface="Calibri"/>
                <a:cs typeface="Calibri"/>
              </a:rPr>
              <a:t> </a:t>
            </a:r>
            <a:r>
              <a:rPr lang="fr-FR" sz="2400" b="1" dirty="0">
                <a:latin typeface="Calibri"/>
                <a:cs typeface="Calibri"/>
              </a:rPr>
              <a:t>de</a:t>
            </a:r>
            <a:r>
              <a:rPr lang="fr-FR" sz="2400" b="1" spc="-5" dirty="0">
                <a:latin typeface="Calibri"/>
                <a:cs typeface="Calibri"/>
              </a:rPr>
              <a:t> </a:t>
            </a:r>
            <a:r>
              <a:rPr lang="fr-FR" sz="2400" b="1" dirty="0">
                <a:latin typeface="Calibri"/>
                <a:cs typeface="Calibri"/>
              </a:rPr>
              <a:t>la</a:t>
            </a:r>
            <a:r>
              <a:rPr lang="fr-FR" sz="2400" b="1" spc="-15" dirty="0">
                <a:latin typeface="Calibri"/>
                <a:cs typeface="Calibri"/>
              </a:rPr>
              <a:t> </a:t>
            </a:r>
            <a:r>
              <a:rPr lang="fr-FR" sz="2400" b="1" spc="-5" dirty="0">
                <a:latin typeface="Calibri"/>
                <a:cs typeface="Calibri"/>
              </a:rPr>
              <a:t>communication</a:t>
            </a:r>
            <a:r>
              <a:rPr lang="fr-FR" sz="2400" b="1" spc="-20" dirty="0">
                <a:latin typeface="Calibri"/>
                <a:cs typeface="Calibri"/>
              </a:rPr>
              <a:t> </a:t>
            </a:r>
            <a:r>
              <a:rPr lang="fr-FR" sz="2400" b="1" spc="-15" dirty="0">
                <a:latin typeface="Calibri"/>
                <a:cs typeface="Calibri"/>
              </a:rPr>
              <a:t>et</a:t>
            </a:r>
            <a:r>
              <a:rPr lang="fr-FR" sz="2400" b="1" spc="10" dirty="0">
                <a:latin typeface="Calibri"/>
                <a:cs typeface="Calibri"/>
              </a:rPr>
              <a:t> </a:t>
            </a:r>
            <a:r>
              <a:rPr lang="fr-FR" sz="2400" b="1" spc="-5" dirty="0">
                <a:latin typeface="Calibri"/>
                <a:cs typeface="Calibri"/>
              </a:rPr>
              <a:t>des</a:t>
            </a:r>
            <a:r>
              <a:rPr lang="fr-FR" sz="2400" b="1" spc="10" dirty="0">
                <a:latin typeface="Calibri"/>
                <a:cs typeface="Calibri"/>
              </a:rPr>
              <a:t> </a:t>
            </a:r>
            <a:r>
              <a:rPr lang="fr-FR" sz="2400" b="1" spc="-10" dirty="0">
                <a:latin typeface="Calibri"/>
                <a:cs typeface="Calibri"/>
              </a:rPr>
              <a:t>interactions</a:t>
            </a:r>
            <a:r>
              <a:rPr lang="fr-FR" sz="2400" b="1" spc="-65" dirty="0">
                <a:latin typeface="Calibri"/>
                <a:cs typeface="Calibri"/>
              </a:rPr>
              <a:t> </a:t>
            </a:r>
            <a:r>
              <a:rPr lang="fr-FR" sz="2400" b="1" spc="-5" dirty="0">
                <a:latin typeface="Calibri"/>
                <a:cs typeface="Calibri"/>
              </a:rPr>
              <a:t>sociales</a:t>
            </a:r>
            <a:endParaRPr lang="fr-FR" sz="2400" dirty="0">
              <a:latin typeface="Calibri"/>
              <a:cs typeface="Calibri"/>
            </a:endParaRPr>
          </a:p>
          <a:p>
            <a:endParaRPr lang="fr-BE" dirty="0"/>
          </a:p>
        </p:txBody>
      </p:sp>
      <p:pic>
        <p:nvPicPr>
          <p:cNvPr id="4" name="Image 3">
            <a:extLst>
              <a:ext uri="{FF2B5EF4-FFF2-40B4-BE49-F238E27FC236}">
                <a16:creationId xmlns:a16="http://schemas.microsoft.com/office/drawing/2014/main" id="{5F4740F0-1FAF-903F-8AA3-1CECD5E03A83}"/>
              </a:ext>
            </a:extLst>
          </p:cNvPr>
          <p:cNvPicPr>
            <a:picLocks noChangeAspect="1"/>
          </p:cNvPicPr>
          <p:nvPr/>
        </p:nvPicPr>
        <p:blipFill rotWithShape="1">
          <a:blip r:embed="rId2"/>
          <a:srcRect l="16875" t="18704" r="21784" b="50000"/>
          <a:stretch/>
        </p:blipFill>
        <p:spPr>
          <a:xfrm>
            <a:off x="732503" y="2407895"/>
            <a:ext cx="7270255" cy="2086415"/>
          </a:xfrm>
          <a:prstGeom prst="rect">
            <a:avLst/>
          </a:prstGeom>
        </p:spPr>
      </p:pic>
      <p:pic>
        <p:nvPicPr>
          <p:cNvPr id="5" name="Image 4">
            <a:extLst>
              <a:ext uri="{FF2B5EF4-FFF2-40B4-BE49-F238E27FC236}">
                <a16:creationId xmlns:a16="http://schemas.microsoft.com/office/drawing/2014/main" id="{38A18F8A-6A92-0E41-92F0-C72F488E85DB}"/>
              </a:ext>
            </a:extLst>
          </p:cNvPr>
          <p:cNvPicPr>
            <a:picLocks noChangeAspect="1"/>
          </p:cNvPicPr>
          <p:nvPr/>
        </p:nvPicPr>
        <p:blipFill rotWithShape="1">
          <a:blip r:embed="rId3"/>
          <a:srcRect l="17500" t="18704" r="64375" b="50873"/>
          <a:stretch/>
        </p:blipFill>
        <p:spPr>
          <a:xfrm>
            <a:off x="8077200" y="2425101"/>
            <a:ext cx="2209800" cy="2086415"/>
          </a:xfrm>
          <a:prstGeom prst="rect">
            <a:avLst/>
          </a:prstGeom>
        </p:spPr>
      </p:pic>
      <p:pic>
        <p:nvPicPr>
          <p:cNvPr id="6" name="Image 5">
            <a:extLst>
              <a:ext uri="{FF2B5EF4-FFF2-40B4-BE49-F238E27FC236}">
                <a16:creationId xmlns:a16="http://schemas.microsoft.com/office/drawing/2014/main" id="{C09E7F12-335E-C17F-722A-680690D62F10}"/>
              </a:ext>
            </a:extLst>
          </p:cNvPr>
          <p:cNvPicPr>
            <a:picLocks noChangeAspect="1"/>
          </p:cNvPicPr>
          <p:nvPr/>
        </p:nvPicPr>
        <p:blipFill rotWithShape="1">
          <a:blip r:embed="rId3"/>
          <a:srcRect l="59375" t="18704" r="23125" b="49073"/>
          <a:stretch/>
        </p:blipFill>
        <p:spPr>
          <a:xfrm>
            <a:off x="7675598" y="4494310"/>
            <a:ext cx="2133600" cy="2209800"/>
          </a:xfrm>
          <a:prstGeom prst="rect">
            <a:avLst/>
          </a:prstGeom>
        </p:spPr>
      </p:pic>
      <p:pic>
        <p:nvPicPr>
          <p:cNvPr id="7" name="Image 6">
            <a:extLst>
              <a:ext uri="{FF2B5EF4-FFF2-40B4-BE49-F238E27FC236}">
                <a16:creationId xmlns:a16="http://schemas.microsoft.com/office/drawing/2014/main" id="{CAC79D4E-C567-13C1-8E29-6B70AF11F13E}"/>
              </a:ext>
            </a:extLst>
          </p:cNvPr>
          <p:cNvPicPr>
            <a:picLocks noChangeAspect="1"/>
          </p:cNvPicPr>
          <p:nvPr/>
        </p:nvPicPr>
        <p:blipFill rotWithShape="1">
          <a:blip r:embed="rId4"/>
          <a:srcRect l="63367" t="25349" r="23494" b="44228"/>
          <a:stretch/>
        </p:blipFill>
        <p:spPr>
          <a:xfrm>
            <a:off x="5521398" y="4633348"/>
            <a:ext cx="1601957" cy="2086415"/>
          </a:xfrm>
          <a:prstGeom prst="rect">
            <a:avLst/>
          </a:prstGeom>
        </p:spPr>
      </p:pic>
      <p:pic>
        <p:nvPicPr>
          <p:cNvPr id="8" name="Image 7">
            <a:extLst>
              <a:ext uri="{FF2B5EF4-FFF2-40B4-BE49-F238E27FC236}">
                <a16:creationId xmlns:a16="http://schemas.microsoft.com/office/drawing/2014/main" id="{8541E7A0-7B6A-3DD4-C9FB-6F37747B362A}"/>
              </a:ext>
            </a:extLst>
          </p:cNvPr>
          <p:cNvPicPr>
            <a:picLocks noChangeAspect="1"/>
          </p:cNvPicPr>
          <p:nvPr/>
        </p:nvPicPr>
        <p:blipFill rotWithShape="1">
          <a:blip r:embed="rId4"/>
          <a:srcRect l="16875" t="25349" r="57258" b="44228"/>
          <a:stretch/>
        </p:blipFill>
        <p:spPr>
          <a:xfrm>
            <a:off x="1815457" y="4602153"/>
            <a:ext cx="3153698" cy="2086415"/>
          </a:xfrm>
          <a:prstGeom prst="rect">
            <a:avLst/>
          </a:prstGeom>
        </p:spPr>
      </p:pic>
    </p:spTree>
    <p:extLst>
      <p:ext uri="{BB962C8B-B14F-4D97-AF65-F5344CB8AC3E}">
        <p14:creationId xmlns:p14="http://schemas.microsoft.com/office/powerpoint/2010/main" val="1503401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Spectre de l’Autisme – Définition(s)</a:t>
            </a:r>
          </a:p>
        </p:txBody>
      </p:sp>
      <p:sp>
        <p:nvSpPr>
          <p:cNvPr id="3" name="Espace réservé du texte 2">
            <a:extLst>
              <a:ext uri="{FF2B5EF4-FFF2-40B4-BE49-F238E27FC236}">
                <a16:creationId xmlns:a16="http://schemas.microsoft.com/office/drawing/2014/main" id="{40222126-B5CF-1240-3B54-74DE0F1C8F12}"/>
              </a:ext>
            </a:extLst>
          </p:cNvPr>
          <p:cNvSpPr txBox="1">
            <a:spLocks/>
          </p:cNvSpPr>
          <p:nvPr/>
        </p:nvSpPr>
        <p:spPr>
          <a:xfrm>
            <a:off x="831850" y="2158238"/>
            <a:ext cx="11120755" cy="646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548640" algn="l"/>
                <a:tab pos="549275" algn="l"/>
              </a:tabLst>
            </a:pPr>
            <a:r>
              <a:rPr lang="fr-FR" sz="2400" b="1" spc="-15" dirty="0">
                <a:latin typeface="Calibri"/>
                <a:cs typeface="Calibri"/>
              </a:rPr>
              <a:t>Pilier 2: caractère</a:t>
            </a:r>
            <a:r>
              <a:rPr lang="fr-FR" sz="2400" b="1" spc="-10" dirty="0">
                <a:latin typeface="Calibri"/>
                <a:cs typeface="Calibri"/>
              </a:rPr>
              <a:t> restreint</a:t>
            </a:r>
            <a:r>
              <a:rPr lang="fr-FR" sz="2400" b="1" spc="-45" dirty="0">
                <a:latin typeface="Calibri"/>
                <a:cs typeface="Calibri"/>
              </a:rPr>
              <a:t> </a:t>
            </a:r>
            <a:r>
              <a:rPr lang="fr-FR" sz="2400" b="1" spc="-15" dirty="0">
                <a:latin typeface="Calibri"/>
                <a:cs typeface="Calibri"/>
              </a:rPr>
              <a:t>et</a:t>
            </a:r>
            <a:r>
              <a:rPr lang="fr-FR" sz="2400" b="1" spc="10" dirty="0">
                <a:latin typeface="Calibri"/>
                <a:cs typeface="Calibri"/>
              </a:rPr>
              <a:t> </a:t>
            </a:r>
            <a:r>
              <a:rPr lang="fr-FR" sz="2400" b="1" spc="-5" dirty="0">
                <a:latin typeface="Calibri"/>
                <a:cs typeface="Calibri"/>
              </a:rPr>
              <a:t>répétitif</a:t>
            </a:r>
            <a:r>
              <a:rPr lang="fr-FR" sz="2400" b="1" spc="-30" dirty="0">
                <a:latin typeface="Calibri"/>
                <a:cs typeface="Calibri"/>
              </a:rPr>
              <a:t> </a:t>
            </a:r>
            <a:r>
              <a:rPr lang="fr-FR" sz="2400" b="1" spc="-5" dirty="0">
                <a:latin typeface="Calibri"/>
                <a:cs typeface="Calibri"/>
              </a:rPr>
              <a:t>des</a:t>
            </a:r>
            <a:r>
              <a:rPr lang="fr-FR" sz="2400" b="1" spc="5" dirty="0">
                <a:latin typeface="Calibri"/>
                <a:cs typeface="Calibri"/>
              </a:rPr>
              <a:t> </a:t>
            </a:r>
            <a:r>
              <a:rPr lang="fr-FR" sz="2400" b="1" spc="-5" dirty="0">
                <a:latin typeface="Calibri"/>
                <a:cs typeface="Calibri"/>
              </a:rPr>
              <a:t>comportements,</a:t>
            </a:r>
            <a:r>
              <a:rPr lang="fr-FR" sz="2400" b="1" spc="-30" dirty="0">
                <a:latin typeface="Calibri"/>
                <a:cs typeface="Calibri"/>
              </a:rPr>
              <a:t> </a:t>
            </a:r>
            <a:r>
              <a:rPr lang="fr-FR" sz="2400" b="1" spc="-5" dirty="0">
                <a:latin typeface="Calibri"/>
                <a:cs typeface="Calibri"/>
              </a:rPr>
              <a:t>des</a:t>
            </a:r>
            <a:r>
              <a:rPr lang="fr-FR" sz="2400" b="1" spc="5" dirty="0">
                <a:latin typeface="Calibri"/>
                <a:cs typeface="Calibri"/>
              </a:rPr>
              <a:t> </a:t>
            </a:r>
            <a:r>
              <a:rPr lang="fr-FR" sz="2400" b="1" spc="-10" dirty="0">
                <a:latin typeface="Calibri"/>
                <a:cs typeface="Calibri"/>
              </a:rPr>
              <a:t>intérêts</a:t>
            </a:r>
            <a:r>
              <a:rPr lang="fr-FR" sz="2400" b="1" spc="-30" dirty="0">
                <a:latin typeface="Calibri"/>
                <a:cs typeface="Calibri"/>
              </a:rPr>
              <a:t> </a:t>
            </a:r>
            <a:r>
              <a:rPr lang="fr-FR" sz="2400" b="1" dirty="0">
                <a:latin typeface="Calibri"/>
                <a:cs typeface="Calibri"/>
              </a:rPr>
              <a:t>ou</a:t>
            </a:r>
            <a:r>
              <a:rPr lang="fr-FR" sz="2400" b="1" spc="-5" dirty="0">
                <a:latin typeface="Calibri"/>
                <a:cs typeface="Calibri"/>
              </a:rPr>
              <a:t> des</a:t>
            </a:r>
            <a:r>
              <a:rPr lang="fr-FR" sz="2400" b="1" spc="5" dirty="0">
                <a:latin typeface="Calibri"/>
                <a:cs typeface="Calibri"/>
              </a:rPr>
              <a:t> </a:t>
            </a:r>
            <a:r>
              <a:rPr lang="fr-FR" sz="2400" b="1" spc="-5" dirty="0">
                <a:latin typeface="Calibri"/>
                <a:cs typeface="Calibri"/>
              </a:rPr>
              <a:t>activités</a:t>
            </a:r>
            <a:endParaRPr lang="fr-FR" sz="2400" dirty="0">
              <a:latin typeface="Calibri"/>
              <a:cs typeface="Calibri"/>
            </a:endParaRPr>
          </a:p>
          <a:p>
            <a:endParaRPr lang="fr-BE" dirty="0"/>
          </a:p>
        </p:txBody>
      </p:sp>
      <p:pic>
        <p:nvPicPr>
          <p:cNvPr id="4" name="Image 3">
            <a:extLst>
              <a:ext uri="{FF2B5EF4-FFF2-40B4-BE49-F238E27FC236}">
                <a16:creationId xmlns:a16="http://schemas.microsoft.com/office/drawing/2014/main" id="{0F0A5B36-7FF9-3439-D7F7-06B7AB0C0CF4}"/>
              </a:ext>
            </a:extLst>
          </p:cNvPr>
          <p:cNvPicPr>
            <a:picLocks noChangeAspect="1"/>
          </p:cNvPicPr>
          <p:nvPr/>
        </p:nvPicPr>
        <p:blipFill rotWithShape="1">
          <a:blip r:embed="rId2"/>
          <a:srcRect l="17500" t="49815" r="23125" b="18889"/>
          <a:stretch/>
        </p:blipFill>
        <p:spPr>
          <a:xfrm>
            <a:off x="762000" y="2980313"/>
            <a:ext cx="7239000" cy="2146237"/>
          </a:xfrm>
          <a:prstGeom prst="rect">
            <a:avLst/>
          </a:prstGeom>
        </p:spPr>
      </p:pic>
      <p:pic>
        <p:nvPicPr>
          <p:cNvPr id="5" name="Image 4">
            <a:extLst>
              <a:ext uri="{FF2B5EF4-FFF2-40B4-BE49-F238E27FC236}">
                <a16:creationId xmlns:a16="http://schemas.microsoft.com/office/drawing/2014/main" id="{645BED20-E1B1-33C8-A102-9E155EBA699B}"/>
              </a:ext>
            </a:extLst>
          </p:cNvPr>
          <p:cNvPicPr>
            <a:picLocks noChangeAspect="1"/>
          </p:cNvPicPr>
          <p:nvPr/>
        </p:nvPicPr>
        <p:blipFill rotWithShape="1">
          <a:blip r:embed="rId2"/>
          <a:srcRect l="41250" t="18704" r="46250" b="50001"/>
          <a:stretch/>
        </p:blipFill>
        <p:spPr>
          <a:xfrm>
            <a:off x="8458200" y="2895600"/>
            <a:ext cx="1524000" cy="2146238"/>
          </a:xfrm>
          <a:prstGeom prst="rect">
            <a:avLst/>
          </a:prstGeom>
        </p:spPr>
      </p:pic>
      <p:pic>
        <p:nvPicPr>
          <p:cNvPr id="6" name="Image 5">
            <a:extLst>
              <a:ext uri="{FF2B5EF4-FFF2-40B4-BE49-F238E27FC236}">
                <a16:creationId xmlns:a16="http://schemas.microsoft.com/office/drawing/2014/main" id="{64E66F74-C4FC-FABD-91E0-52635D20C019}"/>
              </a:ext>
            </a:extLst>
          </p:cNvPr>
          <p:cNvPicPr>
            <a:picLocks noChangeAspect="1"/>
          </p:cNvPicPr>
          <p:nvPr/>
        </p:nvPicPr>
        <p:blipFill rotWithShape="1">
          <a:blip r:embed="rId3"/>
          <a:srcRect l="44617" t="25349" r="39133" b="44228"/>
          <a:stretch/>
        </p:blipFill>
        <p:spPr>
          <a:xfrm>
            <a:off x="10018486" y="3193843"/>
            <a:ext cx="1747491" cy="1840294"/>
          </a:xfrm>
          <a:prstGeom prst="rect">
            <a:avLst/>
          </a:prstGeom>
        </p:spPr>
      </p:pic>
    </p:spTree>
    <p:extLst>
      <p:ext uri="{BB962C8B-B14F-4D97-AF65-F5344CB8AC3E}">
        <p14:creationId xmlns:p14="http://schemas.microsoft.com/office/powerpoint/2010/main" val="2834856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E7960-75AF-F2AD-28D3-9FEBA18327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278D7D6-A9E4-AE10-32BD-22D1D654FEBC}"/>
              </a:ext>
            </a:extLst>
          </p:cNvPr>
          <p:cNvSpPr>
            <a:spLocks noGrp="1"/>
          </p:cNvSpPr>
          <p:nvPr>
            <p:ph type="title"/>
          </p:nvPr>
        </p:nvSpPr>
        <p:spPr/>
        <p:txBody>
          <a:bodyPr/>
          <a:lstStyle/>
          <a:p>
            <a:r>
              <a:rPr lang="fr-BE" dirty="0"/>
              <a:t>Le Spectre de l’Autisme – Définition(s)</a:t>
            </a:r>
          </a:p>
        </p:txBody>
      </p:sp>
      <p:pic>
        <p:nvPicPr>
          <p:cNvPr id="4" name="Image 3">
            <a:extLst>
              <a:ext uri="{FF2B5EF4-FFF2-40B4-BE49-F238E27FC236}">
                <a16:creationId xmlns:a16="http://schemas.microsoft.com/office/drawing/2014/main" id="{48EEB8FE-77A8-3388-1A6B-B9522F1CF275}"/>
              </a:ext>
            </a:extLst>
          </p:cNvPr>
          <p:cNvPicPr>
            <a:picLocks noChangeAspect="1"/>
          </p:cNvPicPr>
          <p:nvPr/>
        </p:nvPicPr>
        <p:blipFill rotWithShape="1">
          <a:blip r:embed="rId3"/>
          <a:srcRect l="16038" t="7316" r="13412"/>
          <a:stretch/>
        </p:blipFill>
        <p:spPr>
          <a:xfrm>
            <a:off x="467475" y="1902625"/>
            <a:ext cx="5496041" cy="4061447"/>
          </a:xfrm>
          <a:prstGeom prst="rect">
            <a:avLst/>
          </a:prstGeom>
        </p:spPr>
      </p:pic>
      <p:sp>
        <p:nvSpPr>
          <p:cNvPr id="3" name="ZoneTexte 2">
            <a:extLst>
              <a:ext uri="{FF2B5EF4-FFF2-40B4-BE49-F238E27FC236}">
                <a16:creationId xmlns:a16="http://schemas.microsoft.com/office/drawing/2014/main" id="{6D718402-D7A1-365E-3936-5BEBE573A95D}"/>
              </a:ext>
            </a:extLst>
          </p:cNvPr>
          <p:cNvSpPr txBox="1"/>
          <p:nvPr/>
        </p:nvSpPr>
        <p:spPr>
          <a:xfrm>
            <a:off x="6096000" y="2255965"/>
            <a:ext cx="5832137" cy="3662541"/>
          </a:xfrm>
          <a:prstGeom prst="rect">
            <a:avLst/>
          </a:prstGeom>
          <a:noFill/>
        </p:spPr>
        <p:txBody>
          <a:bodyPr wrap="square" rtlCol="0">
            <a:spAutoFit/>
          </a:bodyPr>
          <a:lstStyle/>
          <a:p>
            <a:r>
              <a:rPr lang="fr-BE" sz="24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Notion de comorbidités:</a:t>
            </a:r>
          </a:p>
          <a:p>
            <a:r>
              <a:rPr lang="fr-FR" sz="2400" b="0" i="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Désignent des maladies qui accompagnent souvent une autre</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Trouble du sommeil (40-80%)</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Troubles du neurodéveloppement (87%)</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Trouble psychiatrique/psychologique (10-75%)</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Déficience intellectuelle (30%)</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Trouble neurologique (15%)</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Trouble du langage </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Troubles alimentaires et digestifs</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79750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3B84C-7B46-212D-2CAB-5FD8EE8A9707}"/>
            </a:ext>
          </a:extLst>
        </p:cNvPr>
        <p:cNvGrpSpPr/>
        <p:nvPr/>
      </p:nvGrpSpPr>
      <p:grpSpPr>
        <a:xfrm>
          <a:off x="0" y="0"/>
          <a:ext cx="0" cy="0"/>
          <a:chOff x="0" y="0"/>
          <a:chExt cx="0" cy="0"/>
        </a:xfrm>
      </p:grpSpPr>
      <p:pic>
        <p:nvPicPr>
          <p:cNvPr id="3074" name="Picture 2" descr="Un Spectre Audio De Couleur Arc En Ciel Sur Fond Blanc Uni, Arc En Ciel,  Coloré, L Audio Image de Fond Pour le Téléchargement Gratuit - Pngtree">
            <a:extLst>
              <a:ext uri="{FF2B5EF4-FFF2-40B4-BE49-F238E27FC236}">
                <a16:creationId xmlns:a16="http://schemas.microsoft.com/office/drawing/2014/main" id="{DB7ABC43-899B-09E0-6B75-DE3BC301A67F}"/>
              </a:ext>
            </a:extLst>
          </p:cNvPr>
          <p:cNvPicPr>
            <a:picLocks noChangeAspect="1" noChangeArrowheads="1"/>
          </p:cNvPicPr>
          <p:nvPr/>
        </p:nvPicPr>
        <p:blipFill rotWithShape="1">
          <a:blip r:embed="rId3">
            <a:clrChange>
              <a:clrFrom>
                <a:srgbClr val="F8F9F4"/>
              </a:clrFrom>
              <a:clrTo>
                <a:srgbClr val="F8F9F4">
                  <a:alpha val="0"/>
                </a:srgbClr>
              </a:clrTo>
            </a:clrChange>
            <a:extLst>
              <a:ext uri="{28A0092B-C50C-407E-A947-70E740481C1C}">
                <a14:useLocalDpi xmlns:a14="http://schemas.microsoft.com/office/drawing/2010/main" val="0"/>
              </a:ext>
            </a:extLst>
          </a:blip>
          <a:srcRect l="4762" t="10872" r="6428" b="6862"/>
          <a:stretch/>
        </p:blipFill>
        <p:spPr bwMode="auto">
          <a:xfrm>
            <a:off x="0" y="1679572"/>
            <a:ext cx="12192000" cy="478604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rs Normes - Film 2019 - AlloCiné">
            <a:extLst>
              <a:ext uri="{FF2B5EF4-FFF2-40B4-BE49-F238E27FC236}">
                <a16:creationId xmlns:a16="http://schemas.microsoft.com/office/drawing/2014/main" id="{321DCA1B-2CA1-F1C0-5B51-FF5AA23F5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05" y="300366"/>
            <a:ext cx="1302157" cy="1765637"/>
          </a:xfrm>
          <a:prstGeom prst="rect">
            <a:avLst/>
          </a:prstGeom>
          <a:noFill/>
          <a:ln w="38100">
            <a:solidFill>
              <a:srgbClr val="DE3E67"/>
            </a:solidFill>
          </a:ln>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A5E74DEA-5ED5-ACEF-A5B3-EEEBCF6E3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1167" y="298998"/>
            <a:ext cx="1325254" cy="1767005"/>
          </a:xfrm>
          <a:prstGeom prst="rect">
            <a:avLst/>
          </a:prstGeom>
          <a:noFill/>
          <a:ln w="28575">
            <a:solidFill>
              <a:srgbClr val="F98707"/>
            </a:solidFill>
          </a:ln>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74231742-3194-5EFC-E463-460CE7789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969" y="299681"/>
            <a:ext cx="1323833" cy="1765637"/>
          </a:xfrm>
          <a:prstGeom prst="rect">
            <a:avLst/>
          </a:prstGeom>
          <a:noFill/>
          <a:ln w="38100">
            <a:solidFill>
              <a:srgbClr val="FBC606"/>
            </a:solidFill>
          </a:ln>
          <a:extLst>
            <a:ext uri="{909E8E84-426E-40DD-AFC4-6F175D3DCCD1}">
              <a14:hiddenFill xmlns:a14="http://schemas.microsoft.com/office/drawing/2010/main">
                <a:solidFill>
                  <a:srgbClr val="FFFFFF"/>
                </a:solidFill>
              </a14:hiddenFill>
            </a:ext>
          </a:extLst>
        </p:spPr>
      </p:pic>
      <p:pic>
        <p:nvPicPr>
          <p:cNvPr id="5132" name="Picture 12" descr="Ezra">
            <a:extLst>
              <a:ext uri="{FF2B5EF4-FFF2-40B4-BE49-F238E27FC236}">
                <a16:creationId xmlns:a16="http://schemas.microsoft.com/office/drawing/2014/main" id="{8472DC10-CC2F-B129-D74E-34AB7E51B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4398" y="298997"/>
            <a:ext cx="1323833" cy="1753737"/>
          </a:xfrm>
          <a:prstGeom prst="rect">
            <a:avLst/>
          </a:prstGeom>
          <a:noFill/>
          <a:ln w="38100">
            <a:solidFill>
              <a:srgbClr val="86C34C"/>
            </a:solidFill>
          </a:ln>
          <a:extLst>
            <a:ext uri="{909E8E84-426E-40DD-AFC4-6F175D3DCCD1}">
              <a14:hiddenFill xmlns:a14="http://schemas.microsoft.com/office/drawing/2010/main">
                <a:solidFill>
                  <a:srgbClr val="FFFFFF"/>
                </a:solidFill>
              </a14:hiddenFill>
            </a:ext>
          </a:extLst>
        </p:spPr>
      </p:pic>
      <p:pic>
        <p:nvPicPr>
          <p:cNvPr id="5134" name="Picture 14" descr="En attendant Zorro - Centre Culturel d'Enghien">
            <a:extLst>
              <a:ext uri="{FF2B5EF4-FFF2-40B4-BE49-F238E27FC236}">
                <a16:creationId xmlns:a16="http://schemas.microsoft.com/office/drawing/2014/main" id="{683CBAC5-5AD2-DD18-31F6-77C9C4BF2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8073" y="298997"/>
            <a:ext cx="1303383" cy="1765637"/>
          </a:xfrm>
          <a:prstGeom prst="rect">
            <a:avLst/>
          </a:prstGeom>
          <a:noFill/>
          <a:ln w="38100">
            <a:solidFill>
              <a:srgbClr val="2AABE2"/>
            </a:solidFill>
          </a:ln>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8B4F221-94E8-2075-10FD-74F2C18C745E}"/>
              </a:ext>
            </a:extLst>
          </p:cNvPr>
          <p:cNvSpPr txBox="1"/>
          <p:nvPr/>
        </p:nvSpPr>
        <p:spPr>
          <a:xfrm>
            <a:off x="2958166" y="6457890"/>
            <a:ext cx="6097712" cy="400110"/>
          </a:xfrm>
          <a:prstGeom prst="rect">
            <a:avLst/>
          </a:prstGeom>
          <a:noFill/>
        </p:spPr>
        <p:txBody>
          <a:bodyPr wrap="square">
            <a:spAutoFit/>
          </a:bodyPr>
          <a:lstStyle/>
          <a:p>
            <a:pPr algn="ctr"/>
            <a:r>
              <a:rPr lang="fr-FR" sz="2000" b="0" i="1" dirty="0">
                <a:solidFill>
                  <a:srgbClr val="444444"/>
                </a:solidFill>
                <a:effectLst/>
                <a:latin typeface="inherit"/>
              </a:rPr>
              <a:t>« Il y a autant d’autisme que de patients autistes »</a:t>
            </a:r>
            <a:endParaRPr lang="fr-BE" sz="2000" dirty="0"/>
          </a:p>
        </p:txBody>
      </p:sp>
      <p:pic>
        <p:nvPicPr>
          <p:cNvPr id="5136" name="Picture 16" descr="Bienvenue en Autistan… | Institution Jean-Paul II">
            <a:extLst>
              <a:ext uri="{FF2B5EF4-FFF2-40B4-BE49-F238E27FC236}">
                <a16:creationId xmlns:a16="http://schemas.microsoft.com/office/drawing/2014/main" id="{D59DBDC0-BD88-CCC0-118A-0AD6F1FDD1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5052" y="298997"/>
            <a:ext cx="1246163" cy="1765637"/>
          </a:xfrm>
          <a:prstGeom prst="rect">
            <a:avLst/>
          </a:prstGeom>
          <a:noFill/>
          <a:ln w="38100">
            <a:solidFill>
              <a:srgbClr val="C44AB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04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0BC2C36-4EB2-6F56-A89B-E5B814CB5BCF}"/>
              </a:ext>
            </a:extLst>
          </p:cNvPr>
          <p:cNvSpPr>
            <a:spLocks noGrp="1"/>
          </p:cNvSpPr>
          <p:nvPr>
            <p:ph type="ctrTitle"/>
          </p:nvPr>
        </p:nvSpPr>
        <p:spPr>
          <a:xfrm>
            <a:off x="4742839" y="798222"/>
            <a:ext cx="6753836" cy="1719143"/>
          </a:xfrm>
        </p:spPr>
        <p:txBody>
          <a:bodyPr>
            <a:noAutofit/>
          </a:bodyPr>
          <a:lstStyle/>
          <a:p>
            <a:pPr algn="l"/>
            <a:r>
              <a:rPr lang="fr-BE" sz="4400" b="1" dirty="0"/>
              <a:t>AUTISME</a:t>
            </a:r>
            <a:br>
              <a:rPr lang="fr-BE" sz="4400" b="1" dirty="0"/>
            </a:br>
            <a:r>
              <a:rPr lang="fr-BE" sz="3200" b="1" dirty="0"/>
              <a:t>Lumière sur le spectre</a:t>
            </a:r>
            <a:endParaRPr lang="fr-FR" sz="4400" b="1" dirty="0"/>
          </a:p>
        </p:txBody>
      </p:sp>
      <p:sp>
        <p:nvSpPr>
          <p:cNvPr id="5" name="Sous-titre 2">
            <a:extLst>
              <a:ext uri="{FF2B5EF4-FFF2-40B4-BE49-F238E27FC236}">
                <a16:creationId xmlns:a16="http://schemas.microsoft.com/office/drawing/2014/main" id="{FD8DDC83-E037-8BAD-83FC-76B8460D6024}"/>
              </a:ext>
            </a:extLst>
          </p:cNvPr>
          <p:cNvSpPr>
            <a:spLocks noGrp="1"/>
          </p:cNvSpPr>
          <p:nvPr>
            <p:ph type="subTitle" idx="1"/>
          </p:nvPr>
        </p:nvSpPr>
        <p:spPr>
          <a:xfrm>
            <a:off x="4742839" y="2712352"/>
            <a:ext cx="6543339" cy="2006742"/>
          </a:xfrm>
        </p:spPr>
        <p:txBody>
          <a:bodyPr>
            <a:normAutofit/>
          </a:bodyPr>
          <a:lstStyle/>
          <a:p>
            <a:pPr algn="l"/>
            <a:r>
              <a:rPr lang="fr-BE" sz="3200" dirty="0">
                <a:solidFill>
                  <a:srgbClr val="36A7B9"/>
                </a:solidFill>
              </a:rPr>
              <a:t>Dr Ch. BARREA, Neuropédiatre</a:t>
            </a:r>
          </a:p>
          <a:p>
            <a:pPr algn="l"/>
            <a:r>
              <a:rPr lang="fr-BE" dirty="0"/>
              <a:t>Centre de Ressources Autisme de Liège (CRAL) C.H.U Liège</a:t>
            </a:r>
          </a:p>
          <a:p>
            <a:pPr algn="l"/>
            <a:endParaRPr lang="fr-BE" sz="500" dirty="0"/>
          </a:p>
          <a:p>
            <a:pPr algn="l"/>
            <a:r>
              <a:rPr lang="fr-BE" sz="2000" dirty="0"/>
              <a:t>2 avril 2025</a:t>
            </a:r>
          </a:p>
        </p:txBody>
      </p:sp>
      <p:pic>
        <p:nvPicPr>
          <p:cNvPr id="6" name="Picture 2" descr="Résultat de recherche d'images pour &quot;chu liège chu&quot;">
            <a:extLst>
              <a:ext uri="{FF2B5EF4-FFF2-40B4-BE49-F238E27FC236}">
                <a16:creationId xmlns:a16="http://schemas.microsoft.com/office/drawing/2014/main" id="{6D91E51F-D9C4-3BC6-64E9-EA47DCB9D737}"/>
              </a:ext>
            </a:extLst>
          </p:cNvPr>
          <p:cNvPicPr>
            <a:picLocks noChangeAspect="1" noChangeArrowheads="1"/>
          </p:cNvPicPr>
          <p:nvPr/>
        </p:nvPicPr>
        <p:blipFill>
          <a:blip r:embed="rId3" cstate="print"/>
          <a:srcRect/>
          <a:stretch>
            <a:fillRect/>
          </a:stretch>
        </p:blipFill>
        <p:spPr bwMode="auto">
          <a:xfrm>
            <a:off x="242048" y="5553389"/>
            <a:ext cx="1632857" cy="1129904"/>
          </a:xfrm>
          <a:prstGeom prst="rect">
            <a:avLst/>
          </a:prstGeom>
          <a:noFill/>
          <a:ln w="9525">
            <a:noFill/>
            <a:miter lim="800000"/>
            <a:headEnd/>
            <a:tailEnd/>
          </a:ln>
        </p:spPr>
      </p:pic>
      <p:pic>
        <p:nvPicPr>
          <p:cNvPr id="7" name="Picture 2" descr="Résultat de recherche d'images pour &quot;ULg&quot;">
            <a:extLst>
              <a:ext uri="{FF2B5EF4-FFF2-40B4-BE49-F238E27FC236}">
                <a16:creationId xmlns:a16="http://schemas.microsoft.com/office/drawing/2014/main" id="{87FE8606-78B5-7015-A74F-8648A10015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6190" y="5711741"/>
            <a:ext cx="1728056" cy="9715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ésultat de recherche d'images pour &quot;ULg&quot;">
            <a:extLst>
              <a:ext uri="{FF2B5EF4-FFF2-40B4-BE49-F238E27FC236}">
                <a16:creationId xmlns:a16="http://schemas.microsoft.com/office/drawing/2014/main" id="{D7191838-C5BC-1CB6-CE15-7350990122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905" y="5749821"/>
            <a:ext cx="2490907" cy="937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ésultat de recherche d'images pour &quot;giga neurosciences&quot;">
            <a:extLst>
              <a:ext uri="{FF2B5EF4-FFF2-40B4-BE49-F238E27FC236}">
                <a16:creationId xmlns:a16="http://schemas.microsoft.com/office/drawing/2014/main" id="{6E7FCB46-6F9D-1D97-2DF9-77AF4630A8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2839" y="5784061"/>
            <a:ext cx="867683" cy="8676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itadelle - Hôpital public de Liège">
            <a:extLst>
              <a:ext uri="{FF2B5EF4-FFF2-40B4-BE49-F238E27FC236}">
                <a16:creationId xmlns:a16="http://schemas.microsoft.com/office/drawing/2014/main" id="{BADAB218-62CA-5872-E6F2-E44E216CF7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1240" y="5708005"/>
            <a:ext cx="2580760" cy="10175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U de Liège - Posts | Facebook">
            <a:extLst>
              <a:ext uri="{FF2B5EF4-FFF2-40B4-BE49-F238E27FC236}">
                <a16:creationId xmlns:a16="http://schemas.microsoft.com/office/drawing/2014/main" id="{FCA1EE42-ED0F-E6F6-488D-37345A393D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5999" y="5847967"/>
            <a:ext cx="1299573" cy="77974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texte&#10;&#10;Description générée automatiquement">
            <a:extLst>
              <a:ext uri="{FF2B5EF4-FFF2-40B4-BE49-F238E27FC236}">
                <a16:creationId xmlns:a16="http://schemas.microsoft.com/office/drawing/2014/main" id="{3C825829-E3A4-BE72-9118-03779B6FBD6B}"/>
              </a:ext>
            </a:extLst>
          </p:cNvPr>
          <p:cNvPicPr>
            <a:picLocks noChangeAspect="1"/>
          </p:cNvPicPr>
          <p:nvPr/>
        </p:nvPicPr>
        <p:blipFill rotWithShape="1">
          <a:blip r:embed="rId9">
            <a:extLst>
              <a:ext uri="{28A0092B-C50C-407E-A947-70E740481C1C}">
                <a14:useLocalDpi xmlns:a14="http://schemas.microsoft.com/office/drawing/2010/main" val="0"/>
              </a:ext>
            </a:extLst>
          </a:blip>
          <a:srcRect l="5921" t="11624" r="65671" b="76667"/>
          <a:stretch/>
        </p:blipFill>
        <p:spPr>
          <a:xfrm>
            <a:off x="905822" y="1383201"/>
            <a:ext cx="3237252" cy="3335893"/>
          </a:xfrm>
          <a:prstGeom prst="rect">
            <a:avLst/>
          </a:prstGeom>
        </p:spPr>
      </p:pic>
    </p:spTree>
    <p:extLst>
      <p:ext uri="{BB962C8B-B14F-4D97-AF65-F5344CB8AC3E}">
        <p14:creationId xmlns:p14="http://schemas.microsoft.com/office/powerpoint/2010/main" val="3451366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851443-CB0D-0D22-6532-29929A7986FE}"/>
              </a:ext>
            </a:extLst>
          </p:cNvPr>
          <p:cNvSpPr>
            <a:spLocks noGrp="1"/>
          </p:cNvSpPr>
          <p:nvPr>
            <p:ph type="title"/>
          </p:nvPr>
        </p:nvSpPr>
        <p:spPr/>
        <p:txBody>
          <a:bodyPr/>
          <a:lstStyle/>
          <a:p>
            <a:r>
              <a:rPr lang="fr-BE" dirty="0"/>
              <a:t>Le Spectre de l’Autisme – Définition(s)</a:t>
            </a:r>
          </a:p>
        </p:txBody>
      </p:sp>
      <p:sp>
        <p:nvSpPr>
          <p:cNvPr id="3" name="Espace réservé du contenu 2">
            <a:extLst>
              <a:ext uri="{FF2B5EF4-FFF2-40B4-BE49-F238E27FC236}">
                <a16:creationId xmlns:a16="http://schemas.microsoft.com/office/drawing/2014/main" id="{911C071B-33A6-7DDC-1855-9D1544AA8BF4}"/>
              </a:ext>
            </a:extLst>
          </p:cNvPr>
          <p:cNvSpPr>
            <a:spLocks noGrp="1"/>
          </p:cNvSpPr>
          <p:nvPr>
            <p:ph idx="1"/>
          </p:nvPr>
        </p:nvSpPr>
        <p:spPr>
          <a:xfrm>
            <a:off x="3985145" y="2361063"/>
            <a:ext cx="7833815" cy="3815900"/>
          </a:xfrm>
        </p:spPr>
        <p:txBody>
          <a:bodyPr>
            <a:normAutofit lnSpcReduction="10000"/>
          </a:bodyPr>
          <a:lstStyle/>
          <a:p>
            <a:pPr marL="355600" indent="-355600">
              <a:buFont typeface="Wingdings" panose="05000000000000000000" pitchFamily="2" charset="2"/>
              <a:buChar char="Ø"/>
            </a:pPr>
            <a:r>
              <a:rPr lang="fr-BE" dirty="0"/>
              <a:t>Critères formulés au départ d’une population majoritairement masculine: un biais de genre!</a:t>
            </a:r>
          </a:p>
          <a:p>
            <a:pPr marL="355600" indent="-355600">
              <a:buFont typeface="Wingdings" panose="05000000000000000000" pitchFamily="2" charset="2"/>
              <a:buChar char="Ø"/>
            </a:pPr>
            <a:r>
              <a:rPr lang="fr-BE" dirty="0"/>
              <a:t>Critères formulés au départ d’individus présentant un symptomatologie « classique »: quid des profils atténués ou atypiques </a:t>
            </a:r>
          </a:p>
          <a:p>
            <a:pPr marL="355600" indent="-355600">
              <a:buFont typeface="Wingdings" panose="05000000000000000000" pitchFamily="2" charset="2"/>
              <a:buChar char="Ø"/>
            </a:pPr>
            <a:r>
              <a:rPr lang="fr-BE" dirty="0"/>
              <a:t>L’autisme est définit par ses caractéristiques négatives alors qu’il existe des compétences spécifiques (sens accru d’observation des détails, soucis de perfection, raisonnement concret, méticulosité, intégrité…)</a:t>
            </a:r>
          </a:p>
        </p:txBody>
      </p:sp>
      <p:pic>
        <p:nvPicPr>
          <p:cNvPr id="2050" name="Picture 2" descr="Saint-Alexandre attention-bonhomme - Saint-Alexandre">
            <a:extLst>
              <a:ext uri="{FF2B5EF4-FFF2-40B4-BE49-F238E27FC236}">
                <a16:creationId xmlns:a16="http://schemas.microsoft.com/office/drawing/2014/main" id="{A831B0D2-EDDB-471D-8DA6-071E43E12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3389"/>
            <a:ext cx="3631836" cy="3951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6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67936-FD4D-47CA-C497-01DADFDE6738}"/>
            </a:ext>
          </a:extLst>
        </p:cNvPr>
        <p:cNvGrpSpPr/>
        <p:nvPr/>
      </p:nvGrpSpPr>
      <p:grpSpPr>
        <a:xfrm>
          <a:off x="0" y="0"/>
          <a:ext cx="0" cy="0"/>
          <a:chOff x="0" y="0"/>
          <a:chExt cx="0" cy="0"/>
        </a:xfrm>
      </p:grpSpPr>
      <p:sp>
        <p:nvSpPr>
          <p:cNvPr id="20" name="Titre 1">
            <a:extLst>
              <a:ext uri="{FF2B5EF4-FFF2-40B4-BE49-F238E27FC236}">
                <a16:creationId xmlns:a16="http://schemas.microsoft.com/office/drawing/2014/main" id="{A12892BC-3933-CFD8-AF24-2DB3EEEB28B2}"/>
              </a:ext>
            </a:extLst>
          </p:cNvPr>
          <p:cNvSpPr>
            <a:spLocks noGrp="1"/>
          </p:cNvSpPr>
          <p:nvPr>
            <p:ph type="title"/>
          </p:nvPr>
        </p:nvSpPr>
        <p:spPr>
          <a:xfrm>
            <a:off x="1412597" y="1513551"/>
            <a:ext cx="3816095" cy="1938076"/>
          </a:xfrm>
        </p:spPr>
        <p:txBody>
          <a:bodyPr vert="horz" lIns="91440" tIns="45720" rIns="91440" bIns="45720" rtlCol="0">
            <a:normAutofit/>
          </a:bodyPr>
          <a:lstStyle/>
          <a:p>
            <a:r>
              <a:rPr lang="en-US" sz="4100" dirty="0"/>
              <a:t>EPIDEMIOLOGIE ET FACTEURS DE RISQUE</a:t>
            </a:r>
          </a:p>
        </p:txBody>
      </p:sp>
      <p:sp>
        <p:nvSpPr>
          <p:cNvPr id="5" name="Espace réservé du contenu 4">
            <a:extLst>
              <a:ext uri="{FF2B5EF4-FFF2-40B4-BE49-F238E27FC236}">
                <a16:creationId xmlns:a16="http://schemas.microsoft.com/office/drawing/2014/main" id="{E4225630-1B4B-E057-073D-0E0DD66DB9E4}"/>
              </a:ext>
            </a:extLst>
          </p:cNvPr>
          <p:cNvSpPr>
            <a:spLocks noGrp="1"/>
          </p:cNvSpPr>
          <p:nvPr>
            <p:ph idx="1"/>
          </p:nvPr>
        </p:nvSpPr>
        <p:spPr>
          <a:xfrm>
            <a:off x="838201" y="2482589"/>
            <a:ext cx="3816096" cy="3694373"/>
          </a:xfrm>
        </p:spPr>
        <p:txBody>
          <a:bodyPr vert="horz" lIns="91440" tIns="45720" rIns="91440" bIns="45720" rtlCol="0">
            <a:normAutofit/>
          </a:bodyPr>
          <a:lstStyle/>
          <a:p>
            <a:endParaRPr lang="en-US" sz="2000" dirty="0"/>
          </a:p>
          <a:p>
            <a:endParaRPr lang="en-US" sz="2000" dirty="0"/>
          </a:p>
        </p:txBody>
      </p:sp>
      <p:pic>
        <p:nvPicPr>
          <p:cNvPr id="3" name="Picture 2" descr="Cours de recherche : épidémiologie">
            <a:extLst>
              <a:ext uri="{FF2B5EF4-FFF2-40B4-BE49-F238E27FC236}">
                <a16:creationId xmlns:a16="http://schemas.microsoft.com/office/drawing/2014/main" id="{B1A98F3C-5634-5B27-63C2-AD2A4DB0B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853" t="362" r="-1" b="628"/>
          <a:stretch/>
        </p:blipFill>
        <p:spPr bwMode="auto">
          <a:xfrm>
            <a:off x="5934902" y="0"/>
            <a:ext cx="6241423" cy="6858000"/>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825CDA0C-4992-75CD-B9AE-9B9DFEF97F8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279" t="60321" r="61519" b="32859"/>
          <a:stretch/>
        </p:blipFill>
        <p:spPr>
          <a:xfrm>
            <a:off x="162632" y="3429000"/>
            <a:ext cx="4903428" cy="450431"/>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4233657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68DBF-4359-3BEA-5723-81860E4F8C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95840E6-FF27-2B49-791B-ADCF8C160498}"/>
              </a:ext>
            </a:extLst>
          </p:cNvPr>
          <p:cNvSpPr>
            <a:spLocks noGrp="1"/>
          </p:cNvSpPr>
          <p:nvPr>
            <p:ph type="title"/>
          </p:nvPr>
        </p:nvSpPr>
        <p:spPr/>
        <p:txBody>
          <a:bodyPr/>
          <a:lstStyle/>
          <a:p>
            <a:r>
              <a:rPr lang="fr-BE" dirty="0"/>
              <a:t>Le Spectre de l’Autisme - Epidémiologie</a:t>
            </a:r>
          </a:p>
        </p:txBody>
      </p:sp>
      <p:sp>
        <p:nvSpPr>
          <p:cNvPr id="13" name="ZoneTexte 12">
            <a:extLst>
              <a:ext uri="{FF2B5EF4-FFF2-40B4-BE49-F238E27FC236}">
                <a16:creationId xmlns:a16="http://schemas.microsoft.com/office/drawing/2014/main" id="{3FB3A955-EC6C-ED9D-69C7-F39AF028241A}"/>
              </a:ext>
            </a:extLst>
          </p:cNvPr>
          <p:cNvSpPr txBox="1"/>
          <p:nvPr/>
        </p:nvSpPr>
        <p:spPr>
          <a:xfrm>
            <a:off x="423776" y="5910569"/>
            <a:ext cx="7425477" cy="307777"/>
          </a:xfrm>
          <a:prstGeom prst="rect">
            <a:avLst/>
          </a:prstGeom>
          <a:noFill/>
        </p:spPr>
        <p:txBody>
          <a:bodyPr wrap="square" rtlCol="0">
            <a:spAutoFit/>
          </a:bodyPr>
          <a:lstStyle/>
          <a:p>
            <a:pPr algn="ctr"/>
            <a:r>
              <a:rPr lang="en-GB" sz="1400" i="1" dirty="0"/>
              <a:t>Prevalence of ASD – Public Health Agency Canada 2018</a:t>
            </a:r>
            <a:endParaRPr lang="fr-FR" sz="1400" i="1" dirty="0"/>
          </a:p>
        </p:txBody>
      </p:sp>
      <p:pic>
        <p:nvPicPr>
          <p:cNvPr id="3" name="Image 2">
            <a:extLst>
              <a:ext uri="{FF2B5EF4-FFF2-40B4-BE49-F238E27FC236}">
                <a16:creationId xmlns:a16="http://schemas.microsoft.com/office/drawing/2014/main" id="{53BB2A3A-B868-CCBF-CC4F-6FDF9EC74A42}"/>
              </a:ext>
            </a:extLst>
          </p:cNvPr>
          <p:cNvPicPr>
            <a:picLocks noChangeAspect="1"/>
          </p:cNvPicPr>
          <p:nvPr/>
        </p:nvPicPr>
        <p:blipFill rotWithShape="1">
          <a:blip r:embed="rId3"/>
          <a:srcRect l="25350" t="28533" r="25600" b="18181"/>
          <a:stretch/>
        </p:blipFill>
        <p:spPr>
          <a:xfrm>
            <a:off x="542604" y="1453348"/>
            <a:ext cx="6491939" cy="4457221"/>
          </a:xfrm>
          <a:prstGeom prst="rect">
            <a:avLst/>
          </a:prstGeom>
        </p:spPr>
      </p:pic>
      <p:sp>
        <p:nvSpPr>
          <p:cNvPr id="5" name="ZoneTexte 4">
            <a:extLst>
              <a:ext uri="{FF2B5EF4-FFF2-40B4-BE49-F238E27FC236}">
                <a16:creationId xmlns:a16="http://schemas.microsoft.com/office/drawing/2014/main" id="{B4CB5A06-279A-6FD3-4E14-BD7F5ECB75F4}"/>
              </a:ext>
            </a:extLst>
          </p:cNvPr>
          <p:cNvSpPr txBox="1"/>
          <p:nvPr/>
        </p:nvSpPr>
        <p:spPr>
          <a:xfrm>
            <a:off x="7038390" y="3197256"/>
            <a:ext cx="4333238" cy="1692771"/>
          </a:xfrm>
          <a:prstGeom prst="rect">
            <a:avLst/>
          </a:prstGeom>
          <a:noFill/>
        </p:spPr>
        <p:txBody>
          <a:bodyPr wrap="square" rtlCol="0">
            <a:spAutoFit/>
          </a:bodyPr>
          <a:lstStyle/>
          <a:p>
            <a:r>
              <a:rPr lang="fr-BE" sz="24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Epidémiologie</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4      pour 1       3      pour 1 </a:t>
            </a:r>
            <a:endPar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Prévalence de 6-7/1000 </a:t>
            </a: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1/100 </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Socle génétique mais implication d’un facteur environnemental</a:t>
            </a:r>
          </a:p>
        </p:txBody>
      </p:sp>
      <p:pic>
        <p:nvPicPr>
          <p:cNvPr id="1032" name="Picture 8" descr="symbole masculin, icône, vecteur, illustration. 12318114 Art vectoriel chez  Vecteezy">
            <a:extLst>
              <a:ext uri="{FF2B5EF4-FFF2-40B4-BE49-F238E27FC236}">
                <a16:creationId xmlns:a16="http://schemas.microsoft.com/office/drawing/2014/main" id="{7D28990F-464E-18D5-2EF0-EFE0C67EAD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34" t="14624" r="19116" b="15772"/>
          <a:stretch/>
        </p:blipFill>
        <p:spPr bwMode="auto">
          <a:xfrm>
            <a:off x="7849253" y="3667471"/>
            <a:ext cx="210768" cy="2315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ymbole masculin, icône, vecteur, illustration. 12318114 Art vectoriel chez  Vecteezy">
            <a:extLst>
              <a:ext uri="{FF2B5EF4-FFF2-40B4-BE49-F238E27FC236}">
                <a16:creationId xmlns:a16="http://schemas.microsoft.com/office/drawing/2014/main" id="{AB65A92D-7943-4EC7-14C9-36D9CF0933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28" t="13550" r="19160" b="15231"/>
          <a:stretch/>
        </p:blipFill>
        <p:spPr bwMode="auto">
          <a:xfrm>
            <a:off x="8870884" y="3681959"/>
            <a:ext cx="210768" cy="2578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ymbole masculin, icône, vecteur, illustration. 12318114 Art vectoriel chez  Vecteezy">
            <a:extLst>
              <a:ext uri="{FF2B5EF4-FFF2-40B4-BE49-F238E27FC236}">
                <a16:creationId xmlns:a16="http://schemas.microsoft.com/office/drawing/2014/main" id="{937D232C-ACC2-F4E9-F228-276128A184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34" t="14624" r="19116" b="15772"/>
          <a:stretch/>
        </p:blipFill>
        <p:spPr bwMode="auto">
          <a:xfrm>
            <a:off x="9661694" y="3668992"/>
            <a:ext cx="210768" cy="231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symbole masculin, icône, vecteur, illustration. 12318114 Art vectoriel chez  Vecteezy">
            <a:extLst>
              <a:ext uri="{FF2B5EF4-FFF2-40B4-BE49-F238E27FC236}">
                <a16:creationId xmlns:a16="http://schemas.microsoft.com/office/drawing/2014/main" id="{F2E2C096-FC75-E794-C9DB-AA6A9EFB7A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28" t="13550" r="19160" b="15231"/>
          <a:stretch/>
        </p:blipFill>
        <p:spPr bwMode="auto">
          <a:xfrm>
            <a:off x="10655091" y="3628036"/>
            <a:ext cx="210768" cy="25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391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CACD-398B-C79A-0EB7-A99F185D887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B3236B0-1807-5062-625A-48BB5664D254}"/>
              </a:ext>
            </a:extLst>
          </p:cNvPr>
          <p:cNvSpPr>
            <a:spLocks noGrp="1"/>
          </p:cNvSpPr>
          <p:nvPr>
            <p:ph type="title"/>
          </p:nvPr>
        </p:nvSpPr>
        <p:spPr/>
        <p:txBody>
          <a:bodyPr/>
          <a:lstStyle/>
          <a:p>
            <a:r>
              <a:rPr lang="fr-BE" dirty="0"/>
              <a:t>Le Spectre de l’Autisme – Facteurs de risques</a:t>
            </a:r>
          </a:p>
        </p:txBody>
      </p:sp>
      <p:sp>
        <p:nvSpPr>
          <p:cNvPr id="5" name="ZoneTexte 4">
            <a:extLst>
              <a:ext uri="{FF2B5EF4-FFF2-40B4-BE49-F238E27FC236}">
                <a16:creationId xmlns:a16="http://schemas.microsoft.com/office/drawing/2014/main" id="{407C0BBA-6C95-84A6-32AF-D42D4DD70761}"/>
              </a:ext>
            </a:extLst>
          </p:cNvPr>
          <p:cNvSpPr txBox="1"/>
          <p:nvPr/>
        </p:nvSpPr>
        <p:spPr>
          <a:xfrm>
            <a:off x="423776" y="2935999"/>
            <a:ext cx="6375085" cy="2000548"/>
          </a:xfrm>
          <a:prstGeom prst="rect">
            <a:avLst/>
          </a:prstGeom>
          <a:noFill/>
        </p:spPr>
        <p:txBody>
          <a:bodyPr wrap="square" rtlCol="0">
            <a:spAutoFit/>
          </a:bodyPr>
          <a:lstStyle/>
          <a:p>
            <a:r>
              <a:rPr lang="fr-BE" sz="2400" b="1" dirty="0">
                <a:latin typeface="Calibri" panose="020F0502020204030204" pitchFamily="34" charset="0"/>
                <a:ea typeface="Calibri" panose="020F0502020204030204" pitchFamily="34" charset="0"/>
                <a:cs typeface="Calibri" panose="020F0502020204030204" pitchFamily="34" charset="0"/>
              </a:rPr>
              <a:t>Facteurs de risque génétiques</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Sexe (masculin)</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Antécédents familiaux </a:t>
            </a:r>
          </a:p>
          <a:p>
            <a:pPr marL="989013" lvl="1" indent="-342900">
              <a:buFont typeface="Arial" panose="020B0604020202020204" pitchFamily="34" charset="0"/>
              <a:buChar char="•"/>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1 enfant avec TSA: risque de 4-7% </a:t>
            </a:r>
          </a:p>
          <a:p>
            <a:pPr marL="989013" lvl="1" indent="-342900">
              <a:buFont typeface="Arial" panose="020B0604020202020204" pitchFamily="34" charset="0"/>
              <a:buChar char="•"/>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2 enfants avec TSA: risque de 25-30%</a:t>
            </a:r>
          </a:p>
          <a:p>
            <a:pPr marL="989013" lvl="1" indent="-342900">
              <a:buFont typeface="Arial" panose="020B0604020202020204" pitchFamily="34" charset="0"/>
              <a:buChar char="•"/>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Jumeaux monozygotes : risque de 70-90%</a:t>
            </a:r>
          </a:p>
        </p:txBody>
      </p:sp>
      <p:pic>
        <p:nvPicPr>
          <p:cNvPr id="3074" name="Picture 2" descr="Lire un arbre généalogique en génétique - 1ère - Exercice de connaissances  SVT - Kartable">
            <a:extLst>
              <a:ext uri="{FF2B5EF4-FFF2-40B4-BE49-F238E27FC236}">
                <a16:creationId xmlns:a16="http://schemas.microsoft.com/office/drawing/2014/main" id="{F8DBCFEE-AADB-D836-6F3E-F66500919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744" y="1945666"/>
            <a:ext cx="4620984" cy="426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93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D44AA-5AF7-00E3-A908-C224AB3505D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4F34AA-3887-4B17-C637-569866F3000C}"/>
              </a:ext>
            </a:extLst>
          </p:cNvPr>
          <p:cNvSpPr>
            <a:spLocks noGrp="1"/>
          </p:cNvSpPr>
          <p:nvPr>
            <p:ph type="title"/>
          </p:nvPr>
        </p:nvSpPr>
        <p:spPr/>
        <p:txBody>
          <a:bodyPr/>
          <a:lstStyle/>
          <a:p>
            <a:r>
              <a:rPr lang="fr-BE" dirty="0"/>
              <a:t>Le Spectre de l’Autisme – Facteurs de risques</a:t>
            </a:r>
          </a:p>
        </p:txBody>
      </p:sp>
      <p:sp>
        <p:nvSpPr>
          <p:cNvPr id="5" name="ZoneTexte 4">
            <a:extLst>
              <a:ext uri="{FF2B5EF4-FFF2-40B4-BE49-F238E27FC236}">
                <a16:creationId xmlns:a16="http://schemas.microsoft.com/office/drawing/2014/main" id="{3349498C-49EA-525E-D3C8-60659EC37CDA}"/>
              </a:ext>
            </a:extLst>
          </p:cNvPr>
          <p:cNvSpPr txBox="1"/>
          <p:nvPr/>
        </p:nvSpPr>
        <p:spPr>
          <a:xfrm>
            <a:off x="423776" y="2935999"/>
            <a:ext cx="8236897" cy="1384995"/>
          </a:xfrm>
          <a:prstGeom prst="rect">
            <a:avLst/>
          </a:prstGeom>
          <a:noFill/>
        </p:spPr>
        <p:txBody>
          <a:bodyPr wrap="square" rtlCol="0">
            <a:spAutoFit/>
          </a:bodyPr>
          <a:lstStyle/>
          <a:p>
            <a:r>
              <a:rPr lang="fr-BE" sz="2400" b="1" dirty="0">
                <a:latin typeface="Calibri" panose="020F0502020204030204" pitchFamily="34" charset="0"/>
                <a:ea typeface="Calibri" panose="020F0502020204030204" pitchFamily="34" charset="0"/>
                <a:cs typeface="Calibri" panose="020F0502020204030204" pitchFamily="34" charset="0"/>
              </a:rPr>
              <a:t>Facteurs de risque environnemental </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Antécédents pré/périnataux (petits poids de naissance, hypoxie fœtale)</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Exposition in utero à certains médicaments </a:t>
            </a:r>
          </a:p>
          <a:p>
            <a:pPr marL="531813" indent="-342900">
              <a:buFont typeface="Wingdings" panose="05000000000000000000" pitchFamily="2" charset="2"/>
              <a:buChar char="Ø"/>
            </a:pPr>
            <a:r>
              <a:rPr lang="fr-FR"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Autres??</a:t>
            </a:r>
          </a:p>
        </p:txBody>
      </p:sp>
      <p:pic>
        <p:nvPicPr>
          <p:cNvPr id="4098" name="Picture 2" descr="Enceinte PNG pour téléchargement gratuit">
            <a:extLst>
              <a:ext uri="{FF2B5EF4-FFF2-40B4-BE49-F238E27FC236}">
                <a16:creationId xmlns:a16="http://schemas.microsoft.com/office/drawing/2014/main" id="{9946EDB4-AD0B-868A-299E-97F5E8F1E3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716"/>
          <a:stretch/>
        </p:blipFill>
        <p:spPr bwMode="auto">
          <a:xfrm>
            <a:off x="7824651" y="1690688"/>
            <a:ext cx="4153990" cy="504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33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80D0F-503E-9193-16C7-A89CC859DE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F62DDA3-BFB1-F545-6D20-71C8EF0DFCC2}"/>
              </a:ext>
            </a:extLst>
          </p:cNvPr>
          <p:cNvSpPr>
            <a:spLocks noGrp="1"/>
          </p:cNvSpPr>
          <p:nvPr>
            <p:ph type="title"/>
          </p:nvPr>
        </p:nvSpPr>
        <p:spPr/>
        <p:txBody>
          <a:bodyPr/>
          <a:lstStyle/>
          <a:p>
            <a:r>
              <a:rPr lang="fr-BE" dirty="0"/>
              <a:t>Le Spectre de l’Autisme – Facteurs de risques</a:t>
            </a:r>
          </a:p>
        </p:txBody>
      </p:sp>
      <p:sp>
        <p:nvSpPr>
          <p:cNvPr id="4" name="ZoneTexte 3">
            <a:extLst>
              <a:ext uri="{FF2B5EF4-FFF2-40B4-BE49-F238E27FC236}">
                <a16:creationId xmlns:a16="http://schemas.microsoft.com/office/drawing/2014/main" id="{05EC64A0-0DCB-4F12-CEF3-9545B05A7CCF}"/>
              </a:ext>
            </a:extLst>
          </p:cNvPr>
          <p:cNvSpPr txBox="1"/>
          <p:nvPr/>
        </p:nvSpPr>
        <p:spPr>
          <a:xfrm>
            <a:off x="960123" y="5965890"/>
            <a:ext cx="10723451" cy="369332"/>
          </a:xfrm>
          <a:prstGeom prst="rect">
            <a:avLst/>
          </a:prstGeom>
          <a:noFill/>
        </p:spPr>
        <p:txBody>
          <a:bodyPr wrap="square" rtlCol="0">
            <a:spAutoFit/>
          </a:bodyPr>
          <a:lstStyle/>
          <a:p>
            <a:pPr algn="ctr"/>
            <a:r>
              <a:rPr lang="fr-BE" i="1" dirty="0"/>
              <a:t>Perturbateurs endocriniens – Gore 2015 and </a:t>
            </a:r>
            <a:r>
              <a:rPr lang="fr-BE" i="1" dirty="0" err="1"/>
              <a:t>Trasande</a:t>
            </a:r>
            <a:r>
              <a:rPr lang="fr-BE" i="1" dirty="0"/>
              <a:t> 2015</a:t>
            </a:r>
            <a:endParaRPr lang="fr-FR" i="1" dirty="0"/>
          </a:p>
        </p:txBody>
      </p:sp>
      <p:pic>
        <p:nvPicPr>
          <p:cNvPr id="6" name="Image 5">
            <a:extLst>
              <a:ext uri="{FF2B5EF4-FFF2-40B4-BE49-F238E27FC236}">
                <a16:creationId xmlns:a16="http://schemas.microsoft.com/office/drawing/2014/main" id="{54C1EEB0-7E25-F596-CFC0-20ADAC872B55}"/>
              </a:ext>
            </a:extLst>
          </p:cNvPr>
          <p:cNvPicPr>
            <a:picLocks noChangeAspect="1"/>
          </p:cNvPicPr>
          <p:nvPr/>
        </p:nvPicPr>
        <p:blipFill rotWithShape="1">
          <a:blip r:embed="rId3">
            <a:extLst>
              <a:ext uri="{28A0092B-C50C-407E-A947-70E740481C1C}">
                <a14:useLocalDpi xmlns:a14="http://schemas.microsoft.com/office/drawing/2010/main" val="0"/>
              </a:ext>
            </a:extLst>
          </a:blip>
          <a:srcRect t="14300" b="26694"/>
          <a:stretch/>
        </p:blipFill>
        <p:spPr>
          <a:xfrm>
            <a:off x="6809503" y="1822903"/>
            <a:ext cx="5157923" cy="4010772"/>
          </a:xfrm>
          <a:prstGeom prst="rect">
            <a:avLst/>
          </a:prstGeom>
        </p:spPr>
      </p:pic>
      <p:pic>
        <p:nvPicPr>
          <p:cNvPr id="7" name="Image 6">
            <a:extLst>
              <a:ext uri="{FF2B5EF4-FFF2-40B4-BE49-F238E27FC236}">
                <a16:creationId xmlns:a16="http://schemas.microsoft.com/office/drawing/2014/main" id="{042AF2D8-4958-6F02-7CDD-59793EF3B1C5}"/>
              </a:ext>
            </a:extLst>
          </p:cNvPr>
          <p:cNvPicPr>
            <a:picLocks noChangeAspect="1"/>
          </p:cNvPicPr>
          <p:nvPr/>
        </p:nvPicPr>
        <p:blipFill rotWithShape="1">
          <a:blip r:embed="rId4"/>
          <a:srcRect l="34553" t="36184" r="16160" b="9981"/>
          <a:stretch/>
        </p:blipFill>
        <p:spPr>
          <a:xfrm>
            <a:off x="123405" y="1822903"/>
            <a:ext cx="6530817" cy="4010772"/>
          </a:xfrm>
          <a:prstGeom prst="rect">
            <a:avLst/>
          </a:prstGeom>
        </p:spPr>
      </p:pic>
    </p:spTree>
    <p:extLst>
      <p:ext uri="{BB962C8B-B14F-4D97-AF65-F5344CB8AC3E}">
        <p14:creationId xmlns:p14="http://schemas.microsoft.com/office/powerpoint/2010/main" val="215763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D58612-8114-5AD7-1A65-BEE7532AD346}"/>
            </a:ext>
          </a:extLst>
        </p:cNvPr>
        <p:cNvGrpSpPr/>
        <p:nvPr/>
      </p:nvGrpSpPr>
      <p:grpSpPr>
        <a:xfrm>
          <a:off x="0" y="0"/>
          <a:ext cx="0" cy="0"/>
          <a:chOff x="0" y="0"/>
          <a:chExt cx="0" cy="0"/>
        </a:xfrm>
      </p:grpSpPr>
      <p:sp useBgFill="1">
        <p:nvSpPr>
          <p:cNvPr id="1093" name="Rectangle 109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u contenu 4">
            <a:extLst>
              <a:ext uri="{FF2B5EF4-FFF2-40B4-BE49-F238E27FC236}">
                <a16:creationId xmlns:a16="http://schemas.microsoft.com/office/drawing/2014/main" id="{3CB51B70-7FA9-025A-120D-FC104C577088}"/>
              </a:ext>
            </a:extLst>
          </p:cNvPr>
          <p:cNvSpPr>
            <a:spLocks noGrp="1"/>
          </p:cNvSpPr>
          <p:nvPr>
            <p:ph idx="1"/>
          </p:nvPr>
        </p:nvSpPr>
        <p:spPr>
          <a:xfrm>
            <a:off x="838200" y="2333297"/>
            <a:ext cx="4619621" cy="3843666"/>
          </a:xfrm>
        </p:spPr>
        <p:txBody>
          <a:bodyPr vert="horz" lIns="91440" tIns="45720" rIns="91440" bIns="45720" rtlCol="0">
            <a:normAutofit/>
          </a:bodyPr>
          <a:lstStyle/>
          <a:p>
            <a:endParaRPr lang="en-US" sz="2000" dirty="0"/>
          </a:p>
          <a:p>
            <a:endParaRPr lang="en-US" sz="2000" dirty="0"/>
          </a:p>
        </p:txBody>
      </p:sp>
      <p:pic>
        <p:nvPicPr>
          <p:cNvPr id="1026" name="Picture 2" descr="Imagerie par résonance magnétique | Philips Healthcare">
            <a:extLst>
              <a:ext uri="{FF2B5EF4-FFF2-40B4-BE49-F238E27FC236}">
                <a16:creationId xmlns:a16="http://schemas.microsoft.com/office/drawing/2014/main" id="{EF3C090E-C3DC-9A1D-BCBD-F610B1BB2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46" r="2554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0" name="Titre 1">
            <a:extLst>
              <a:ext uri="{FF2B5EF4-FFF2-40B4-BE49-F238E27FC236}">
                <a16:creationId xmlns:a16="http://schemas.microsoft.com/office/drawing/2014/main" id="{ED14712F-14BD-E7D9-8435-ECD0232B157C}"/>
              </a:ext>
            </a:extLst>
          </p:cNvPr>
          <p:cNvSpPr>
            <a:spLocks noGrp="1"/>
          </p:cNvSpPr>
          <p:nvPr>
            <p:ph type="title"/>
          </p:nvPr>
        </p:nvSpPr>
        <p:spPr>
          <a:xfrm>
            <a:off x="890337" y="640080"/>
            <a:ext cx="7456493" cy="2150012"/>
          </a:xfrm>
        </p:spPr>
        <p:txBody>
          <a:bodyPr vert="horz" lIns="91440" tIns="45720" rIns="91440" bIns="45720" rtlCol="0" anchor="b">
            <a:normAutofit/>
          </a:bodyPr>
          <a:lstStyle/>
          <a:p>
            <a:r>
              <a:rPr lang="en-US" dirty="0"/>
              <a:t>BILAN ETIOLOGIQUE</a:t>
            </a:r>
          </a:p>
        </p:txBody>
      </p:sp>
      <p:pic>
        <p:nvPicPr>
          <p:cNvPr id="21" name="Image 20">
            <a:extLst>
              <a:ext uri="{FF2B5EF4-FFF2-40B4-BE49-F238E27FC236}">
                <a16:creationId xmlns:a16="http://schemas.microsoft.com/office/drawing/2014/main" id="{C22B8676-B143-AE16-8214-510E8FDB1CC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4903" t="56068" r="62212" b="30769"/>
          <a:stretch/>
        </p:blipFill>
        <p:spPr>
          <a:xfrm>
            <a:off x="750277" y="2651297"/>
            <a:ext cx="5033770" cy="902678"/>
          </a:xfrm>
          <a:prstGeom prst="rect">
            <a:avLst/>
          </a:prstGeom>
        </p:spPr>
      </p:pic>
    </p:spTree>
    <p:extLst>
      <p:ext uri="{BB962C8B-B14F-4D97-AF65-F5344CB8AC3E}">
        <p14:creationId xmlns:p14="http://schemas.microsoft.com/office/powerpoint/2010/main" val="896386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550F0-7A11-4313-D597-4DFA45B00B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231B135-B33E-20A5-ADD2-B3FFAAC86348}"/>
              </a:ext>
            </a:extLst>
          </p:cNvPr>
          <p:cNvSpPr>
            <a:spLocks noGrp="1"/>
          </p:cNvSpPr>
          <p:nvPr>
            <p:ph type="title"/>
          </p:nvPr>
        </p:nvSpPr>
        <p:spPr/>
        <p:txBody>
          <a:bodyPr/>
          <a:lstStyle/>
          <a:p>
            <a:r>
              <a:rPr lang="fr-BE" dirty="0"/>
              <a:t>TSA – Bilan étiologique: l’imagerie cérébrale</a:t>
            </a:r>
          </a:p>
        </p:txBody>
      </p:sp>
      <p:sp>
        <p:nvSpPr>
          <p:cNvPr id="5" name="Espace réservé du contenu 4">
            <a:extLst>
              <a:ext uri="{FF2B5EF4-FFF2-40B4-BE49-F238E27FC236}">
                <a16:creationId xmlns:a16="http://schemas.microsoft.com/office/drawing/2014/main" id="{5B1C3B93-7D61-7583-2CDE-19E159BB70D4}"/>
              </a:ext>
            </a:extLst>
          </p:cNvPr>
          <p:cNvSpPr>
            <a:spLocks noGrp="1"/>
          </p:cNvSpPr>
          <p:nvPr>
            <p:ph idx="1"/>
          </p:nvPr>
        </p:nvSpPr>
        <p:spPr/>
        <p:txBody>
          <a:bodyPr/>
          <a:lstStyle/>
          <a:p>
            <a:endParaRPr lang="fr-BE"/>
          </a:p>
          <a:p>
            <a:endParaRPr lang="fr-BE" dirty="0"/>
          </a:p>
        </p:txBody>
      </p:sp>
      <p:pic>
        <p:nvPicPr>
          <p:cNvPr id="7" name="Image 6">
            <a:extLst>
              <a:ext uri="{FF2B5EF4-FFF2-40B4-BE49-F238E27FC236}">
                <a16:creationId xmlns:a16="http://schemas.microsoft.com/office/drawing/2014/main" id="{86BE7133-1913-5C42-DF6C-AB1F71FF7160}"/>
              </a:ext>
            </a:extLst>
          </p:cNvPr>
          <p:cNvPicPr>
            <a:picLocks noChangeAspect="1"/>
          </p:cNvPicPr>
          <p:nvPr/>
        </p:nvPicPr>
        <p:blipFill>
          <a:blip r:embed="rId3"/>
          <a:srcRect l="1791" t="6964" r="46269" b="5324"/>
          <a:stretch/>
        </p:blipFill>
        <p:spPr>
          <a:xfrm>
            <a:off x="641445" y="1745593"/>
            <a:ext cx="4749421" cy="4511402"/>
          </a:xfrm>
          <a:prstGeom prst="rect">
            <a:avLst/>
          </a:prstGeom>
        </p:spPr>
      </p:pic>
      <p:pic>
        <p:nvPicPr>
          <p:cNvPr id="9" name="Image 8">
            <a:extLst>
              <a:ext uri="{FF2B5EF4-FFF2-40B4-BE49-F238E27FC236}">
                <a16:creationId xmlns:a16="http://schemas.microsoft.com/office/drawing/2014/main" id="{0570B44E-651D-1086-1F28-98DA484BBC96}"/>
              </a:ext>
            </a:extLst>
          </p:cNvPr>
          <p:cNvPicPr>
            <a:picLocks noChangeAspect="1"/>
          </p:cNvPicPr>
          <p:nvPr/>
        </p:nvPicPr>
        <p:blipFill>
          <a:blip r:embed="rId3"/>
          <a:srcRect l="92015" t="47363"/>
          <a:stretch/>
        </p:blipFill>
        <p:spPr>
          <a:xfrm>
            <a:off x="11218460" y="3248166"/>
            <a:ext cx="973540" cy="3609833"/>
          </a:xfrm>
          <a:prstGeom prst="rect">
            <a:avLst/>
          </a:prstGeom>
        </p:spPr>
      </p:pic>
      <p:sp>
        <p:nvSpPr>
          <p:cNvPr id="10" name="Espace réservé du contenu 2">
            <a:extLst>
              <a:ext uri="{FF2B5EF4-FFF2-40B4-BE49-F238E27FC236}">
                <a16:creationId xmlns:a16="http://schemas.microsoft.com/office/drawing/2014/main" id="{8B4145EF-69BE-BA3E-100D-6D274C27B55F}"/>
              </a:ext>
            </a:extLst>
          </p:cNvPr>
          <p:cNvSpPr txBox="1">
            <a:spLocks/>
          </p:cNvSpPr>
          <p:nvPr/>
        </p:nvSpPr>
        <p:spPr>
          <a:xfrm>
            <a:off x="5709883" y="2101897"/>
            <a:ext cx="5410200" cy="379879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825"/>
              </a:spcBef>
              <a:buFont typeface="Arial" panose="020B0604020202020204" pitchFamily="34" charset="0"/>
              <a:buNone/>
            </a:pPr>
            <a:r>
              <a:rPr lang="fr-BE" u="sng" spc="-10" dirty="0">
                <a:cs typeface="Calibri"/>
              </a:rPr>
              <a:t>IRM cérébrale</a:t>
            </a:r>
          </a:p>
          <a:p>
            <a:pPr marL="0" indent="0" algn="ctr">
              <a:lnSpc>
                <a:spcPct val="100000"/>
              </a:lnSpc>
              <a:spcBef>
                <a:spcPts val="825"/>
              </a:spcBef>
              <a:buNone/>
            </a:pPr>
            <a:r>
              <a:rPr lang="fr-BE" spc="-10" dirty="0">
                <a:cs typeface="Calibri"/>
              </a:rPr>
              <a:t>Tendance à la macrocéphalie </a:t>
            </a:r>
          </a:p>
          <a:p>
            <a:pPr marL="0" indent="0" algn="ctr">
              <a:lnSpc>
                <a:spcPct val="100000"/>
              </a:lnSpc>
              <a:spcBef>
                <a:spcPts val="825"/>
              </a:spcBef>
              <a:buFont typeface="Arial" panose="020B0604020202020204" pitchFamily="34" charset="0"/>
              <a:buNone/>
            </a:pPr>
            <a:r>
              <a:rPr lang="fr-BE" spc="-10" dirty="0">
                <a:cs typeface="Calibri"/>
              </a:rPr>
              <a:t>Anomalies fréquentes (jusque 48% des cas)</a:t>
            </a:r>
          </a:p>
          <a:p>
            <a:pPr marL="0" indent="0" algn="ctr">
              <a:lnSpc>
                <a:spcPct val="100000"/>
              </a:lnSpc>
              <a:spcBef>
                <a:spcPts val="825"/>
              </a:spcBef>
              <a:buFont typeface="Arial" panose="020B0604020202020204" pitchFamily="34" charset="0"/>
              <a:buNone/>
            </a:pPr>
            <a:endParaRPr lang="fr-BE" sz="1000" spc="-10" dirty="0">
              <a:cs typeface="Calibri"/>
            </a:endParaRPr>
          </a:p>
          <a:p>
            <a:pPr marL="0" indent="0" algn="ctr">
              <a:lnSpc>
                <a:spcPct val="100000"/>
              </a:lnSpc>
              <a:spcBef>
                <a:spcPts val="825"/>
              </a:spcBef>
              <a:buFont typeface="Arial" panose="020B0604020202020204" pitchFamily="34" charset="0"/>
              <a:buNone/>
            </a:pPr>
            <a:r>
              <a:rPr lang="fr-BE" spc="-10" dirty="0">
                <a:cs typeface="Calibri"/>
              </a:rPr>
              <a:t>MAIS</a:t>
            </a:r>
          </a:p>
          <a:p>
            <a:pPr marL="0" indent="0" algn="ctr">
              <a:lnSpc>
                <a:spcPct val="100000"/>
              </a:lnSpc>
              <a:spcBef>
                <a:spcPts val="825"/>
              </a:spcBef>
              <a:buFont typeface="Arial" panose="020B0604020202020204" pitchFamily="34" charset="0"/>
              <a:buNone/>
            </a:pPr>
            <a:endParaRPr lang="fr-BE" sz="1000" spc="-10" dirty="0">
              <a:cs typeface="Calibri"/>
            </a:endParaRPr>
          </a:p>
          <a:p>
            <a:pPr marL="0" indent="0" algn="ctr">
              <a:lnSpc>
                <a:spcPct val="100000"/>
              </a:lnSpc>
              <a:spcBef>
                <a:spcPts val="825"/>
              </a:spcBef>
              <a:buFont typeface="Arial" panose="020B0604020202020204" pitchFamily="34" charset="0"/>
              <a:buNone/>
            </a:pPr>
            <a:r>
              <a:rPr lang="fr-BE" spc="-10" dirty="0">
                <a:cs typeface="Calibri"/>
              </a:rPr>
              <a:t>Celles-ci sont peu spécifiques et peu rentables actuellement sur le plan diagnostique</a:t>
            </a:r>
            <a:endParaRPr lang="fr-FR" dirty="0">
              <a:cs typeface="Calibri"/>
            </a:endParaRPr>
          </a:p>
          <a:p>
            <a:pPr marL="0" indent="0">
              <a:lnSpc>
                <a:spcPct val="100000"/>
              </a:lnSpc>
              <a:spcBef>
                <a:spcPts val="825"/>
              </a:spcBef>
              <a:buFont typeface="Arial" panose="020B0604020202020204" pitchFamily="34" charset="0"/>
              <a:buNone/>
            </a:pPr>
            <a:endParaRPr lang="fr-FR" sz="2400" spc="-10" dirty="0">
              <a:latin typeface="Calibri"/>
              <a:cs typeface="Calibri"/>
            </a:endParaRPr>
          </a:p>
          <a:p>
            <a:pPr marL="0" indent="0">
              <a:buFont typeface="Arial" panose="020B0604020202020204" pitchFamily="34" charset="0"/>
              <a:buNone/>
            </a:pPr>
            <a:endParaRPr lang="fr-BE" dirty="0"/>
          </a:p>
        </p:txBody>
      </p:sp>
    </p:spTree>
    <p:extLst>
      <p:ext uri="{BB962C8B-B14F-4D97-AF65-F5344CB8AC3E}">
        <p14:creationId xmlns:p14="http://schemas.microsoft.com/office/powerpoint/2010/main" val="248047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845D-46DB-3046-1A16-A6DE9C1972E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CD3887-CF79-E3F3-0209-D4E5F44B76A7}"/>
              </a:ext>
            </a:extLst>
          </p:cNvPr>
          <p:cNvSpPr>
            <a:spLocks noGrp="1"/>
          </p:cNvSpPr>
          <p:nvPr>
            <p:ph type="title"/>
          </p:nvPr>
        </p:nvSpPr>
        <p:spPr/>
        <p:txBody>
          <a:bodyPr/>
          <a:lstStyle/>
          <a:p>
            <a:r>
              <a:rPr lang="fr-BE" dirty="0"/>
              <a:t>TSA – Bilan étiologique: l’imagerie cérébrale</a:t>
            </a:r>
          </a:p>
        </p:txBody>
      </p:sp>
      <p:sp>
        <p:nvSpPr>
          <p:cNvPr id="5" name="Espace réservé du contenu 4">
            <a:extLst>
              <a:ext uri="{FF2B5EF4-FFF2-40B4-BE49-F238E27FC236}">
                <a16:creationId xmlns:a16="http://schemas.microsoft.com/office/drawing/2014/main" id="{D2AB8F99-35D3-2D05-652B-7DCAE341B6E4}"/>
              </a:ext>
            </a:extLst>
          </p:cNvPr>
          <p:cNvSpPr>
            <a:spLocks noGrp="1"/>
          </p:cNvSpPr>
          <p:nvPr>
            <p:ph idx="1"/>
          </p:nvPr>
        </p:nvSpPr>
        <p:spPr/>
        <p:txBody>
          <a:bodyPr/>
          <a:lstStyle/>
          <a:p>
            <a:endParaRPr lang="fr-BE"/>
          </a:p>
          <a:p>
            <a:endParaRPr lang="fr-BE" dirty="0"/>
          </a:p>
        </p:txBody>
      </p:sp>
      <p:sp>
        <p:nvSpPr>
          <p:cNvPr id="10" name="Espace réservé du contenu 2">
            <a:extLst>
              <a:ext uri="{FF2B5EF4-FFF2-40B4-BE49-F238E27FC236}">
                <a16:creationId xmlns:a16="http://schemas.microsoft.com/office/drawing/2014/main" id="{371D6765-6C0E-7E60-82F9-CB8F5C5C377C}"/>
              </a:ext>
            </a:extLst>
          </p:cNvPr>
          <p:cNvSpPr txBox="1">
            <a:spLocks/>
          </p:cNvSpPr>
          <p:nvPr/>
        </p:nvSpPr>
        <p:spPr>
          <a:xfrm>
            <a:off x="307074" y="2101897"/>
            <a:ext cx="5123597" cy="379879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825"/>
              </a:spcBef>
              <a:buNone/>
            </a:pPr>
            <a:endParaRPr lang="fr-BE" sz="1000" spc="-10" dirty="0">
              <a:cs typeface="Calibri"/>
            </a:endParaRPr>
          </a:p>
          <a:p>
            <a:pPr marL="0" indent="0" algn="ctr">
              <a:lnSpc>
                <a:spcPct val="100000"/>
              </a:lnSpc>
              <a:spcBef>
                <a:spcPts val="825"/>
              </a:spcBef>
              <a:buNone/>
            </a:pPr>
            <a:r>
              <a:rPr lang="fr-BE" sz="3300" u="sng" spc="-10" dirty="0">
                <a:cs typeface="Calibri"/>
              </a:rPr>
              <a:t>IRM cérébrale fonctionnelle</a:t>
            </a:r>
          </a:p>
          <a:p>
            <a:pPr marL="0" indent="0" algn="ctr">
              <a:lnSpc>
                <a:spcPct val="100000"/>
              </a:lnSpc>
              <a:spcBef>
                <a:spcPts val="825"/>
              </a:spcBef>
              <a:buNone/>
            </a:pPr>
            <a:r>
              <a:rPr lang="fr-BE" sz="3300" spc="-10" dirty="0">
                <a:cs typeface="Calibri"/>
              </a:rPr>
              <a:t>Défauts et/ou </a:t>
            </a:r>
            <a:r>
              <a:rPr lang="fr-BE" sz="3300" spc="-10" dirty="0" err="1">
                <a:cs typeface="Calibri"/>
              </a:rPr>
              <a:t>sur-activation</a:t>
            </a:r>
            <a:r>
              <a:rPr lang="fr-BE" sz="3300" spc="-10" dirty="0">
                <a:cs typeface="Calibri"/>
              </a:rPr>
              <a:t> d’aires spécifiques (traitement des visages et de la voix,</a:t>
            </a:r>
            <a:r>
              <a:rPr lang="fr-FR" sz="3300" spc="-10" dirty="0">
                <a:cs typeface="Calibri"/>
              </a:rPr>
              <a:t> </a:t>
            </a:r>
            <a:r>
              <a:rPr lang="fr-FR" sz="3300" spc="-15" dirty="0">
                <a:cs typeface="Calibri"/>
              </a:rPr>
              <a:t>systèmes</a:t>
            </a:r>
            <a:r>
              <a:rPr lang="fr-FR" sz="3300" spc="35" dirty="0">
                <a:cs typeface="Calibri"/>
              </a:rPr>
              <a:t> </a:t>
            </a:r>
            <a:r>
              <a:rPr lang="fr-FR" sz="3300" spc="-5" dirty="0">
                <a:cs typeface="Calibri"/>
              </a:rPr>
              <a:t>attentionnels,</a:t>
            </a:r>
            <a:r>
              <a:rPr lang="fr-FR" sz="3300" spc="-35" dirty="0">
                <a:cs typeface="Calibri"/>
              </a:rPr>
              <a:t> </a:t>
            </a:r>
            <a:r>
              <a:rPr lang="fr-FR" sz="3300" dirty="0">
                <a:cs typeface="Calibri"/>
              </a:rPr>
              <a:t>de</a:t>
            </a:r>
            <a:r>
              <a:rPr lang="fr-FR" sz="3300" spc="5" dirty="0">
                <a:cs typeface="Calibri"/>
              </a:rPr>
              <a:t> </a:t>
            </a:r>
            <a:r>
              <a:rPr lang="fr-FR" sz="3300" spc="-5" dirty="0">
                <a:cs typeface="Calibri"/>
              </a:rPr>
              <a:t>récompense…</a:t>
            </a:r>
            <a:r>
              <a:rPr lang="fr-BE" sz="3300" spc="-10" dirty="0">
                <a:cs typeface="Calibri"/>
              </a:rPr>
              <a:t>)</a:t>
            </a:r>
          </a:p>
          <a:p>
            <a:pPr marL="0" indent="0" algn="ctr">
              <a:lnSpc>
                <a:spcPct val="100000"/>
              </a:lnSpc>
              <a:spcBef>
                <a:spcPts val="825"/>
              </a:spcBef>
              <a:buNone/>
            </a:pPr>
            <a:endParaRPr lang="fr-BE" sz="1200" spc="-10" dirty="0">
              <a:cs typeface="Calibri"/>
            </a:endParaRPr>
          </a:p>
          <a:p>
            <a:pPr marL="0" indent="0" algn="ctr">
              <a:lnSpc>
                <a:spcPct val="100000"/>
              </a:lnSpc>
              <a:spcBef>
                <a:spcPts val="825"/>
              </a:spcBef>
              <a:buNone/>
            </a:pPr>
            <a:r>
              <a:rPr lang="fr-BE" sz="3400" spc="-10" dirty="0">
                <a:cs typeface="Calibri"/>
              </a:rPr>
              <a:t>MAIS</a:t>
            </a:r>
            <a:r>
              <a:rPr lang="fr-BE" spc="-10" dirty="0">
                <a:cs typeface="Calibri"/>
              </a:rPr>
              <a:t> </a:t>
            </a:r>
          </a:p>
          <a:p>
            <a:pPr marL="0" indent="0" algn="ctr">
              <a:lnSpc>
                <a:spcPct val="100000"/>
              </a:lnSpc>
              <a:spcBef>
                <a:spcPts val="825"/>
              </a:spcBef>
              <a:buNone/>
            </a:pPr>
            <a:endParaRPr lang="fr-BE" sz="1200" spc="-10" dirty="0">
              <a:cs typeface="Calibri"/>
            </a:endParaRPr>
          </a:p>
          <a:p>
            <a:pPr marL="0" indent="0" algn="ctr">
              <a:lnSpc>
                <a:spcPct val="100000"/>
              </a:lnSpc>
              <a:spcBef>
                <a:spcPts val="825"/>
              </a:spcBef>
              <a:buNone/>
            </a:pPr>
            <a:r>
              <a:rPr lang="fr-BE" sz="3400" spc="-10" dirty="0">
                <a:cs typeface="Calibri"/>
              </a:rPr>
              <a:t>Également peu spécifique et ne s’effectue pas en routine. </a:t>
            </a:r>
            <a:endParaRPr lang="fr-FR" sz="3400" dirty="0">
              <a:cs typeface="Calibri"/>
            </a:endParaRPr>
          </a:p>
          <a:p>
            <a:pPr marL="0" indent="0">
              <a:lnSpc>
                <a:spcPct val="100000"/>
              </a:lnSpc>
              <a:spcBef>
                <a:spcPts val="825"/>
              </a:spcBef>
              <a:buFont typeface="Arial" panose="020B0604020202020204" pitchFamily="34" charset="0"/>
              <a:buNone/>
            </a:pPr>
            <a:endParaRPr lang="fr-FR" sz="2400" spc="-10" dirty="0">
              <a:latin typeface="Calibri"/>
              <a:cs typeface="Calibri"/>
            </a:endParaRPr>
          </a:p>
          <a:p>
            <a:pPr marL="0" indent="0">
              <a:buFont typeface="Arial" panose="020B0604020202020204" pitchFamily="34" charset="0"/>
              <a:buNone/>
            </a:pPr>
            <a:endParaRPr lang="fr-BE" dirty="0"/>
          </a:p>
        </p:txBody>
      </p:sp>
      <p:pic>
        <p:nvPicPr>
          <p:cNvPr id="11" name="Picture 2" descr="Atypical local brain connectivity in pediatric autism spectrum disorder? A  coordinate-based meta-analysis of regional homogeneity studies | European  Archives of Psychiatry and Clinical Neuroscience">
            <a:extLst>
              <a:ext uri="{FF2B5EF4-FFF2-40B4-BE49-F238E27FC236}">
                <a16:creationId xmlns:a16="http://schemas.microsoft.com/office/drawing/2014/main" id="{57B921E8-C50C-1B76-87F2-12E81353EA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6" t="-5392" r="-2961" b="-4384"/>
          <a:stretch/>
        </p:blipFill>
        <p:spPr bwMode="auto">
          <a:xfrm>
            <a:off x="5794730" y="1690688"/>
            <a:ext cx="6090196" cy="463804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F7932025-D143-AA2B-1CCC-E22BB999E94E}"/>
              </a:ext>
            </a:extLst>
          </p:cNvPr>
          <p:cNvSpPr txBox="1"/>
          <p:nvPr/>
        </p:nvSpPr>
        <p:spPr>
          <a:xfrm>
            <a:off x="6096000" y="6308209"/>
            <a:ext cx="5454316" cy="338554"/>
          </a:xfrm>
          <a:prstGeom prst="rect">
            <a:avLst/>
          </a:prstGeom>
          <a:noFill/>
        </p:spPr>
        <p:txBody>
          <a:bodyPr wrap="square" rtlCol="0">
            <a:spAutoFit/>
          </a:bodyPr>
          <a:lstStyle/>
          <a:p>
            <a:pPr algn="ctr"/>
            <a:r>
              <a:rPr lang="fr-BE" sz="1600" i="1" dirty="0" err="1"/>
              <a:t>Liloia</a:t>
            </a:r>
            <a:r>
              <a:rPr lang="fr-BE" sz="1600" i="1" dirty="0"/>
              <a:t> D. et al. </a:t>
            </a:r>
            <a:r>
              <a:rPr lang="fr-BE" sz="1600" i="1" dirty="0" err="1"/>
              <a:t>Eur</a:t>
            </a:r>
            <a:r>
              <a:rPr lang="fr-BE" sz="1600" i="1" dirty="0"/>
              <a:t> Arch </a:t>
            </a:r>
            <a:r>
              <a:rPr lang="fr-BE" sz="1600" i="1" dirty="0" err="1"/>
              <a:t>Psychiatry</a:t>
            </a:r>
            <a:r>
              <a:rPr lang="fr-BE" sz="1600" i="1" dirty="0"/>
              <a:t> Clin </a:t>
            </a:r>
            <a:r>
              <a:rPr lang="fr-BE" sz="1600" i="1" dirty="0" err="1"/>
              <a:t>Neurosci</a:t>
            </a:r>
            <a:r>
              <a:rPr lang="fr-BE" sz="1600" i="1" dirty="0"/>
              <a:t> 2024</a:t>
            </a:r>
          </a:p>
        </p:txBody>
      </p:sp>
    </p:spTree>
    <p:extLst>
      <p:ext uri="{BB962C8B-B14F-4D97-AF65-F5344CB8AC3E}">
        <p14:creationId xmlns:p14="http://schemas.microsoft.com/office/powerpoint/2010/main" val="2324444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CCA18B4-6814-955A-C6B4-F4386A22A282}"/>
              </a:ext>
            </a:extLst>
          </p:cNvPr>
          <p:cNvSpPr>
            <a:spLocks noGrp="1"/>
          </p:cNvSpPr>
          <p:nvPr>
            <p:ph idx="1"/>
          </p:nvPr>
        </p:nvSpPr>
        <p:spPr>
          <a:xfrm>
            <a:off x="3930317" y="2379371"/>
            <a:ext cx="7423484" cy="3789946"/>
          </a:xfrm>
        </p:spPr>
        <p:txBody>
          <a:bodyPr>
            <a:normAutofit/>
          </a:bodyPr>
          <a:lstStyle/>
          <a:p>
            <a:pPr marL="12700" marR="5080" indent="0" algn="ctr">
              <a:lnSpc>
                <a:spcPct val="100000"/>
              </a:lnSpc>
              <a:spcBef>
                <a:spcPts val="0"/>
              </a:spcBef>
              <a:buNone/>
              <a:tabLst>
                <a:tab pos="284480" algn="l"/>
              </a:tabLst>
            </a:pPr>
            <a:r>
              <a:rPr lang="fr-FR" u="sng" spc="-10" dirty="0">
                <a:cs typeface="Calibri"/>
              </a:rPr>
              <a:t>Bilan génétique: </a:t>
            </a:r>
          </a:p>
          <a:p>
            <a:pPr marL="12700" marR="5080" indent="0" algn="ctr">
              <a:lnSpc>
                <a:spcPct val="100000"/>
              </a:lnSpc>
              <a:spcBef>
                <a:spcPts val="0"/>
              </a:spcBef>
              <a:buNone/>
              <a:tabLst>
                <a:tab pos="284480" algn="l"/>
              </a:tabLst>
            </a:pPr>
            <a:r>
              <a:rPr lang="fr-FR" spc="-10" dirty="0">
                <a:cs typeface="Calibri"/>
              </a:rPr>
              <a:t>Facteurs de risque familiaux </a:t>
            </a:r>
          </a:p>
          <a:p>
            <a:pPr marL="12700" marR="5080" indent="0" algn="ctr">
              <a:lnSpc>
                <a:spcPct val="100000"/>
              </a:lnSpc>
              <a:spcBef>
                <a:spcPts val="0"/>
              </a:spcBef>
              <a:buNone/>
              <a:tabLst>
                <a:tab pos="284480" algn="l"/>
              </a:tabLst>
            </a:pPr>
            <a:r>
              <a:rPr lang="fr-FR" spc="-10" dirty="0">
                <a:cs typeface="Calibri"/>
              </a:rPr>
              <a:t>et</a:t>
            </a:r>
          </a:p>
          <a:p>
            <a:pPr marL="12700" marR="5080" indent="0" algn="ctr">
              <a:lnSpc>
                <a:spcPct val="100000"/>
              </a:lnSpc>
              <a:spcBef>
                <a:spcPts val="0"/>
              </a:spcBef>
              <a:buNone/>
              <a:tabLst>
                <a:tab pos="284480" algn="l"/>
              </a:tabLst>
            </a:pPr>
            <a:r>
              <a:rPr lang="fr-FR" spc="-10" dirty="0">
                <a:cs typeface="Calibri"/>
              </a:rPr>
              <a:t>Nombreuses</a:t>
            </a:r>
            <a:r>
              <a:rPr lang="fr-FR" spc="-5" dirty="0">
                <a:cs typeface="Calibri"/>
              </a:rPr>
              <a:t> </a:t>
            </a:r>
            <a:r>
              <a:rPr lang="fr-FR" dirty="0">
                <a:cs typeface="Calibri"/>
              </a:rPr>
              <a:t>maladies</a:t>
            </a:r>
            <a:r>
              <a:rPr lang="fr-FR" spc="5" dirty="0">
                <a:cs typeface="Calibri"/>
              </a:rPr>
              <a:t> </a:t>
            </a:r>
            <a:r>
              <a:rPr lang="fr-FR" spc="-5" dirty="0">
                <a:cs typeface="Calibri"/>
              </a:rPr>
              <a:t>génétiques</a:t>
            </a:r>
            <a:r>
              <a:rPr lang="fr-FR" dirty="0">
                <a:cs typeface="Calibri"/>
              </a:rPr>
              <a:t> </a:t>
            </a:r>
            <a:r>
              <a:rPr lang="fr-FR" spc="-5" dirty="0">
                <a:cs typeface="Calibri"/>
              </a:rPr>
              <a:t>associée</a:t>
            </a:r>
            <a:r>
              <a:rPr lang="fr-FR" dirty="0">
                <a:cs typeface="Calibri"/>
              </a:rPr>
              <a:t> à</a:t>
            </a:r>
            <a:r>
              <a:rPr lang="fr-FR" spc="5" dirty="0">
                <a:cs typeface="Calibri"/>
              </a:rPr>
              <a:t> </a:t>
            </a:r>
            <a:r>
              <a:rPr lang="fr-FR" spc="-5" dirty="0">
                <a:cs typeface="Calibri"/>
              </a:rPr>
              <a:t>un</a:t>
            </a:r>
            <a:r>
              <a:rPr lang="fr-FR" dirty="0">
                <a:cs typeface="Calibri"/>
              </a:rPr>
              <a:t> </a:t>
            </a:r>
            <a:r>
              <a:rPr lang="fr-FR" spc="-10" dirty="0">
                <a:cs typeface="Calibri"/>
              </a:rPr>
              <a:t>syndrome</a:t>
            </a:r>
            <a:r>
              <a:rPr lang="fr-FR" spc="525" dirty="0">
                <a:cs typeface="Calibri"/>
              </a:rPr>
              <a:t> </a:t>
            </a:r>
            <a:r>
              <a:rPr lang="fr-FR" spc="-5" dirty="0">
                <a:cs typeface="Calibri"/>
              </a:rPr>
              <a:t>autistique</a:t>
            </a:r>
            <a:r>
              <a:rPr lang="fr-FR" dirty="0">
                <a:cs typeface="Calibri"/>
              </a:rPr>
              <a:t> </a:t>
            </a:r>
          </a:p>
          <a:p>
            <a:pPr marL="12700" marR="5080" indent="0" algn="ctr">
              <a:lnSpc>
                <a:spcPct val="100000"/>
              </a:lnSpc>
              <a:spcBef>
                <a:spcPts val="0"/>
              </a:spcBef>
              <a:buNone/>
              <a:tabLst>
                <a:tab pos="284480" algn="l"/>
              </a:tabLst>
            </a:pPr>
            <a:r>
              <a:rPr lang="fr-FR" sz="2000" spc="-20" dirty="0">
                <a:cs typeface="Calibri"/>
              </a:rPr>
              <a:t>(Trisomie </a:t>
            </a:r>
            <a:r>
              <a:rPr lang="fr-FR" sz="2000" spc="-10" dirty="0">
                <a:cs typeface="Calibri"/>
              </a:rPr>
              <a:t>21 </a:t>
            </a:r>
            <a:r>
              <a:rPr lang="fr-FR" sz="2000" spc="-5" dirty="0">
                <a:cs typeface="Calibri"/>
              </a:rPr>
              <a:t>(5-39%), </a:t>
            </a:r>
            <a:r>
              <a:rPr lang="fr-FR" sz="2000" spc="-40" dirty="0">
                <a:cs typeface="Calibri"/>
              </a:rPr>
              <a:t>l’Angelman </a:t>
            </a:r>
            <a:r>
              <a:rPr lang="fr-FR" sz="2000" spc="-10" dirty="0">
                <a:cs typeface="Calibri"/>
              </a:rPr>
              <a:t>(50-81%), </a:t>
            </a:r>
            <a:r>
              <a:rPr lang="fr-FR" sz="2000" dirty="0">
                <a:cs typeface="Calibri"/>
              </a:rPr>
              <a:t>le </a:t>
            </a:r>
            <a:r>
              <a:rPr lang="fr-FR" sz="2000" spc="-15" dirty="0">
                <a:cs typeface="Calibri"/>
              </a:rPr>
              <a:t>syndrome </a:t>
            </a:r>
            <a:r>
              <a:rPr lang="fr-FR" sz="2000" spc="-5" dirty="0">
                <a:cs typeface="Calibri"/>
              </a:rPr>
              <a:t>de </a:t>
            </a:r>
            <a:r>
              <a:rPr lang="fr-FR" sz="2000" spc="-35" dirty="0">
                <a:cs typeface="Calibri"/>
              </a:rPr>
              <a:t>Rett </a:t>
            </a:r>
            <a:r>
              <a:rPr lang="fr-FR" sz="2000" spc="-5" dirty="0">
                <a:cs typeface="Calibri"/>
              </a:rPr>
              <a:t>(25-97%), </a:t>
            </a:r>
            <a:r>
              <a:rPr lang="fr-FR" sz="2000" dirty="0">
                <a:cs typeface="Calibri"/>
              </a:rPr>
              <a:t>l’X- </a:t>
            </a:r>
            <a:r>
              <a:rPr lang="fr-FR" sz="2000" spc="5" dirty="0">
                <a:cs typeface="Calibri"/>
              </a:rPr>
              <a:t> </a:t>
            </a:r>
            <a:r>
              <a:rPr lang="fr-FR" sz="2000" spc="-10" dirty="0">
                <a:cs typeface="Calibri"/>
              </a:rPr>
              <a:t>fragile</a:t>
            </a:r>
            <a:r>
              <a:rPr lang="fr-FR" sz="2000" spc="-15" dirty="0">
                <a:cs typeface="Calibri"/>
              </a:rPr>
              <a:t> </a:t>
            </a:r>
            <a:r>
              <a:rPr lang="fr-FR" sz="2000" spc="-5" dirty="0">
                <a:cs typeface="Calibri"/>
              </a:rPr>
              <a:t>(21-50%),</a:t>
            </a:r>
            <a:r>
              <a:rPr lang="fr-FR" sz="2000" spc="-45" dirty="0">
                <a:cs typeface="Calibri"/>
              </a:rPr>
              <a:t> </a:t>
            </a:r>
            <a:r>
              <a:rPr lang="fr-FR" sz="2000" spc="-10" dirty="0">
                <a:cs typeface="Calibri"/>
              </a:rPr>
              <a:t>phénylcétonurie</a:t>
            </a:r>
            <a:r>
              <a:rPr lang="fr-FR" sz="2000" spc="20" dirty="0">
                <a:cs typeface="Calibri"/>
              </a:rPr>
              <a:t> </a:t>
            </a:r>
            <a:r>
              <a:rPr lang="fr-FR" sz="2000" spc="-5" dirty="0">
                <a:cs typeface="Calibri"/>
              </a:rPr>
              <a:t>(5%)…</a:t>
            </a:r>
          </a:p>
          <a:p>
            <a:pPr marL="12700" marR="5080" indent="0" algn="ctr">
              <a:lnSpc>
                <a:spcPct val="100000"/>
              </a:lnSpc>
              <a:buNone/>
              <a:tabLst>
                <a:tab pos="284480" algn="l"/>
              </a:tabLst>
            </a:pPr>
            <a:endParaRPr lang="fr-FR" sz="2000" dirty="0">
              <a:cs typeface="Calibri"/>
            </a:endParaRPr>
          </a:p>
          <a:p>
            <a:pPr marL="0" indent="0" algn="ctr">
              <a:lnSpc>
                <a:spcPct val="100000"/>
              </a:lnSpc>
              <a:spcBef>
                <a:spcPts val="825"/>
              </a:spcBef>
              <a:buNone/>
            </a:pPr>
            <a:endParaRPr lang="fr-FR" sz="2400" spc="-10" dirty="0">
              <a:latin typeface="Calibri"/>
              <a:cs typeface="Calibri"/>
            </a:endParaRPr>
          </a:p>
          <a:p>
            <a:pPr marL="0" indent="0">
              <a:buNone/>
            </a:pPr>
            <a:endParaRPr lang="fr-BE" dirty="0"/>
          </a:p>
        </p:txBody>
      </p:sp>
      <p:pic>
        <p:nvPicPr>
          <p:cNvPr id="7170" name="Picture 2" descr="Les maladies de l'intelligence d'origine génétique – Dominique André &amp; JMCO  International">
            <a:extLst>
              <a:ext uri="{FF2B5EF4-FFF2-40B4-BE49-F238E27FC236}">
                <a16:creationId xmlns:a16="http://schemas.microsoft.com/office/drawing/2014/main" id="{ACA140D4-AF01-39BC-D2A5-935A87809C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810"/>
          <a:stretch/>
        </p:blipFill>
        <p:spPr bwMode="auto">
          <a:xfrm>
            <a:off x="0" y="0"/>
            <a:ext cx="3284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a:extLst>
              <a:ext uri="{FF2B5EF4-FFF2-40B4-BE49-F238E27FC236}">
                <a16:creationId xmlns:a16="http://schemas.microsoft.com/office/drawing/2014/main" id="{0B3992D6-3D92-415A-F86A-737E8A0010BE}"/>
              </a:ext>
            </a:extLst>
          </p:cNvPr>
          <p:cNvSpPr>
            <a:spLocks noGrp="1"/>
          </p:cNvSpPr>
          <p:nvPr>
            <p:ph type="title"/>
          </p:nvPr>
        </p:nvSpPr>
        <p:spPr>
          <a:xfrm>
            <a:off x="838200" y="365125"/>
            <a:ext cx="10515600" cy="1325563"/>
          </a:xfrm>
        </p:spPr>
        <p:txBody>
          <a:bodyPr/>
          <a:lstStyle/>
          <a:p>
            <a:r>
              <a:rPr lang="fr-BE" dirty="0"/>
              <a:t>TSA – Bilan étiologique: la génétique</a:t>
            </a:r>
          </a:p>
        </p:txBody>
      </p:sp>
      <p:pic>
        <p:nvPicPr>
          <p:cNvPr id="7172" name="Picture 4" descr="C'est quoi, une maladie génétique ? - 1jour1actu.com">
            <a:extLst>
              <a:ext uri="{FF2B5EF4-FFF2-40B4-BE49-F238E27FC236}">
                <a16:creationId xmlns:a16="http://schemas.microsoft.com/office/drawing/2014/main" id="{D1F0937E-F62C-1196-3BE9-A133A93E11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09" t="20333" r="61001" b="38412"/>
          <a:stretch/>
        </p:blipFill>
        <p:spPr bwMode="auto">
          <a:xfrm>
            <a:off x="180473" y="2617537"/>
            <a:ext cx="1900991" cy="162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95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705716" y="1985602"/>
            <a:ext cx="10515600" cy="2089093"/>
          </a:xfrm>
          <a:solidFill>
            <a:schemeClr val="bg1"/>
          </a:solidFill>
          <a:ln w="127000" cmpd="thickThin">
            <a:solidFill>
              <a:schemeClr val="bg1">
                <a:lumMod val="50000"/>
              </a:schemeClr>
            </a:solidFill>
          </a:ln>
        </p:spPr>
        <p:txBody>
          <a:bodyPr>
            <a:normAutofit/>
          </a:bodyPr>
          <a:lstStyle/>
          <a:p>
            <a:pPr algn="ctr"/>
            <a:r>
              <a:rPr lang="fr-BE" sz="5400" dirty="0"/>
              <a:t>PLAN</a:t>
            </a:r>
          </a:p>
        </p:txBody>
      </p:sp>
    </p:spTree>
    <p:extLst>
      <p:ext uri="{BB962C8B-B14F-4D97-AF65-F5344CB8AC3E}">
        <p14:creationId xmlns:p14="http://schemas.microsoft.com/office/powerpoint/2010/main" val="582651458"/>
      </p:ext>
    </p:extLst>
  </p:cSld>
  <p:clrMapOvr>
    <a:masterClrMapping/>
  </p:clrMapOvr>
  <mc:AlternateContent xmlns:mc="http://schemas.openxmlformats.org/markup-compatibility/2006" xmlns:p14="http://schemas.microsoft.com/office/powerpoint/2010/main">
    <mc:Choice Requires="p14">
      <p:transition spd="slow" p14:dur="2000" advTm="1089"/>
    </mc:Choice>
    <mc:Fallback xmlns="">
      <p:transition spd="slow" advTm="108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0877-EA75-24D8-501F-CC0DFFE4C6F3}"/>
            </a:ext>
          </a:extLst>
        </p:cNvPr>
        <p:cNvGrpSpPr/>
        <p:nvPr/>
      </p:nvGrpSpPr>
      <p:grpSpPr>
        <a:xfrm>
          <a:off x="0" y="0"/>
          <a:ext cx="0" cy="0"/>
          <a:chOff x="0" y="0"/>
          <a:chExt cx="0" cy="0"/>
        </a:xfrm>
      </p:grpSpPr>
      <p:pic>
        <p:nvPicPr>
          <p:cNvPr id="2050" name="Picture 2" descr="Autisme, la piste génétique -">
            <a:extLst>
              <a:ext uri="{FF2B5EF4-FFF2-40B4-BE49-F238E27FC236}">
                <a16:creationId xmlns:a16="http://schemas.microsoft.com/office/drawing/2014/main" id="{D4BA5592-410A-D4F7-BD9F-F3DD3E724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48" y="2012315"/>
            <a:ext cx="4480560" cy="448056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EDE69475-E96C-F653-DFD9-C2DC986BAE82}"/>
              </a:ext>
            </a:extLst>
          </p:cNvPr>
          <p:cNvSpPr>
            <a:spLocks noGrp="1"/>
          </p:cNvSpPr>
          <p:nvPr>
            <p:ph idx="1"/>
          </p:nvPr>
        </p:nvSpPr>
        <p:spPr>
          <a:xfrm>
            <a:off x="4478955" y="1867130"/>
            <a:ext cx="7713045" cy="3789946"/>
          </a:xfrm>
        </p:spPr>
        <p:txBody>
          <a:bodyPr>
            <a:normAutofit/>
          </a:bodyPr>
          <a:lstStyle/>
          <a:p>
            <a:pPr marL="12700" marR="5080" indent="0" algn="ctr">
              <a:lnSpc>
                <a:spcPct val="100000"/>
              </a:lnSpc>
              <a:buNone/>
              <a:tabLst>
                <a:tab pos="284480" algn="l"/>
              </a:tabLst>
            </a:pPr>
            <a:endParaRPr lang="fr-FR" sz="2000" dirty="0">
              <a:cs typeface="Calibri"/>
            </a:endParaRPr>
          </a:p>
          <a:p>
            <a:pPr marL="12700" marR="5080" indent="0" algn="ctr">
              <a:lnSpc>
                <a:spcPct val="100000"/>
              </a:lnSpc>
              <a:spcBef>
                <a:spcPts val="0"/>
              </a:spcBef>
              <a:buNone/>
              <a:tabLst>
                <a:tab pos="284480" algn="l"/>
              </a:tabLst>
            </a:pPr>
            <a:r>
              <a:rPr lang="fr-FR" spc="-10" dirty="0">
                <a:cs typeface="Calibri"/>
              </a:rPr>
              <a:t>Nombreux</a:t>
            </a:r>
            <a:r>
              <a:rPr lang="fr-FR" spc="-5" dirty="0">
                <a:cs typeface="Calibri"/>
              </a:rPr>
              <a:t> </a:t>
            </a:r>
            <a:r>
              <a:rPr lang="fr-FR" spc="-10" dirty="0">
                <a:cs typeface="Calibri"/>
              </a:rPr>
              <a:t>gènes</a:t>
            </a:r>
            <a:r>
              <a:rPr lang="fr-FR" spc="-5" dirty="0">
                <a:cs typeface="Calibri"/>
              </a:rPr>
              <a:t> de</a:t>
            </a:r>
            <a:r>
              <a:rPr lang="fr-FR" dirty="0">
                <a:cs typeface="Calibri"/>
              </a:rPr>
              <a:t> </a:t>
            </a:r>
            <a:r>
              <a:rPr lang="fr-FR" spc="-5" dirty="0">
                <a:cs typeface="Calibri"/>
              </a:rPr>
              <a:t>susceptibilité</a:t>
            </a:r>
            <a:r>
              <a:rPr lang="fr-FR" dirty="0">
                <a:cs typeface="Calibri"/>
              </a:rPr>
              <a:t> </a:t>
            </a:r>
            <a:r>
              <a:rPr lang="fr-FR" spc="-10" dirty="0">
                <a:cs typeface="Calibri"/>
              </a:rPr>
              <a:t>et</a:t>
            </a:r>
            <a:r>
              <a:rPr lang="fr-FR" spc="-5" dirty="0">
                <a:cs typeface="Calibri"/>
              </a:rPr>
              <a:t> anomalies</a:t>
            </a:r>
            <a:r>
              <a:rPr lang="fr-FR" dirty="0">
                <a:cs typeface="Calibri"/>
              </a:rPr>
              <a:t> </a:t>
            </a:r>
            <a:r>
              <a:rPr lang="fr-FR" spc="-5" dirty="0">
                <a:cs typeface="Calibri"/>
              </a:rPr>
              <a:t>cytogénétiques</a:t>
            </a:r>
            <a:r>
              <a:rPr lang="fr-FR" dirty="0">
                <a:cs typeface="Calibri"/>
              </a:rPr>
              <a:t> </a:t>
            </a:r>
            <a:r>
              <a:rPr lang="fr-FR" spc="-10" dirty="0">
                <a:cs typeface="Calibri"/>
              </a:rPr>
              <a:t>rapportés</a:t>
            </a:r>
            <a:r>
              <a:rPr lang="fr-FR" sz="2400" spc="-10" dirty="0">
                <a:cs typeface="Calibri"/>
              </a:rPr>
              <a:t> </a:t>
            </a:r>
          </a:p>
          <a:p>
            <a:pPr marL="12700" marR="5080" indent="0" algn="ctr">
              <a:lnSpc>
                <a:spcPct val="100000"/>
              </a:lnSpc>
              <a:spcBef>
                <a:spcPts val="0"/>
              </a:spcBef>
              <a:buNone/>
              <a:tabLst>
                <a:tab pos="284480" algn="l"/>
              </a:tabLst>
            </a:pPr>
            <a:r>
              <a:rPr lang="fr-FR" sz="1800" spc="-15" dirty="0">
                <a:cs typeface="Calibri"/>
              </a:rPr>
              <a:t>(</a:t>
            </a:r>
            <a:r>
              <a:rPr lang="fr-FR" sz="1800" u="heavy" spc="-15" dirty="0">
                <a:solidFill>
                  <a:srgbClr val="0462C1"/>
                </a:solidFill>
                <a:uFill>
                  <a:solidFill>
                    <a:srgbClr val="0462C1"/>
                  </a:solidFill>
                </a:uFill>
                <a:cs typeface="Calibri"/>
                <a:hlinkClick r:id="rId4"/>
              </a:rPr>
              <a:t>http://projects.tcag.ca/autism/</a:t>
            </a:r>
            <a:r>
              <a:rPr lang="fr-FR" sz="1800" spc="-15" dirty="0">
                <a:cs typeface="Calibri"/>
              </a:rPr>
              <a:t>)</a:t>
            </a:r>
            <a:r>
              <a:rPr lang="fr-FR" sz="1800" spc="-10" dirty="0">
                <a:cs typeface="Calibri"/>
              </a:rPr>
              <a:t> </a:t>
            </a:r>
            <a:endParaRPr lang="fr-FR" sz="2400" spc="-10" dirty="0">
              <a:cs typeface="Calibri"/>
            </a:endParaRPr>
          </a:p>
          <a:p>
            <a:pPr marL="12700" marR="5080" indent="0" algn="ctr">
              <a:lnSpc>
                <a:spcPct val="100000"/>
              </a:lnSpc>
              <a:spcBef>
                <a:spcPts val="0"/>
              </a:spcBef>
              <a:buNone/>
              <a:tabLst>
                <a:tab pos="284480" algn="l"/>
              </a:tabLst>
            </a:pPr>
            <a:endParaRPr lang="fr-FR" sz="1800" spc="-5" dirty="0">
              <a:cs typeface="Calibri"/>
            </a:endParaRPr>
          </a:p>
          <a:p>
            <a:pPr marL="12700" marR="5080" indent="0" algn="ctr">
              <a:lnSpc>
                <a:spcPct val="100000"/>
              </a:lnSpc>
              <a:spcBef>
                <a:spcPts val="0"/>
              </a:spcBef>
              <a:buNone/>
              <a:tabLst>
                <a:tab pos="284480" algn="l"/>
              </a:tabLst>
            </a:pPr>
            <a:r>
              <a:rPr lang="fr-FR" sz="1800" spc="-5" dirty="0">
                <a:cs typeface="Calibri"/>
              </a:rPr>
              <a:t>Mutation</a:t>
            </a:r>
            <a:r>
              <a:rPr lang="fr-FR" sz="1800" spc="-45" dirty="0">
                <a:cs typeface="Calibri"/>
              </a:rPr>
              <a:t> </a:t>
            </a:r>
            <a:r>
              <a:rPr lang="fr-FR" sz="1800" dirty="0">
                <a:cs typeface="Calibri"/>
              </a:rPr>
              <a:t>dans</a:t>
            </a:r>
            <a:r>
              <a:rPr lang="fr-FR" sz="1800" spc="-10" dirty="0">
                <a:cs typeface="Calibri"/>
              </a:rPr>
              <a:t> </a:t>
            </a:r>
            <a:r>
              <a:rPr lang="fr-FR" sz="1800" dirty="0">
                <a:cs typeface="Calibri"/>
              </a:rPr>
              <a:t>des</a:t>
            </a:r>
            <a:r>
              <a:rPr lang="fr-FR" sz="1800" spc="10" dirty="0">
                <a:cs typeface="Calibri"/>
              </a:rPr>
              <a:t> </a:t>
            </a:r>
            <a:r>
              <a:rPr lang="fr-FR" sz="1800" spc="-5" dirty="0">
                <a:cs typeface="Calibri"/>
              </a:rPr>
              <a:t>gènes </a:t>
            </a:r>
            <a:r>
              <a:rPr lang="fr-FR" sz="1800" spc="-10" dirty="0">
                <a:cs typeface="Calibri"/>
              </a:rPr>
              <a:t>importants pour: </a:t>
            </a:r>
          </a:p>
          <a:p>
            <a:pPr marL="298450" marR="5080" indent="-285750" algn="ctr">
              <a:lnSpc>
                <a:spcPct val="100000"/>
              </a:lnSpc>
              <a:spcBef>
                <a:spcPts val="0"/>
              </a:spcBef>
              <a:buFont typeface="Wingdings" panose="05000000000000000000" pitchFamily="2" charset="2"/>
              <a:buChar char="Ø"/>
              <a:tabLst>
                <a:tab pos="284480" algn="l"/>
              </a:tabLst>
            </a:pPr>
            <a:r>
              <a:rPr lang="fr-FR" sz="1800" spc="-5" dirty="0">
                <a:cs typeface="Calibri"/>
              </a:rPr>
              <a:t>La migration neuronale </a:t>
            </a:r>
          </a:p>
          <a:p>
            <a:pPr marL="298450" marR="5080" indent="-285750" algn="ctr">
              <a:lnSpc>
                <a:spcPct val="100000"/>
              </a:lnSpc>
              <a:spcBef>
                <a:spcPts val="0"/>
              </a:spcBef>
              <a:buFont typeface="Wingdings" panose="05000000000000000000" pitchFamily="2" charset="2"/>
              <a:buChar char="Ø"/>
              <a:tabLst>
                <a:tab pos="284480" algn="l"/>
              </a:tabLst>
            </a:pPr>
            <a:r>
              <a:rPr lang="fr-FR" sz="1800" spc="-5" dirty="0">
                <a:cs typeface="Calibri"/>
              </a:rPr>
              <a:t>Les connections synaptiques</a:t>
            </a:r>
            <a:r>
              <a:rPr lang="fr-FR" sz="1800" spc="-25" dirty="0">
                <a:cs typeface="Calibri"/>
              </a:rPr>
              <a:t> </a:t>
            </a:r>
          </a:p>
          <a:p>
            <a:pPr marL="298450" marR="5080" indent="-285750" algn="ctr">
              <a:lnSpc>
                <a:spcPct val="100000"/>
              </a:lnSpc>
              <a:spcBef>
                <a:spcPts val="0"/>
              </a:spcBef>
              <a:buFont typeface="Wingdings" panose="05000000000000000000" pitchFamily="2" charset="2"/>
              <a:buChar char="Ø"/>
              <a:tabLst>
                <a:tab pos="284480" algn="l"/>
              </a:tabLst>
            </a:pPr>
            <a:r>
              <a:rPr lang="fr-FR" sz="1800" spc="-5" dirty="0">
                <a:cs typeface="Calibri"/>
              </a:rPr>
              <a:t>La maturation cérébrale</a:t>
            </a:r>
          </a:p>
          <a:p>
            <a:pPr marL="12700" marR="5080" indent="0" algn="ctr">
              <a:lnSpc>
                <a:spcPct val="100000"/>
              </a:lnSpc>
              <a:buNone/>
              <a:tabLst>
                <a:tab pos="284480" algn="l"/>
              </a:tabLst>
            </a:pPr>
            <a:endParaRPr lang="fr-FR" sz="2400" spc="5" dirty="0">
              <a:cs typeface="Calibri"/>
            </a:endParaRPr>
          </a:p>
          <a:p>
            <a:pPr marL="0" indent="0" algn="ctr">
              <a:lnSpc>
                <a:spcPct val="100000"/>
              </a:lnSpc>
              <a:spcBef>
                <a:spcPts val="825"/>
              </a:spcBef>
              <a:buNone/>
            </a:pPr>
            <a:endParaRPr lang="fr-FR" sz="2400" spc="-10" dirty="0">
              <a:latin typeface="Calibri"/>
              <a:cs typeface="Calibri"/>
            </a:endParaRPr>
          </a:p>
          <a:p>
            <a:pPr marL="0" indent="0">
              <a:buNone/>
            </a:pPr>
            <a:endParaRPr lang="fr-BE" dirty="0"/>
          </a:p>
        </p:txBody>
      </p:sp>
      <p:sp>
        <p:nvSpPr>
          <p:cNvPr id="7" name="Titre 1">
            <a:extLst>
              <a:ext uri="{FF2B5EF4-FFF2-40B4-BE49-F238E27FC236}">
                <a16:creationId xmlns:a16="http://schemas.microsoft.com/office/drawing/2014/main" id="{7D123D5A-A33B-02F5-4427-A28489A5DFF7}"/>
              </a:ext>
            </a:extLst>
          </p:cNvPr>
          <p:cNvSpPr>
            <a:spLocks noGrp="1"/>
          </p:cNvSpPr>
          <p:nvPr>
            <p:ph type="title"/>
          </p:nvPr>
        </p:nvSpPr>
        <p:spPr>
          <a:xfrm>
            <a:off x="838200" y="365125"/>
            <a:ext cx="10515600" cy="1325563"/>
          </a:xfrm>
        </p:spPr>
        <p:txBody>
          <a:bodyPr/>
          <a:lstStyle/>
          <a:p>
            <a:r>
              <a:rPr lang="fr-BE" dirty="0"/>
              <a:t>TSA – Bilan étiologique: la génétique</a:t>
            </a:r>
          </a:p>
        </p:txBody>
      </p:sp>
    </p:spTree>
    <p:extLst>
      <p:ext uri="{BB962C8B-B14F-4D97-AF65-F5344CB8AC3E}">
        <p14:creationId xmlns:p14="http://schemas.microsoft.com/office/powerpoint/2010/main" val="1470965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F0442-B58D-74AB-6333-99D530072179}"/>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A08F9D9-0EE0-0900-4DA3-35C56B0ABA56}"/>
              </a:ext>
            </a:extLst>
          </p:cNvPr>
          <p:cNvSpPr>
            <a:spLocks noGrp="1"/>
          </p:cNvSpPr>
          <p:nvPr>
            <p:ph idx="1"/>
          </p:nvPr>
        </p:nvSpPr>
        <p:spPr>
          <a:xfrm>
            <a:off x="4478955" y="1867130"/>
            <a:ext cx="7713045" cy="3789946"/>
          </a:xfrm>
        </p:spPr>
        <p:txBody>
          <a:bodyPr>
            <a:normAutofit/>
          </a:bodyPr>
          <a:lstStyle/>
          <a:p>
            <a:pPr marL="12700" marR="5080" indent="0" algn="ctr">
              <a:lnSpc>
                <a:spcPct val="100000"/>
              </a:lnSpc>
              <a:buNone/>
              <a:tabLst>
                <a:tab pos="284480" algn="l"/>
              </a:tabLst>
            </a:pPr>
            <a:endParaRPr lang="fr-FR" sz="2000" dirty="0">
              <a:cs typeface="Calibri"/>
            </a:endParaRPr>
          </a:p>
          <a:p>
            <a:pPr marL="12700" marR="5080" indent="0" algn="ctr">
              <a:lnSpc>
                <a:spcPct val="100000"/>
              </a:lnSpc>
              <a:spcBef>
                <a:spcPts val="0"/>
              </a:spcBef>
              <a:buNone/>
              <a:tabLst>
                <a:tab pos="284480" algn="l"/>
              </a:tabLst>
            </a:pPr>
            <a:r>
              <a:rPr lang="fr-FR" spc="-10" dirty="0">
                <a:cs typeface="Calibri"/>
              </a:rPr>
              <a:t>Nombreux</a:t>
            </a:r>
            <a:r>
              <a:rPr lang="fr-FR" spc="-5" dirty="0">
                <a:cs typeface="Calibri"/>
              </a:rPr>
              <a:t> </a:t>
            </a:r>
            <a:r>
              <a:rPr lang="fr-FR" spc="-10" dirty="0">
                <a:cs typeface="Calibri"/>
              </a:rPr>
              <a:t>gènes</a:t>
            </a:r>
            <a:r>
              <a:rPr lang="fr-FR" spc="-5" dirty="0">
                <a:cs typeface="Calibri"/>
              </a:rPr>
              <a:t> de</a:t>
            </a:r>
            <a:r>
              <a:rPr lang="fr-FR" dirty="0">
                <a:cs typeface="Calibri"/>
              </a:rPr>
              <a:t> </a:t>
            </a:r>
            <a:r>
              <a:rPr lang="fr-FR" spc="-5" dirty="0">
                <a:cs typeface="Calibri"/>
              </a:rPr>
              <a:t>susceptibilité</a:t>
            </a:r>
            <a:r>
              <a:rPr lang="fr-FR" dirty="0">
                <a:cs typeface="Calibri"/>
              </a:rPr>
              <a:t> </a:t>
            </a:r>
            <a:r>
              <a:rPr lang="fr-FR" spc="-10" dirty="0">
                <a:cs typeface="Calibri"/>
              </a:rPr>
              <a:t>et</a:t>
            </a:r>
            <a:r>
              <a:rPr lang="fr-FR" spc="-5" dirty="0">
                <a:cs typeface="Calibri"/>
              </a:rPr>
              <a:t> anomalies</a:t>
            </a:r>
            <a:r>
              <a:rPr lang="fr-FR" dirty="0">
                <a:cs typeface="Calibri"/>
              </a:rPr>
              <a:t> </a:t>
            </a:r>
            <a:r>
              <a:rPr lang="fr-FR" spc="-5" dirty="0">
                <a:cs typeface="Calibri"/>
              </a:rPr>
              <a:t>cytogénétiques</a:t>
            </a:r>
            <a:r>
              <a:rPr lang="fr-FR" dirty="0">
                <a:cs typeface="Calibri"/>
              </a:rPr>
              <a:t> </a:t>
            </a:r>
            <a:r>
              <a:rPr lang="fr-FR" spc="-10" dirty="0">
                <a:cs typeface="Calibri"/>
              </a:rPr>
              <a:t>rapportés</a:t>
            </a:r>
            <a:r>
              <a:rPr lang="fr-FR" sz="2400" spc="-10" dirty="0">
                <a:cs typeface="Calibri"/>
              </a:rPr>
              <a:t> </a:t>
            </a:r>
          </a:p>
          <a:p>
            <a:pPr marL="12700" marR="5080" indent="0" algn="ctr">
              <a:lnSpc>
                <a:spcPct val="100000"/>
              </a:lnSpc>
              <a:spcBef>
                <a:spcPts val="0"/>
              </a:spcBef>
              <a:buNone/>
              <a:tabLst>
                <a:tab pos="284480" algn="l"/>
              </a:tabLst>
            </a:pPr>
            <a:r>
              <a:rPr lang="fr-FR" sz="1800" spc="-15" dirty="0">
                <a:cs typeface="Calibri"/>
              </a:rPr>
              <a:t>(</a:t>
            </a:r>
            <a:r>
              <a:rPr lang="fr-FR" sz="1800" u="heavy" spc="-15" dirty="0">
                <a:solidFill>
                  <a:srgbClr val="0462C1"/>
                </a:solidFill>
                <a:uFill>
                  <a:solidFill>
                    <a:srgbClr val="0462C1"/>
                  </a:solidFill>
                </a:uFill>
                <a:cs typeface="Calibri"/>
                <a:hlinkClick r:id="rId3"/>
              </a:rPr>
              <a:t>http://projects.tcag.ca/autism/</a:t>
            </a:r>
            <a:r>
              <a:rPr lang="fr-FR" sz="1800" spc="-15" dirty="0">
                <a:cs typeface="Calibri"/>
              </a:rPr>
              <a:t>)</a:t>
            </a:r>
            <a:r>
              <a:rPr lang="fr-FR" sz="1800" spc="-10" dirty="0">
                <a:cs typeface="Calibri"/>
              </a:rPr>
              <a:t> </a:t>
            </a:r>
            <a:endParaRPr lang="fr-FR" sz="2400" spc="-10" dirty="0">
              <a:cs typeface="Calibri"/>
            </a:endParaRPr>
          </a:p>
          <a:p>
            <a:pPr marL="12700" marR="5080" indent="0" algn="ctr">
              <a:lnSpc>
                <a:spcPct val="100000"/>
              </a:lnSpc>
              <a:spcBef>
                <a:spcPts val="0"/>
              </a:spcBef>
              <a:buNone/>
              <a:tabLst>
                <a:tab pos="284480" algn="l"/>
              </a:tabLst>
            </a:pPr>
            <a:endParaRPr lang="fr-FR" sz="1800" spc="-5" dirty="0">
              <a:cs typeface="Calibri"/>
            </a:endParaRPr>
          </a:p>
          <a:p>
            <a:pPr marL="12700" marR="5080" indent="0" algn="ctr">
              <a:lnSpc>
                <a:spcPct val="100000"/>
              </a:lnSpc>
              <a:buNone/>
              <a:tabLst>
                <a:tab pos="284480" algn="l"/>
              </a:tabLst>
            </a:pPr>
            <a:endParaRPr lang="fr-FR" sz="2400" spc="5" dirty="0">
              <a:cs typeface="Calibri"/>
            </a:endParaRPr>
          </a:p>
          <a:p>
            <a:pPr marL="0" indent="0" algn="ctr">
              <a:lnSpc>
                <a:spcPct val="100000"/>
              </a:lnSpc>
              <a:spcBef>
                <a:spcPts val="825"/>
              </a:spcBef>
              <a:buNone/>
            </a:pPr>
            <a:endParaRPr lang="fr-FR" sz="2400" spc="-10" dirty="0">
              <a:latin typeface="Calibri"/>
              <a:cs typeface="Calibri"/>
            </a:endParaRPr>
          </a:p>
          <a:p>
            <a:pPr marL="0" indent="0">
              <a:buNone/>
            </a:pPr>
            <a:endParaRPr lang="fr-BE" dirty="0"/>
          </a:p>
        </p:txBody>
      </p:sp>
      <p:sp>
        <p:nvSpPr>
          <p:cNvPr id="7" name="Titre 1">
            <a:extLst>
              <a:ext uri="{FF2B5EF4-FFF2-40B4-BE49-F238E27FC236}">
                <a16:creationId xmlns:a16="http://schemas.microsoft.com/office/drawing/2014/main" id="{6A9A0360-13FB-87DC-5DDE-7577FB74CEA3}"/>
              </a:ext>
            </a:extLst>
          </p:cNvPr>
          <p:cNvSpPr>
            <a:spLocks noGrp="1"/>
          </p:cNvSpPr>
          <p:nvPr>
            <p:ph type="title"/>
          </p:nvPr>
        </p:nvSpPr>
        <p:spPr>
          <a:xfrm>
            <a:off x="838200" y="365125"/>
            <a:ext cx="10515600" cy="1325563"/>
          </a:xfrm>
        </p:spPr>
        <p:txBody>
          <a:bodyPr/>
          <a:lstStyle/>
          <a:p>
            <a:r>
              <a:rPr lang="fr-BE" dirty="0"/>
              <a:t>TSA – Bilan étiologique: la génétique</a:t>
            </a:r>
          </a:p>
        </p:txBody>
      </p:sp>
      <p:pic>
        <p:nvPicPr>
          <p:cNvPr id="4" name="Image 3">
            <a:extLst>
              <a:ext uri="{FF2B5EF4-FFF2-40B4-BE49-F238E27FC236}">
                <a16:creationId xmlns:a16="http://schemas.microsoft.com/office/drawing/2014/main" id="{DBC0E724-D930-3729-F660-ADBB845101EF}"/>
              </a:ext>
            </a:extLst>
          </p:cNvPr>
          <p:cNvPicPr>
            <a:picLocks noChangeAspect="1"/>
          </p:cNvPicPr>
          <p:nvPr/>
        </p:nvPicPr>
        <p:blipFill>
          <a:blip r:embed="rId4"/>
          <a:srcRect l="28421" t="18201" r="29881" b="7725"/>
          <a:stretch/>
        </p:blipFill>
        <p:spPr>
          <a:xfrm rot="21180156">
            <a:off x="695242" y="2377370"/>
            <a:ext cx="3987837" cy="3984842"/>
          </a:xfrm>
          <a:prstGeom prst="rect">
            <a:avLst/>
          </a:prstGeom>
          <a:ln>
            <a:solidFill>
              <a:schemeClr val="bg1">
                <a:lumMod val="50000"/>
              </a:schemeClr>
            </a:solidFill>
          </a:ln>
        </p:spPr>
      </p:pic>
      <p:pic>
        <p:nvPicPr>
          <p:cNvPr id="5" name="Image 4">
            <a:extLst>
              <a:ext uri="{FF2B5EF4-FFF2-40B4-BE49-F238E27FC236}">
                <a16:creationId xmlns:a16="http://schemas.microsoft.com/office/drawing/2014/main" id="{81DC0BA5-CA03-4180-4FDA-CEC15006046E}"/>
              </a:ext>
            </a:extLst>
          </p:cNvPr>
          <p:cNvPicPr>
            <a:picLocks noChangeAspect="1"/>
          </p:cNvPicPr>
          <p:nvPr/>
        </p:nvPicPr>
        <p:blipFill>
          <a:blip r:embed="rId5"/>
          <a:srcRect l="29249" t="31340" r="28644" b="24000"/>
          <a:stretch/>
        </p:blipFill>
        <p:spPr>
          <a:xfrm>
            <a:off x="6335486" y="3854074"/>
            <a:ext cx="4070454" cy="2428441"/>
          </a:xfrm>
          <a:prstGeom prst="rect">
            <a:avLst/>
          </a:prstGeom>
          <a:ln>
            <a:solidFill>
              <a:schemeClr val="bg1">
                <a:lumMod val="75000"/>
              </a:schemeClr>
            </a:solidFill>
          </a:ln>
        </p:spPr>
      </p:pic>
    </p:spTree>
    <p:extLst>
      <p:ext uri="{BB962C8B-B14F-4D97-AF65-F5344CB8AC3E}">
        <p14:creationId xmlns:p14="http://schemas.microsoft.com/office/powerpoint/2010/main" val="1354319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57" y="615535"/>
            <a:ext cx="10608996" cy="689932"/>
          </a:xfrm>
          <a:prstGeom prst="rect">
            <a:avLst/>
          </a:prstGeom>
        </p:spPr>
        <p:txBody>
          <a:bodyPr vert="horz" wrap="square" lIns="0" tIns="12700" rIns="0" bIns="0" rtlCol="0">
            <a:spAutoFit/>
          </a:bodyPr>
          <a:lstStyle/>
          <a:p>
            <a:pPr marL="12700">
              <a:lnSpc>
                <a:spcPct val="100000"/>
              </a:lnSpc>
              <a:spcBef>
                <a:spcPts val="100"/>
              </a:spcBef>
            </a:pPr>
            <a:r>
              <a:rPr lang="fr-BE" dirty="0"/>
              <a:t>TSA – Bilan étiologique: en pratique</a:t>
            </a:r>
            <a:endParaRPr spc="-10" dirty="0"/>
          </a:p>
        </p:txBody>
      </p:sp>
      <p:sp>
        <p:nvSpPr>
          <p:cNvPr id="3" name="object 3"/>
          <p:cNvSpPr txBox="1"/>
          <p:nvPr/>
        </p:nvSpPr>
        <p:spPr>
          <a:xfrm>
            <a:off x="557738" y="2699216"/>
            <a:ext cx="5664017" cy="3874779"/>
          </a:xfrm>
          <a:prstGeom prst="rect">
            <a:avLst/>
          </a:prstGeom>
        </p:spPr>
        <p:txBody>
          <a:bodyPr vert="horz" wrap="square" lIns="0" tIns="103505" rIns="0" bIns="0" rtlCol="0">
            <a:spAutoFit/>
          </a:bodyPr>
          <a:lstStyle/>
          <a:p>
            <a:pPr marL="12700">
              <a:lnSpc>
                <a:spcPct val="100000"/>
              </a:lnSpc>
              <a:spcBef>
                <a:spcPts val="815"/>
              </a:spcBef>
            </a:pPr>
            <a:endParaRPr lang="fr-BE" sz="2400" dirty="0">
              <a:latin typeface="Calibri"/>
              <a:cs typeface="Calibri"/>
            </a:endParaRPr>
          </a:p>
          <a:p>
            <a:pPr marL="12700" marR="5080" indent="0" algn="ctr">
              <a:lnSpc>
                <a:spcPct val="100000"/>
              </a:lnSpc>
              <a:buNone/>
              <a:tabLst>
                <a:tab pos="284480" algn="l"/>
              </a:tabLst>
            </a:pPr>
            <a:r>
              <a:rPr lang="fr-FR" sz="2400" spc="-10" dirty="0">
                <a:cs typeface="Calibri"/>
              </a:rPr>
              <a:t>Etiologie</a:t>
            </a:r>
            <a:r>
              <a:rPr lang="fr-FR" sz="2400" spc="-5" dirty="0">
                <a:cs typeface="Calibri"/>
              </a:rPr>
              <a:t> </a:t>
            </a:r>
            <a:r>
              <a:rPr lang="fr-FR" sz="2400" spc="-15" dirty="0">
                <a:cs typeface="Calibri"/>
              </a:rPr>
              <a:t>retrouvée</a:t>
            </a:r>
            <a:r>
              <a:rPr lang="fr-FR" sz="2400" spc="-10" dirty="0">
                <a:cs typeface="Calibri"/>
              </a:rPr>
              <a:t> </a:t>
            </a:r>
            <a:r>
              <a:rPr lang="fr-FR" sz="2400" spc="-5" dirty="0">
                <a:cs typeface="Calibri"/>
              </a:rPr>
              <a:t>chez</a:t>
            </a:r>
            <a:r>
              <a:rPr lang="fr-FR" sz="2400" dirty="0">
                <a:cs typeface="Calibri"/>
              </a:rPr>
              <a:t> 30-40</a:t>
            </a:r>
            <a:r>
              <a:rPr lang="fr-FR" sz="2400" spc="5" dirty="0">
                <a:cs typeface="Calibri"/>
              </a:rPr>
              <a:t> </a:t>
            </a:r>
            <a:r>
              <a:rPr lang="fr-FR" sz="2400" dirty="0">
                <a:cs typeface="Calibri"/>
              </a:rPr>
              <a:t>%</a:t>
            </a:r>
            <a:r>
              <a:rPr lang="fr-FR" sz="2400" spc="5" dirty="0">
                <a:cs typeface="Calibri"/>
              </a:rPr>
              <a:t> </a:t>
            </a:r>
            <a:r>
              <a:rPr lang="fr-FR" sz="2400" spc="-5" dirty="0">
                <a:cs typeface="Calibri"/>
              </a:rPr>
              <a:t>des cas</a:t>
            </a:r>
            <a:endParaRPr lang="fr-FR" sz="2400" dirty="0">
              <a:cs typeface="Calibri"/>
            </a:endParaRPr>
          </a:p>
          <a:p>
            <a:pPr marL="12700" algn="ctr">
              <a:lnSpc>
                <a:spcPct val="100000"/>
              </a:lnSpc>
              <a:spcBef>
                <a:spcPts val="85"/>
              </a:spcBef>
              <a:tabLst>
                <a:tab pos="241300" algn="l"/>
              </a:tabLst>
            </a:pPr>
            <a:r>
              <a:rPr lang="fr-FR" sz="2400" spc="-10" dirty="0">
                <a:cs typeface="Calibri"/>
              </a:rPr>
              <a:t>Corrélation</a:t>
            </a:r>
            <a:r>
              <a:rPr lang="fr-FR" sz="2400" spc="15" dirty="0">
                <a:cs typeface="Calibri"/>
              </a:rPr>
              <a:t> </a:t>
            </a:r>
            <a:r>
              <a:rPr lang="fr-FR" sz="2400" spc="-20" dirty="0">
                <a:cs typeface="Calibri"/>
              </a:rPr>
              <a:t>avec</a:t>
            </a:r>
            <a:r>
              <a:rPr lang="fr-FR" sz="2400" spc="20" dirty="0">
                <a:cs typeface="Calibri"/>
              </a:rPr>
              <a:t> la sévérité de la présentation, </a:t>
            </a:r>
            <a:r>
              <a:rPr lang="fr-FR" sz="2400" dirty="0">
                <a:cs typeface="Calibri"/>
              </a:rPr>
              <a:t>la </a:t>
            </a:r>
            <a:r>
              <a:rPr lang="fr-FR" sz="2400" spc="-10" dirty="0">
                <a:cs typeface="Calibri"/>
              </a:rPr>
              <a:t>présence</a:t>
            </a:r>
            <a:r>
              <a:rPr lang="fr-FR" sz="2400" spc="30" dirty="0">
                <a:cs typeface="Calibri"/>
              </a:rPr>
              <a:t> </a:t>
            </a:r>
            <a:r>
              <a:rPr lang="fr-FR" sz="2400" spc="-5" dirty="0">
                <a:cs typeface="Calibri"/>
              </a:rPr>
              <a:t>de</a:t>
            </a:r>
            <a:r>
              <a:rPr lang="fr-FR" sz="2400" spc="15" dirty="0">
                <a:cs typeface="Calibri"/>
              </a:rPr>
              <a:t> </a:t>
            </a:r>
            <a:r>
              <a:rPr lang="fr-FR" sz="2400" spc="-10" dirty="0">
                <a:cs typeface="Calibri"/>
              </a:rPr>
              <a:t>dysmorphies</a:t>
            </a:r>
            <a:r>
              <a:rPr lang="fr-FR" sz="2400" dirty="0">
                <a:cs typeface="Calibri"/>
              </a:rPr>
              <a:t> </a:t>
            </a:r>
            <a:r>
              <a:rPr lang="fr-FR" sz="2400" spc="-10" dirty="0">
                <a:cs typeface="Calibri"/>
              </a:rPr>
              <a:t>et</a:t>
            </a:r>
            <a:r>
              <a:rPr lang="fr-FR" sz="2400" spc="5" dirty="0">
                <a:cs typeface="Calibri"/>
              </a:rPr>
              <a:t> </a:t>
            </a:r>
            <a:r>
              <a:rPr lang="fr-FR" sz="2400" spc="-20" dirty="0">
                <a:cs typeface="Calibri"/>
              </a:rPr>
              <a:t>d’une</a:t>
            </a:r>
            <a:r>
              <a:rPr lang="fr-FR" sz="2400" spc="45" dirty="0">
                <a:cs typeface="Calibri"/>
              </a:rPr>
              <a:t> </a:t>
            </a:r>
            <a:r>
              <a:rPr lang="fr-FR" sz="2400" spc="-5" dirty="0">
                <a:cs typeface="Calibri"/>
              </a:rPr>
              <a:t>déficience</a:t>
            </a:r>
            <a:r>
              <a:rPr lang="fr-FR" sz="2400" spc="-10" dirty="0">
                <a:cs typeface="Calibri"/>
              </a:rPr>
              <a:t> </a:t>
            </a:r>
            <a:r>
              <a:rPr lang="fr-FR" sz="2400" spc="-5" dirty="0">
                <a:cs typeface="Calibri"/>
              </a:rPr>
              <a:t>intellectuelle</a:t>
            </a:r>
            <a:endParaRPr lang="fr-FR" sz="2400" dirty="0">
              <a:cs typeface="Calibri"/>
            </a:endParaRPr>
          </a:p>
          <a:p>
            <a:pPr marL="12700" algn="ctr">
              <a:lnSpc>
                <a:spcPts val="2740"/>
              </a:lnSpc>
              <a:spcBef>
                <a:spcPts val="705"/>
              </a:spcBef>
              <a:tabLst>
                <a:tab pos="241300" algn="l"/>
              </a:tabLst>
            </a:pPr>
            <a:endParaRPr lang="fr-FR" sz="2400" spc="-5" dirty="0">
              <a:cs typeface="Calibri"/>
            </a:endParaRPr>
          </a:p>
          <a:p>
            <a:pPr marL="12700" algn="ctr">
              <a:lnSpc>
                <a:spcPts val="2740"/>
              </a:lnSpc>
              <a:spcBef>
                <a:spcPts val="705"/>
              </a:spcBef>
              <a:tabLst>
                <a:tab pos="241300" algn="l"/>
              </a:tabLst>
            </a:pPr>
            <a:r>
              <a:rPr lang="fr-FR" sz="2400" spc="-5" dirty="0">
                <a:cs typeface="Calibri"/>
              </a:rPr>
              <a:t>Maladie</a:t>
            </a:r>
            <a:r>
              <a:rPr lang="fr-FR" sz="2400" spc="5" dirty="0">
                <a:cs typeface="Calibri"/>
              </a:rPr>
              <a:t> </a:t>
            </a:r>
            <a:r>
              <a:rPr lang="fr-FR" sz="2400" spc="-10" dirty="0">
                <a:cs typeface="Calibri"/>
              </a:rPr>
              <a:t>métabolique:</a:t>
            </a:r>
            <a:r>
              <a:rPr lang="fr-FR" sz="2400" spc="-20" dirty="0">
                <a:cs typeface="Calibri"/>
              </a:rPr>
              <a:t> </a:t>
            </a:r>
            <a:r>
              <a:rPr lang="fr-FR" sz="2400" dirty="0">
                <a:cs typeface="Calibri"/>
              </a:rPr>
              <a:t>moins</a:t>
            </a:r>
            <a:r>
              <a:rPr lang="fr-FR" sz="2400" spc="-15" dirty="0">
                <a:cs typeface="Calibri"/>
              </a:rPr>
              <a:t> </a:t>
            </a:r>
            <a:r>
              <a:rPr lang="fr-FR" sz="2400" spc="-5" dirty="0">
                <a:cs typeface="Calibri"/>
              </a:rPr>
              <a:t>de</a:t>
            </a:r>
            <a:r>
              <a:rPr lang="fr-FR" sz="2400" dirty="0">
                <a:cs typeface="Calibri"/>
              </a:rPr>
              <a:t> 1%</a:t>
            </a:r>
            <a:r>
              <a:rPr lang="fr-FR" sz="2400" spc="-5" dirty="0">
                <a:cs typeface="Calibri"/>
              </a:rPr>
              <a:t> de</a:t>
            </a:r>
            <a:r>
              <a:rPr lang="fr-FR" sz="2400" dirty="0">
                <a:cs typeface="Calibri"/>
              </a:rPr>
              <a:t> la</a:t>
            </a:r>
            <a:r>
              <a:rPr lang="fr-FR" sz="2400" spc="-5" dirty="0">
                <a:cs typeface="Calibri"/>
              </a:rPr>
              <a:t> </a:t>
            </a:r>
            <a:r>
              <a:rPr lang="fr-FR" sz="2400" spc="-10" dirty="0">
                <a:cs typeface="Calibri"/>
              </a:rPr>
              <a:t>population</a:t>
            </a:r>
            <a:r>
              <a:rPr lang="fr-FR" sz="2400" spc="5" dirty="0">
                <a:cs typeface="Calibri"/>
              </a:rPr>
              <a:t> </a:t>
            </a:r>
            <a:r>
              <a:rPr lang="fr-FR" sz="2400" spc="-5" dirty="0">
                <a:cs typeface="Calibri"/>
              </a:rPr>
              <a:t>autistique,</a:t>
            </a:r>
            <a:r>
              <a:rPr lang="fr-FR" sz="2400" spc="-15" dirty="0">
                <a:cs typeface="Calibri"/>
              </a:rPr>
              <a:t> </a:t>
            </a:r>
            <a:r>
              <a:rPr lang="fr-FR" sz="2400" spc="-5" dirty="0">
                <a:cs typeface="Calibri"/>
              </a:rPr>
              <a:t>mais</a:t>
            </a:r>
            <a:r>
              <a:rPr lang="fr-FR" sz="2400" spc="5" dirty="0">
                <a:cs typeface="Calibri"/>
              </a:rPr>
              <a:t> </a:t>
            </a:r>
            <a:r>
              <a:rPr lang="fr-FR" sz="2400" spc="-5" dirty="0">
                <a:cs typeface="Calibri"/>
              </a:rPr>
              <a:t>certaines </a:t>
            </a:r>
            <a:r>
              <a:rPr lang="fr-FR" sz="2400" spc="-40" dirty="0">
                <a:cs typeface="Calibri"/>
              </a:rPr>
              <a:t>d’entre</a:t>
            </a:r>
            <a:r>
              <a:rPr lang="fr-FR" sz="2400" spc="10" dirty="0">
                <a:cs typeface="Calibri"/>
              </a:rPr>
              <a:t> </a:t>
            </a:r>
            <a:r>
              <a:rPr lang="fr-FR" sz="2400" dirty="0">
                <a:cs typeface="Calibri"/>
              </a:rPr>
              <a:t>elles</a:t>
            </a:r>
            <a:r>
              <a:rPr lang="fr-FR" sz="2400" spc="-25" dirty="0">
                <a:cs typeface="Calibri"/>
              </a:rPr>
              <a:t> </a:t>
            </a:r>
            <a:r>
              <a:rPr lang="fr-FR" sz="2400" spc="-10" dirty="0">
                <a:cs typeface="Calibri"/>
              </a:rPr>
              <a:t>sont</a:t>
            </a:r>
            <a:r>
              <a:rPr lang="fr-FR" sz="2400" spc="-40" dirty="0">
                <a:cs typeface="Calibri"/>
              </a:rPr>
              <a:t> </a:t>
            </a:r>
            <a:r>
              <a:rPr lang="fr-FR" sz="2400" spc="-10" dirty="0">
                <a:cs typeface="Calibri"/>
              </a:rPr>
              <a:t>traitables</a:t>
            </a:r>
            <a:endParaRPr lang="fr-FR" sz="2400" dirty="0">
              <a:cs typeface="Calibri"/>
            </a:endParaRPr>
          </a:p>
          <a:p>
            <a:pPr marL="468630" lvl="1">
              <a:lnSpc>
                <a:spcPct val="100000"/>
              </a:lnSpc>
              <a:spcBef>
                <a:spcPts val="280"/>
              </a:spcBef>
              <a:tabLst>
                <a:tab pos="697865" algn="l"/>
                <a:tab pos="698500" algn="l"/>
              </a:tabLst>
            </a:pPr>
            <a:endParaRPr lang="fr-BE" sz="2000" spc="-5" dirty="0">
              <a:latin typeface="Calibri"/>
              <a:cs typeface="Calibri"/>
            </a:endParaRPr>
          </a:p>
        </p:txBody>
      </p:sp>
      <p:sp>
        <p:nvSpPr>
          <p:cNvPr id="7" name="object 3">
            <a:extLst>
              <a:ext uri="{FF2B5EF4-FFF2-40B4-BE49-F238E27FC236}">
                <a16:creationId xmlns:a16="http://schemas.microsoft.com/office/drawing/2014/main" id="{D2EA3772-01D9-60D6-DCD7-9D29ACD44479}"/>
              </a:ext>
            </a:extLst>
          </p:cNvPr>
          <p:cNvSpPr txBox="1"/>
          <p:nvPr/>
        </p:nvSpPr>
        <p:spPr>
          <a:xfrm>
            <a:off x="477390" y="1346072"/>
            <a:ext cx="11237220" cy="1312539"/>
          </a:xfrm>
          <a:prstGeom prst="rect">
            <a:avLst/>
          </a:prstGeom>
        </p:spPr>
        <p:txBody>
          <a:bodyPr vert="horz" wrap="square" lIns="0" tIns="103505" rIns="0" bIns="0" rtlCol="0">
            <a:spAutoFit/>
          </a:bodyPr>
          <a:lstStyle/>
          <a:p>
            <a:pPr marL="12700">
              <a:lnSpc>
                <a:spcPct val="100000"/>
              </a:lnSpc>
              <a:spcBef>
                <a:spcPts val="815"/>
              </a:spcBef>
            </a:pPr>
            <a:endParaRPr lang="fr-BE" sz="2400" dirty="0">
              <a:latin typeface="Calibri"/>
              <a:cs typeface="Calibri"/>
            </a:endParaRPr>
          </a:p>
          <a:p>
            <a:pPr marL="12700" marR="5080" indent="0" algn="ctr">
              <a:lnSpc>
                <a:spcPct val="100000"/>
              </a:lnSpc>
              <a:buNone/>
              <a:tabLst>
                <a:tab pos="284480" algn="l"/>
              </a:tabLst>
            </a:pPr>
            <a:r>
              <a:rPr lang="fr-FR" sz="3200" b="1" spc="-10" dirty="0">
                <a:cs typeface="Calibri"/>
              </a:rPr>
              <a:t>Autisme prototypique (80%) vs autisme syndromique (20%)</a:t>
            </a:r>
            <a:endParaRPr lang="fr-FR" sz="3200" b="1" dirty="0">
              <a:cs typeface="Calibri"/>
            </a:endParaRPr>
          </a:p>
          <a:p>
            <a:pPr marL="468630" lvl="1">
              <a:lnSpc>
                <a:spcPct val="100000"/>
              </a:lnSpc>
              <a:spcBef>
                <a:spcPts val="280"/>
              </a:spcBef>
              <a:tabLst>
                <a:tab pos="697865" algn="l"/>
                <a:tab pos="698500" algn="l"/>
              </a:tabLst>
            </a:pPr>
            <a:endParaRPr lang="fr-BE" sz="2000" spc="-5" dirty="0">
              <a:latin typeface="Calibri"/>
              <a:cs typeface="Calibri"/>
            </a:endParaRPr>
          </a:p>
        </p:txBody>
      </p:sp>
      <p:pic>
        <p:nvPicPr>
          <p:cNvPr id="9" name="Image 8">
            <a:extLst>
              <a:ext uri="{FF2B5EF4-FFF2-40B4-BE49-F238E27FC236}">
                <a16:creationId xmlns:a16="http://schemas.microsoft.com/office/drawing/2014/main" id="{D5B6E51D-6DD4-E4D7-995E-4ADD61368C92}"/>
              </a:ext>
            </a:extLst>
          </p:cNvPr>
          <p:cNvPicPr>
            <a:picLocks noChangeAspect="1"/>
          </p:cNvPicPr>
          <p:nvPr/>
        </p:nvPicPr>
        <p:blipFill>
          <a:blip r:embed="rId3"/>
          <a:srcRect l="33849" t="17544" r="33684" b="8975"/>
          <a:stretch/>
        </p:blipFill>
        <p:spPr>
          <a:xfrm rot="21079627">
            <a:off x="6620829" y="2700658"/>
            <a:ext cx="2640798" cy="3361921"/>
          </a:xfrm>
          <a:prstGeom prst="rect">
            <a:avLst/>
          </a:prstGeom>
          <a:ln>
            <a:solidFill>
              <a:schemeClr val="bg1">
                <a:lumMod val="50000"/>
              </a:schemeClr>
            </a:solidFill>
          </a:ln>
        </p:spPr>
      </p:pic>
      <p:pic>
        <p:nvPicPr>
          <p:cNvPr id="11" name="Image 10">
            <a:extLst>
              <a:ext uri="{FF2B5EF4-FFF2-40B4-BE49-F238E27FC236}">
                <a16:creationId xmlns:a16="http://schemas.microsoft.com/office/drawing/2014/main" id="{2B4E6D43-048C-7B41-AC8E-84C5EDF89678}"/>
              </a:ext>
            </a:extLst>
          </p:cNvPr>
          <p:cNvPicPr>
            <a:picLocks noChangeAspect="1"/>
          </p:cNvPicPr>
          <p:nvPr/>
        </p:nvPicPr>
        <p:blipFill>
          <a:blip r:embed="rId4"/>
          <a:srcRect l="23783" t="17369" r="26776" b="7368"/>
          <a:stretch/>
        </p:blipFill>
        <p:spPr>
          <a:xfrm rot="382347">
            <a:off x="8643106" y="3381962"/>
            <a:ext cx="3146391" cy="2694215"/>
          </a:xfrm>
          <a:prstGeom prst="rect">
            <a:avLst/>
          </a:prstGeom>
          <a:ln>
            <a:solidFill>
              <a:schemeClr val="bg1">
                <a:lumMod val="50000"/>
              </a:schemeClr>
            </a:solidFill>
          </a:ln>
        </p:spPr>
      </p:pic>
      <p:sp>
        <p:nvSpPr>
          <p:cNvPr id="12" name="ZoneTexte 11">
            <a:extLst>
              <a:ext uri="{FF2B5EF4-FFF2-40B4-BE49-F238E27FC236}">
                <a16:creationId xmlns:a16="http://schemas.microsoft.com/office/drawing/2014/main" id="{46D07FD3-6291-7E71-30FC-2111D8A65785}"/>
              </a:ext>
            </a:extLst>
          </p:cNvPr>
          <p:cNvSpPr txBox="1"/>
          <p:nvPr/>
        </p:nvSpPr>
        <p:spPr>
          <a:xfrm>
            <a:off x="6382450" y="6389329"/>
            <a:ext cx="5454316" cy="369332"/>
          </a:xfrm>
          <a:prstGeom prst="rect">
            <a:avLst/>
          </a:prstGeom>
          <a:noFill/>
        </p:spPr>
        <p:txBody>
          <a:bodyPr wrap="square" rtlCol="0">
            <a:spAutoFit/>
          </a:bodyPr>
          <a:lstStyle/>
          <a:p>
            <a:pPr algn="ctr"/>
            <a:r>
              <a:rPr lang="fr-BE" i="1" dirty="0"/>
              <a:t>Barrea et al. Revue Médicale de Liège 2021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7D47883-6DC3-9F1C-3CA6-A5C2F680A016}"/>
              </a:ext>
            </a:extLst>
          </p:cNvPr>
          <p:cNvSpPr>
            <a:spLocks noGrp="1"/>
          </p:cNvSpPr>
          <p:nvPr>
            <p:ph type="title"/>
          </p:nvPr>
        </p:nvSpPr>
        <p:spPr>
          <a:xfrm>
            <a:off x="890337" y="640080"/>
            <a:ext cx="7456493" cy="2150012"/>
          </a:xfrm>
        </p:spPr>
        <p:txBody>
          <a:bodyPr vert="horz" lIns="91440" tIns="45720" rIns="91440" bIns="45720" rtlCol="0" anchor="b">
            <a:normAutofit/>
          </a:bodyPr>
          <a:lstStyle/>
          <a:p>
            <a:r>
              <a:rPr lang="en-US" dirty="0"/>
              <a:t>HYPOTHESES FONCTIONNELLES</a:t>
            </a:r>
          </a:p>
        </p:txBody>
      </p:sp>
      <p:pic>
        <p:nvPicPr>
          <p:cNvPr id="5" name="Image 4">
            <a:extLst>
              <a:ext uri="{FF2B5EF4-FFF2-40B4-BE49-F238E27FC236}">
                <a16:creationId xmlns:a16="http://schemas.microsoft.com/office/drawing/2014/main" id="{5174BAA6-018B-93AC-0E46-599FD121378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4903" t="56068" r="62212" b="30769"/>
          <a:stretch/>
        </p:blipFill>
        <p:spPr>
          <a:xfrm>
            <a:off x="750277" y="2651297"/>
            <a:ext cx="5033770" cy="902678"/>
          </a:xfrm>
          <a:prstGeom prst="rect">
            <a:avLst/>
          </a:prstGeom>
        </p:spPr>
      </p:pic>
      <p:pic>
        <p:nvPicPr>
          <p:cNvPr id="6" name="Picture 2" descr="Neuro-développement de la cognition motrice et sociale - NEURODEV |  Laboratoire de neurosciences cognitives - UMR 7291">
            <a:extLst>
              <a:ext uri="{FF2B5EF4-FFF2-40B4-BE49-F238E27FC236}">
                <a16:creationId xmlns:a16="http://schemas.microsoft.com/office/drawing/2014/main" id="{3BA4AEF7-37AA-E44B-F631-FA71F1CB91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4" r="3972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171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57" y="612521"/>
            <a:ext cx="8718062"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lang="fr-BE" dirty="0"/>
              <a:t>–</a:t>
            </a:r>
            <a:r>
              <a:rPr spc="-25" dirty="0"/>
              <a:t> </a:t>
            </a:r>
            <a:r>
              <a:rPr lang="fr-BE" spc="-10" dirty="0"/>
              <a:t>Hypothèses fonctionnelles</a:t>
            </a:r>
            <a:endParaRPr spc="-10" dirty="0"/>
          </a:p>
        </p:txBody>
      </p:sp>
      <p:sp>
        <p:nvSpPr>
          <p:cNvPr id="3" name="object 3"/>
          <p:cNvSpPr txBox="1"/>
          <p:nvPr/>
        </p:nvSpPr>
        <p:spPr>
          <a:xfrm>
            <a:off x="917256" y="1712626"/>
            <a:ext cx="11122344" cy="3536224"/>
          </a:xfrm>
          <a:prstGeom prst="rect">
            <a:avLst/>
          </a:prstGeom>
        </p:spPr>
        <p:txBody>
          <a:bodyPr vert="horz" wrap="square" lIns="0" tIns="103505" rIns="0" bIns="0" rtlCol="0">
            <a:spAutoFit/>
          </a:bodyPr>
          <a:lstStyle/>
          <a:p>
            <a:pPr marL="12700">
              <a:lnSpc>
                <a:spcPct val="100000"/>
              </a:lnSpc>
              <a:spcBef>
                <a:spcPts val="815"/>
              </a:spcBef>
            </a:pPr>
            <a:r>
              <a:rPr sz="2400" spc="-25" dirty="0">
                <a:latin typeface="Calibri"/>
                <a:cs typeface="Calibri"/>
              </a:rPr>
              <a:t>Pas</a:t>
            </a:r>
            <a:r>
              <a:rPr sz="2400" spc="15" dirty="0">
                <a:latin typeface="Calibri"/>
                <a:cs typeface="Calibri"/>
              </a:rPr>
              <a:t> </a:t>
            </a:r>
            <a:r>
              <a:rPr sz="2400" spc="-25" dirty="0">
                <a:latin typeface="Calibri"/>
                <a:cs typeface="Calibri"/>
              </a:rPr>
              <a:t>d’explication</a:t>
            </a:r>
            <a:r>
              <a:rPr sz="2400" spc="-20" dirty="0">
                <a:latin typeface="Calibri"/>
                <a:cs typeface="Calibri"/>
              </a:rPr>
              <a:t> </a:t>
            </a:r>
            <a:r>
              <a:rPr sz="2400" spc="-10" dirty="0">
                <a:latin typeface="Calibri"/>
                <a:cs typeface="Calibri"/>
              </a:rPr>
              <a:t>physiopathologie</a:t>
            </a:r>
            <a:r>
              <a:rPr sz="2400" dirty="0">
                <a:latin typeface="Calibri"/>
                <a:cs typeface="Calibri"/>
              </a:rPr>
              <a:t> </a:t>
            </a:r>
            <a:r>
              <a:rPr sz="2400" spc="-10" dirty="0">
                <a:latin typeface="Calibri"/>
                <a:cs typeface="Calibri"/>
              </a:rPr>
              <a:t>franche</a:t>
            </a:r>
            <a:r>
              <a:rPr sz="2400" spc="-15" dirty="0">
                <a:latin typeface="Calibri"/>
                <a:cs typeface="Calibri"/>
              </a:rPr>
              <a:t> </a:t>
            </a:r>
            <a:r>
              <a:rPr sz="2400" spc="-5" dirty="0">
                <a:latin typeface="Calibri"/>
                <a:cs typeface="Calibri"/>
              </a:rPr>
              <a:t>MAIS</a:t>
            </a:r>
            <a:r>
              <a:rPr sz="2400" spc="-10" dirty="0">
                <a:latin typeface="Calibri"/>
                <a:cs typeface="Calibri"/>
              </a:rPr>
              <a:t> </a:t>
            </a:r>
            <a:r>
              <a:rPr sz="2400" spc="-5" dirty="0">
                <a:latin typeface="Calibri"/>
                <a:cs typeface="Calibri"/>
              </a:rPr>
              <a:t>de</a:t>
            </a:r>
            <a:r>
              <a:rPr sz="2400" dirty="0">
                <a:latin typeface="Calibri"/>
                <a:cs typeface="Calibri"/>
              </a:rPr>
              <a:t> </a:t>
            </a:r>
            <a:r>
              <a:rPr sz="2400" spc="-10" dirty="0">
                <a:latin typeface="Calibri"/>
                <a:cs typeface="Calibri"/>
              </a:rPr>
              <a:t>nombreux</a:t>
            </a:r>
            <a:r>
              <a:rPr sz="2400" spc="5" dirty="0">
                <a:latin typeface="Calibri"/>
                <a:cs typeface="Calibri"/>
              </a:rPr>
              <a:t> </a:t>
            </a:r>
            <a:r>
              <a:rPr sz="2400" dirty="0" err="1">
                <a:latin typeface="Calibri"/>
                <a:cs typeface="Calibri"/>
              </a:rPr>
              <a:t>modèles</a:t>
            </a:r>
            <a:r>
              <a:rPr sz="2400" dirty="0">
                <a:latin typeface="Calibri"/>
                <a:cs typeface="Calibri"/>
              </a:rPr>
              <a:t>:</a:t>
            </a:r>
            <a:endParaRPr lang="fr-BE" sz="2400" dirty="0">
              <a:latin typeface="Calibri"/>
              <a:cs typeface="Calibri"/>
            </a:endParaRPr>
          </a:p>
          <a:p>
            <a:pPr marL="12700">
              <a:lnSpc>
                <a:spcPct val="100000"/>
              </a:lnSpc>
              <a:spcBef>
                <a:spcPts val="815"/>
              </a:spcBef>
            </a:pPr>
            <a:endParaRPr sz="600" dirty="0">
              <a:latin typeface="Calibri"/>
              <a:cs typeface="Calibri"/>
            </a:endParaRPr>
          </a:p>
          <a:p>
            <a:pPr marL="363538">
              <a:lnSpc>
                <a:spcPts val="2730"/>
              </a:lnSpc>
              <a:spcBef>
                <a:spcPts val="720"/>
              </a:spcBef>
              <a:tabLst>
                <a:tab pos="241300" algn="l"/>
              </a:tabLst>
            </a:pPr>
            <a:r>
              <a:rPr lang="fr-BE" sz="2400" spc="-5" dirty="0">
                <a:latin typeface="Calibri"/>
                <a:cs typeface="Calibri"/>
              </a:rPr>
              <a:t>A. M</a:t>
            </a:r>
            <a:r>
              <a:rPr sz="2400" spc="-5" dirty="0" err="1">
                <a:latin typeface="Calibri"/>
                <a:cs typeface="Calibri"/>
              </a:rPr>
              <a:t>anque</a:t>
            </a:r>
            <a:r>
              <a:rPr sz="2400" dirty="0">
                <a:latin typeface="Calibri"/>
                <a:cs typeface="Calibri"/>
              </a:rPr>
              <a:t> </a:t>
            </a:r>
            <a:r>
              <a:rPr sz="2400" spc="-5" dirty="0">
                <a:latin typeface="Calibri"/>
                <a:cs typeface="Calibri"/>
              </a:rPr>
              <a:t>de</a:t>
            </a:r>
            <a:r>
              <a:rPr sz="2400" dirty="0">
                <a:latin typeface="Calibri"/>
                <a:cs typeface="Calibri"/>
              </a:rPr>
              <a:t> </a:t>
            </a:r>
            <a:r>
              <a:rPr sz="2400" spc="-10" dirty="0">
                <a:latin typeface="Calibri"/>
                <a:cs typeface="Calibri"/>
              </a:rPr>
              <a:t>cohérence</a:t>
            </a:r>
            <a:r>
              <a:rPr sz="2400" spc="10" dirty="0">
                <a:latin typeface="Calibri"/>
                <a:cs typeface="Calibri"/>
              </a:rPr>
              <a:t> </a:t>
            </a:r>
            <a:r>
              <a:rPr sz="2400" spc="-10" dirty="0">
                <a:latin typeface="Calibri"/>
                <a:cs typeface="Calibri"/>
              </a:rPr>
              <a:t>centrale</a:t>
            </a:r>
            <a:r>
              <a:rPr sz="2400" spc="-15" dirty="0">
                <a:latin typeface="Calibri"/>
                <a:cs typeface="Calibri"/>
              </a:rPr>
              <a:t> </a:t>
            </a:r>
            <a:r>
              <a:rPr sz="2400" spc="-10" dirty="0">
                <a:latin typeface="Calibri"/>
                <a:cs typeface="Calibri"/>
              </a:rPr>
              <a:t>et</a:t>
            </a:r>
            <a:r>
              <a:rPr sz="2400" spc="10" dirty="0">
                <a:latin typeface="Calibri"/>
                <a:cs typeface="Calibri"/>
              </a:rPr>
              <a:t> </a:t>
            </a:r>
            <a:r>
              <a:rPr sz="2400" spc="-5" dirty="0">
                <a:latin typeface="Calibri"/>
                <a:cs typeface="Calibri"/>
              </a:rPr>
              <a:t>surfonctionnement </a:t>
            </a:r>
            <a:r>
              <a:rPr sz="2400" spc="-10" dirty="0">
                <a:latin typeface="Calibri"/>
                <a:cs typeface="Calibri"/>
              </a:rPr>
              <a:t>perceptif:</a:t>
            </a:r>
            <a:r>
              <a:rPr sz="2400" spc="-20" dirty="0">
                <a:latin typeface="Calibri"/>
                <a:cs typeface="Calibri"/>
              </a:rPr>
              <a:t> </a:t>
            </a:r>
            <a:r>
              <a:rPr sz="2400" dirty="0">
                <a:latin typeface="Calibri"/>
                <a:cs typeface="Calibri"/>
              </a:rPr>
              <a:t>le</a:t>
            </a:r>
            <a:r>
              <a:rPr sz="2400" spc="5" dirty="0">
                <a:latin typeface="Calibri"/>
                <a:cs typeface="Calibri"/>
              </a:rPr>
              <a:t> </a:t>
            </a:r>
            <a:r>
              <a:rPr sz="2400" spc="-5" dirty="0" err="1">
                <a:latin typeface="Calibri"/>
                <a:cs typeface="Calibri"/>
              </a:rPr>
              <a:t>soucis</a:t>
            </a:r>
            <a:r>
              <a:rPr sz="2400" spc="-15" dirty="0">
                <a:latin typeface="Calibri"/>
                <a:cs typeface="Calibri"/>
              </a:rPr>
              <a:t> </a:t>
            </a:r>
            <a:r>
              <a:rPr sz="2400" spc="-5" dirty="0">
                <a:latin typeface="Calibri"/>
                <a:cs typeface="Calibri"/>
              </a:rPr>
              <a:t>du</a:t>
            </a:r>
            <a:r>
              <a:rPr lang="fr-BE" sz="2400" dirty="0">
                <a:latin typeface="Calibri"/>
                <a:cs typeface="Calibri"/>
              </a:rPr>
              <a:t> </a:t>
            </a:r>
            <a:r>
              <a:rPr sz="2400" spc="-10" dirty="0" err="1">
                <a:latin typeface="Calibri"/>
                <a:cs typeface="Calibri"/>
              </a:rPr>
              <a:t>détai</a:t>
            </a:r>
            <a:r>
              <a:rPr lang="fr-BE" sz="2400" spc="-10" dirty="0">
                <a:latin typeface="Calibri"/>
                <a:cs typeface="Calibri"/>
              </a:rPr>
              <a:t>l</a:t>
            </a:r>
            <a:endParaRPr sz="2400" dirty="0">
              <a:latin typeface="Calibri"/>
              <a:cs typeface="Calibri"/>
            </a:endParaRPr>
          </a:p>
          <a:p>
            <a:pPr marL="363538">
              <a:lnSpc>
                <a:spcPct val="100000"/>
              </a:lnSpc>
              <a:spcBef>
                <a:spcPts val="720"/>
              </a:spcBef>
              <a:tabLst>
                <a:tab pos="241300" algn="l"/>
              </a:tabLst>
            </a:pPr>
            <a:r>
              <a:rPr lang="fr-BE" sz="2400" spc="-5" dirty="0">
                <a:latin typeface="Calibri"/>
                <a:cs typeface="Calibri"/>
              </a:rPr>
              <a:t>B. </a:t>
            </a:r>
            <a:r>
              <a:rPr sz="2400" spc="-5" dirty="0" err="1">
                <a:latin typeface="Calibri"/>
                <a:cs typeface="Calibri"/>
              </a:rPr>
              <a:t>Modèle</a:t>
            </a:r>
            <a:r>
              <a:rPr sz="2400" spc="-10" dirty="0">
                <a:latin typeface="Calibri"/>
                <a:cs typeface="Calibri"/>
              </a:rPr>
              <a:t> </a:t>
            </a:r>
            <a:r>
              <a:rPr sz="2400" spc="-5" dirty="0">
                <a:latin typeface="Calibri"/>
                <a:cs typeface="Calibri"/>
              </a:rPr>
              <a:t>de</a:t>
            </a:r>
            <a:r>
              <a:rPr sz="2400" dirty="0">
                <a:latin typeface="Calibri"/>
                <a:cs typeface="Calibri"/>
              </a:rPr>
              <a:t> </a:t>
            </a:r>
            <a:r>
              <a:rPr sz="2400" spc="-5" dirty="0">
                <a:latin typeface="Calibri"/>
                <a:cs typeface="Calibri"/>
              </a:rPr>
              <a:t>cécité</a:t>
            </a:r>
            <a:r>
              <a:rPr sz="2400" spc="-35" dirty="0">
                <a:latin typeface="Calibri"/>
                <a:cs typeface="Calibri"/>
              </a:rPr>
              <a:t> </a:t>
            </a:r>
            <a:r>
              <a:rPr sz="2400" spc="-10" dirty="0">
                <a:latin typeface="Calibri"/>
                <a:cs typeface="Calibri"/>
              </a:rPr>
              <a:t>mentale </a:t>
            </a:r>
            <a:r>
              <a:rPr sz="2400" spc="-5" dirty="0">
                <a:latin typeface="Calibri"/>
                <a:cs typeface="Calibri"/>
              </a:rPr>
              <a:t>ou</a:t>
            </a:r>
            <a:r>
              <a:rPr sz="2400" spc="10" dirty="0">
                <a:latin typeface="Calibri"/>
                <a:cs typeface="Calibri"/>
              </a:rPr>
              <a:t> </a:t>
            </a:r>
            <a:r>
              <a:rPr sz="2400" spc="-10" dirty="0">
                <a:latin typeface="Calibri"/>
                <a:cs typeface="Calibri"/>
              </a:rPr>
              <a:t>trouble</a:t>
            </a:r>
            <a:r>
              <a:rPr sz="2400" spc="-15" dirty="0">
                <a:latin typeface="Calibri"/>
                <a:cs typeface="Calibri"/>
              </a:rPr>
              <a:t> </a:t>
            </a:r>
            <a:r>
              <a:rPr sz="2400" spc="-5" dirty="0">
                <a:latin typeface="Calibri"/>
                <a:cs typeface="Calibri"/>
              </a:rPr>
              <a:t>de</a:t>
            </a:r>
            <a:r>
              <a:rPr sz="2400" dirty="0">
                <a:latin typeface="Calibri"/>
                <a:cs typeface="Calibri"/>
              </a:rPr>
              <a:t> la</a:t>
            </a:r>
            <a:r>
              <a:rPr sz="2400" spc="-5" dirty="0">
                <a:latin typeface="Calibri"/>
                <a:cs typeface="Calibri"/>
              </a:rPr>
              <a:t> </a:t>
            </a:r>
            <a:r>
              <a:rPr sz="2400" spc="-10" dirty="0">
                <a:latin typeface="Calibri"/>
                <a:cs typeface="Calibri"/>
              </a:rPr>
              <a:t>cognition</a:t>
            </a:r>
            <a:r>
              <a:rPr sz="2400" spc="-20" dirty="0">
                <a:latin typeface="Calibri"/>
                <a:cs typeface="Calibri"/>
              </a:rPr>
              <a:t> </a:t>
            </a:r>
            <a:r>
              <a:rPr sz="2400" spc="-5" dirty="0">
                <a:latin typeface="Calibri"/>
                <a:cs typeface="Calibri"/>
              </a:rPr>
              <a:t>sociale</a:t>
            </a:r>
            <a:endParaRPr sz="2400" dirty="0">
              <a:latin typeface="Calibri"/>
              <a:cs typeface="Calibri"/>
            </a:endParaRPr>
          </a:p>
          <a:p>
            <a:pPr marL="363538">
              <a:lnSpc>
                <a:spcPct val="100000"/>
              </a:lnSpc>
              <a:spcBef>
                <a:spcPts val="700"/>
              </a:spcBef>
              <a:tabLst>
                <a:tab pos="241300" algn="l"/>
              </a:tabLst>
            </a:pPr>
            <a:r>
              <a:rPr lang="fr-BE" sz="2400" spc="-30" dirty="0">
                <a:latin typeface="Calibri"/>
                <a:cs typeface="Calibri"/>
              </a:rPr>
              <a:t>C. </a:t>
            </a:r>
            <a:r>
              <a:rPr sz="2400" spc="-30" dirty="0">
                <a:latin typeface="Calibri"/>
                <a:cs typeface="Calibri"/>
              </a:rPr>
              <a:t>Trouble</a:t>
            </a:r>
            <a:r>
              <a:rPr sz="2400" spc="-10" dirty="0">
                <a:latin typeface="Calibri"/>
                <a:cs typeface="Calibri"/>
              </a:rPr>
              <a:t> </a:t>
            </a:r>
            <a:r>
              <a:rPr sz="2400" spc="-5" dirty="0">
                <a:latin typeface="Calibri"/>
                <a:cs typeface="Calibri"/>
              </a:rPr>
              <a:t>des</a:t>
            </a:r>
            <a:r>
              <a:rPr sz="2400" spc="-10" dirty="0">
                <a:latin typeface="Calibri"/>
                <a:cs typeface="Calibri"/>
              </a:rPr>
              <a:t> fonctions </a:t>
            </a:r>
            <a:r>
              <a:rPr sz="2400" spc="-15" dirty="0">
                <a:latin typeface="Calibri"/>
                <a:cs typeface="Calibri"/>
              </a:rPr>
              <a:t>exécutives</a:t>
            </a:r>
            <a:r>
              <a:rPr sz="2400" spc="-20" dirty="0">
                <a:latin typeface="Calibri"/>
                <a:cs typeface="Calibri"/>
              </a:rPr>
              <a:t> </a:t>
            </a:r>
            <a:r>
              <a:rPr sz="2400" spc="-10" dirty="0">
                <a:latin typeface="Calibri"/>
                <a:cs typeface="Calibri"/>
              </a:rPr>
              <a:t>et</a:t>
            </a:r>
            <a:r>
              <a:rPr sz="2400" spc="-5" dirty="0">
                <a:latin typeface="Calibri"/>
                <a:cs typeface="Calibri"/>
              </a:rPr>
              <a:t> du</a:t>
            </a:r>
            <a:r>
              <a:rPr sz="2400" spc="-20" dirty="0">
                <a:latin typeface="Calibri"/>
                <a:cs typeface="Calibri"/>
              </a:rPr>
              <a:t> système </a:t>
            </a:r>
            <a:r>
              <a:rPr sz="2400" spc="-10" dirty="0">
                <a:latin typeface="Calibri"/>
                <a:cs typeface="Calibri"/>
              </a:rPr>
              <a:t>attentionnel</a:t>
            </a:r>
            <a:endParaRPr sz="2400" dirty="0">
              <a:latin typeface="Calibri"/>
              <a:cs typeface="Calibri"/>
            </a:endParaRPr>
          </a:p>
          <a:p>
            <a:pPr marL="363538">
              <a:lnSpc>
                <a:spcPct val="100000"/>
              </a:lnSpc>
              <a:spcBef>
                <a:spcPts val="720"/>
              </a:spcBef>
              <a:tabLst>
                <a:tab pos="241300" algn="l"/>
              </a:tabLst>
            </a:pPr>
            <a:r>
              <a:rPr lang="fr-BE" sz="2400" spc="-5" dirty="0">
                <a:latin typeface="Calibri"/>
                <a:cs typeface="Calibri"/>
              </a:rPr>
              <a:t>D. </a:t>
            </a:r>
            <a:r>
              <a:rPr sz="2400" spc="-5" dirty="0" err="1">
                <a:latin typeface="Calibri"/>
                <a:cs typeface="Calibri"/>
              </a:rPr>
              <a:t>Théorie</a:t>
            </a:r>
            <a:r>
              <a:rPr sz="2400" dirty="0">
                <a:latin typeface="Calibri"/>
                <a:cs typeface="Calibri"/>
              </a:rPr>
              <a:t> </a:t>
            </a:r>
            <a:r>
              <a:rPr sz="2400" spc="-5" dirty="0">
                <a:latin typeface="Calibri"/>
                <a:cs typeface="Calibri"/>
              </a:rPr>
              <a:t>du</a:t>
            </a:r>
            <a:r>
              <a:rPr sz="2400" spc="-15" dirty="0">
                <a:latin typeface="Calibri"/>
                <a:cs typeface="Calibri"/>
              </a:rPr>
              <a:t> </a:t>
            </a:r>
            <a:r>
              <a:rPr sz="2400" spc="-5" dirty="0">
                <a:latin typeface="Calibri"/>
                <a:cs typeface="Calibri"/>
              </a:rPr>
              <a:t>cerveau</a:t>
            </a:r>
            <a:r>
              <a:rPr sz="2400" spc="10" dirty="0">
                <a:latin typeface="Calibri"/>
                <a:cs typeface="Calibri"/>
              </a:rPr>
              <a:t> </a:t>
            </a:r>
            <a:r>
              <a:rPr sz="2400" spc="-5" dirty="0">
                <a:latin typeface="Calibri"/>
                <a:cs typeface="Calibri"/>
              </a:rPr>
              <a:t>masculin</a:t>
            </a:r>
            <a:r>
              <a:rPr sz="2400" spc="-45" dirty="0">
                <a:latin typeface="Calibri"/>
                <a:cs typeface="Calibri"/>
              </a:rPr>
              <a:t> </a:t>
            </a:r>
            <a:r>
              <a:rPr sz="2400" spc="-15" dirty="0">
                <a:latin typeface="Calibri"/>
                <a:cs typeface="Calibri"/>
              </a:rPr>
              <a:t>extrême</a:t>
            </a:r>
            <a:endParaRPr sz="2400" dirty="0">
              <a:latin typeface="Calibri"/>
              <a:cs typeface="Calibri"/>
            </a:endParaRPr>
          </a:p>
          <a:p>
            <a:pPr marL="363538">
              <a:lnSpc>
                <a:spcPct val="100000"/>
              </a:lnSpc>
              <a:spcBef>
                <a:spcPts val="725"/>
              </a:spcBef>
              <a:tabLst>
                <a:tab pos="241300" algn="l"/>
              </a:tabLst>
            </a:pPr>
            <a:r>
              <a:rPr lang="fr-BE" sz="2400" spc="-5" dirty="0">
                <a:latin typeface="Calibri"/>
                <a:cs typeface="Calibri"/>
              </a:rPr>
              <a:t>E. </a:t>
            </a:r>
            <a:r>
              <a:rPr sz="2400" spc="-5" dirty="0">
                <a:latin typeface="Calibri"/>
                <a:cs typeface="Calibri"/>
              </a:rPr>
              <a:t>Manque</a:t>
            </a:r>
            <a:r>
              <a:rPr sz="2400" spc="-25" dirty="0">
                <a:latin typeface="Calibri"/>
                <a:cs typeface="Calibri"/>
              </a:rPr>
              <a:t> </a:t>
            </a:r>
            <a:r>
              <a:rPr sz="2400" spc="-5" dirty="0">
                <a:latin typeface="Calibri"/>
                <a:cs typeface="Calibri"/>
              </a:rPr>
              <a:t>de</a:t>
            </a:r>
            <a:r>
              <a:rPr sz="2400" spc="-15" dirty="0">
                <a:latin typeface="Calibri"/>
                <a:cs typeface="Calibri"/>
              </a:rPr>
              <a:t> </a:t>
            </a:r>
            <a:r>
              <a:rPr sz="2400" spc="-10" dirty="0">
                <a:latin typeface="Calibri"/>
                <a:cs typeface="Calibri"/>
              </a:rPr>
              <a:t>motivation</a:t>
            </a:r>
            <a:r>
              <a:rPr sz="2400" spc="-15" dirty="0">
                <a:latin typeface="Calibri"/>
                <a:cs typeface="Calibri"/>
              </a:rPr>
              <a:t> </a:t>
            </a:r>
            <a:r>
              <a:rPr sz="2400" spc="-5" dirty="0">
                <a:latin typeface="Calibri"/>
                <a:cs typeface="Calibri"/>
              </a:rPr>
              <a:t>sociale</a:t>
            </a:r>
            <a:endParaRPr sz="2400" dirty="0">
              <a:latin typeface="Calibri"/>
              <a:cs typeface="Calibri"/>
            </a:endParaRPr>
          </a:p>
          <a:p>
            <a:pPr marL="363538">
              <a:lnSpc>
                <a:spcPct val="100000"/>
              </a:lnSpc>
              <a:spcBef>
                <a:spcPts val="700"/>
              </a:spcBef>
              <a:tabLst>
                <a:tab pos="241300" algn="l"/>
              </a:tabLst>
            </a:pPr>
            <a:endParaRPr lang="fr-BE" sz="300" dirty="0">
              <a:latin typeface="Calibri"/>
              <a:cs typeface="Calibri"/>
            </a:endParaRPr>
          </a:p>
          <a:p>
            <a:pPr marL="363538">
              <a:lnSpc>
                <a:spcPct val="100000"/>
              </a:lnSpc>
              <a:spcBef>
                <a:spcPts val="700"/>
              </a:spcBef>
              <a:tabLst>
                <a:tab pos="241300" algn="l"/>
              </a:tabLst>
            </a:pPr>
            <a:r>
              <a:rPr sz="2400" dirty="0">
                <a:latin typeface="Calibri"/>
                <a:cs typeface="Calibri"/>
              </a:rPr>
              <a:t>…</a:t>
            </a:r>
            <a:r>
              <a:rPr lang="fr-BE" sz="2400" dirty="0">
                <a:latin typeface="Calibri"/>
                <a:cs typeface="Calibri"/>
              </a:rPr>
              <a:t>…………</a:t>
            </a:r>
            <a:endParaRPr sz="2400" dirty="0">
              <a:latin typeface="Calibri"/>
              <a:cs typeface="Calibri"/>
            </a:endParaRPr>
          </a:p>
        </p:txBody>
      </p:sp>
      <p:pic>
        <p:nvPicPr>
          <p:cNvPr id="2050" name="Picture 2" descr="Pathophysiology PNG Transparent Images Free Download | Vector Files |  Pngtree">
            <a:extLst>
              <a:ext uri="{FF2B5EF4-FFF2-40B4-BE49-F238E27FC236}">
                <a16:creationId xmlns:a16="http://schemas.microsoft.com/office/drawing/2014/main" id="{E043523B-C426-0580-A39C-C3002380A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3430874"/>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7257" y="1688242"/>
            <a:ext cx="8242300" cy="3199337"/>
          </a:xfrm>
          <a:prstGeom prst="rect">
            <a:avLst/>
          </a:prstGeom>
        </p:spPr>
        <p:txBody>
          <a:bodyPr vert="horz" wrap="square" lIns="0" tIns="103505" rIns="0" bIns="0" rtlCol="0">
            <a:spAutoFit/>
          </a:bodyPr>
          <a:lstStyle/>
          <a:p>
            <a:pPr marL="12700">
              <a:lnSpc>
                <a:spcPct val="100000"/>
              </a:lnSpc>
              <a:spcBef>
                <a:spcPts val="815"/>
              </a:spcBef>
            </a:pPr>
            <a:r>
              <a:rPr lang="fr-BE" sz="2400" spc="-5" dirty="0">
                <a:latin typeface="Calibri"/>
                <a:cs typeface="Calibri"/>
              </a:rPr>
              <a:t>A. </a:t>
            </a:r>
            <a:r>
              <a:rPr lang="fr-FR" sz="2400" spc="-10" dirty="0" err="1">
                <a:latin typeface="Calibri"/>
                <a:cs typeface="Calibri"/>
              </a:rPr>
              <a:t>Surfonctionnement</a:t>
            </a:r>
            <a:r>
              <a:rPr lang="fr-FR" sz="2400" spc="5" dirty="0">
                <a:latin typeface="Calibri"/>
                <a:cs typeface="Calibri"/>
              </a:rPr>
              <a:t> </a:t>
            </a:r>
            <a:r>
              <a:rPr lang="fr-FR" sz="2400" spc="-10" dirty="0">
                <a:latin typeface="Calibri"/>
                <a:cs typeface="Calibri"/>
              </a:rPr>
              <a:t>perceptif </a:t>
            </a:r>
            <a:r>
              <a:rPr lang="fr-FR" sz="2400" spc="-5" dirty="0">
                <a:latin typeface="Calibri"/>
                <a:cs typeface="Calibri"/>
              </a:rPr>
              <a:t>et manque</a:t>
            </a:r>
            <a:r>
              <a:rPr lang="fr-FR" sz="2400" dirty="0">
                <a:latin typeface="Calibri"/>
                <a:cs typeface="Calibri"/>
              </a:rPr>
              <a:t> </a:t>
            </a:r>
            <a:r>
              <a:rPr lang="fr-FR" sz="2400" spc="-5" dirty="0">
                <a:latin typeface="Calibri"/>
                <a:cs typeface="Calibri"/>
              </a:rPr>
              <a:t>de</a:t>
            </a:r>
            <a:r>
              <a:rPr lang="fr-FR" sz="2400" spc="5" dirty="0">
                <a:latin typeface="Calibri"/>
                <a:cs typeface="Calibri"/>
              </a:rPr>
              <a:t> </a:t>
            </a:r>
            <a:r>
              <a:rPr lang="fr-FR" sz="2400" spc="-10" dirty="0">
                <a:latin typeface="Calibri"/>
                <a:cs typeface="Calibri"/>
              </a:rPr>
              <a:t>cohérence</a:t>
            </a:r>
            <a:r>
              <a:rPr lang="fr-FR" sz="2400" spc="5" dirty="0">
                <a:latin typeface="Calibri"/>
                <a:cs typeface="Calibri"/>
              </a:rPr>
              <a:t> </a:t>
            </a:r>
            <a:r>
              <a:rPr lang="fr-FR" sz="2400" spc="-10" dirty="0">
                <a:latin typeface="Calibri"/>
                <a:cs typeface="Calibri"/>
              </a:rPr>
              <a:t>centrale </a:t>
            </a:r>
            <a:r>
              <a:rPr sz="2400" spc="-10" dirty="0">
                <a:latin typeface="Calibri"/>
                <a:cs typeface="Calibri"/>
              </a:rPr>
              <a:t>:</a:t>
            </a:r>
            <a:endParaRPr sz="2400" dirty="0">
              <a:latin typeface="Calibri"/>
              <a:cs typeface="Calibri"/>
            </a:endParaRPr>
          </a:p>
          <a:p>
            <a:pPr marL="241300" indent="-228600">
              <a:lnSpc>
                <a:spcPct val="100000"/>
              </a:lnSpc>
              <a:spcBef>
                <a:spcPts val="700"/>
              </a:spcBef>
              <a:buFont typeface="Arial MT"/>
              <a:buChar char="•"/>
              <a:tabLst>
                <a:tab pos="241300" algn="l"/>
              </a:tabLst>
            </a:pPr>
            <a:r>
              <a:rPr lang="fr-FR" sz="2000" spc="-5" dirty="0">
                <a:latin typeface="Calibri"/>
                <a:cs typeface="Calibri"/>
              </a:rPr>
              <a:t>Meilleure discrimination</a:t>
            </a:r>
            <a:r>
              <a:rPr lang="fr-FR" sz="2000" spc="-70" dirty="0">
                <a:latin typeface="Calibri"/>
                <a:cs typeface="Calibri"/>
              </a:rPr>
              <a:t> </a:t>
            </a:r>
            <a:r>
              <a:rPr lang="fr-FR" sz="2000" dirty="0">
                <a:latin typeface="Calibri"/>
                <a:cs typeface="Calibri"/>
              </a:rPr>
              <a:t>visuelle (</a:t>
            </a:r>
            <a:r>
              <a:rPr lang="fr-FR" sz="2000" spc="-15" dirty="0">
                <a:latin typeface="Calibri"/>
                <a:cs typeface="Calibri"/>
              </a:rPr>
              <a:t>forme</a:t>
            </a:r>
            <a:r>
              <a:rPr lang="fr-FR" sz="2000" dirty="0">
                <a:latin typeface="Calibri"/>
                <a:cs typeface="Calibri"/>
              </a:rPr>
              <a:t> </a:t>
            </a:r>
            <a:r>
              <a:rPr lang="fr-FR" sz="2000" spc="-10" dirty="0">
                <a:latin typeface="Calibri"/>
                <a:cs typeface="Calibri"/>
              </a:rPr>
              <a:t>et </a:t>
            </a:r>
            <a:r>
              <a:rPr lang="fr-FR" sz="2000" spc="-5" dirty="0">
                <a:latin typeface="Calibri"/>
                <a:cs typeface="Calibri"/>
              </a:rPr>
              <a:t>couleur) et auditive (</a:t>
            </a:r>
            <a:r>
              <a:rPr lang="fr-FR" sz="2000" spc="-10" dirty="0">
                <a:latin typeface="Calibri"/>
                <a:cs typeface="Calibri"/>
              </a:rPr>
              <a:t>notes</a:t>
            </a:r>
            <a:r>
              <a:rPr lang="fr-FR" sz="2000" spc="-5" dirty="0">
                <a:latin typeface="Calibri"/>
                <a:cs typeface="Calibri"/>
              </a:rPr>
              <a:t>) </a:t>
            </a:r>
            <a:endParaRPr lang="fr-FR" sz="2000" dirty="0">
              <a:latin typeface="Calibri"/>
              <a:cs typeface="Calibri"/>
            </a:endParaRPr>
          </a:p>
          <a:p>
            <a:pPr marL="241300" indent="-228600">
              <a:lnSpc>
                <a:spcPts val="2730"/>
              </a:lnSpc>
              <a:spcBef>
                <a:spcPts val="725"/>
              </a:spcBef>
              <a:buFont typeface="Arial MT"/>
              <a:buChar char="•"/>
              <a:tabLst>
                <a:tab pos="241300" algn="l"/>
              </a:tabLst>
            </a:pPr>
            <a:r>
              <a:rPr lang="fr-FR" sz="2000" spc="-10" dirty="0">
                <a:latin typeface="Calibri"/>
                <a:cs typeface="Calibri"/>
              </a:rPr>
              <a:t>Hiérarchisation</a:t>
            </a:r>
            <a:r>
              <a:rPr lang="fr-FR" sz="2000" spc="-25" dirty="0">
                <a:latin typeface="Calibri"/>
                <a:cs typeface="Calibri"/>
              </a:rPr>
              <a:t> </a:t>
            </a:r>
            <a:r>
              <a:rPr lang="fr-FR" sz="2000" spc="-10" dirty="0">
                <a:latin typeface="Calibri"/>
                <a:cs typeface="Calibri"/>
              </a:rPr>
              <a:t>perceptive:</a:t>
            </a:r>
            <a:r>
              <a:rPr lang="fr-FR" sz="2000" spc="10" dirty="0">
                <a:latin typeface="Calibri"/>
                <a:cs typeface="Calibri"/>
              </a:rPr>
              <a:t> </a:t>
            </a:r>
            <a:r>
              <a:rPr lang="fr-FR" sz="2000" spc="-5" dirty="0">
                <a:latin typeface="Calibri"/>
                <a:cs typeface="Calibri"/>
              </a:rPr>
              <a:t>aspects</a:t>
            </a:r>
            <a:r>
              <a:rPr lang="fr-FR" sz="2000" spc="-15" dirty="0">
                <a:latin typeface="Calibri"/>
                <a:cs typeface="Calibri"/>
              </a:rPr>
              <a:t> </a:t>
            </a:r>
            <a:r>
              <a:rPr lang="fr-FR" sz="2000" spc="-20" dirty="0">
                <a:latin typeface="Calibri"/>
                <a:cs typeface="Calibri"/>
              </a:rPr>
              <a:t>focaux</a:t>
            </a:r>
            <a:r>
              <a:rPr lang="fr-FR" sz="2000" spc="20" dirty="0">
                <a:latin typeface="Calibri"/>
                <a:cs typeface="Calibri"/>
              </a:rPr>
              <a:t> </a:t>
            </a:r>
            <a:r>
              <a:rPr lang="fr-FR" sz="2000" spc="-10" dirty="0">
                <a:latin typeface="Calibri"/>
                <a:cs typeface="Calibri"/>
              </a:rPr>
              <a:t>(détails,</a:t>
            </a:r>
            <a:r>
              <a:rPr lang="fr-FR" sz="2000" spc="-15" dirty="0">
                <a:latin typeface="Calibri"/>
                <a:cs typeface="Calibri"/>
              </a:rPr>
              <a:t> </a:t>
            </a:r>
            <a:r>
              <a:rPr lang="fr-FR" sz="2000" spc="-10" dirty="0">
                <a:latin typeface="Calibri"/>
                <a:cs typeface="Calibri"/>
              </a:rPr>
              <a:t>notes)</a:t>
            </a:r>
            <a:r>
              <a:rPr lang="fr-FR" sz="2000" spc="10" dirty="0">
                <a:latin typeface="Calibri"/>
                <a:cs typeface="Calibri"/>
              </a:rPr>
              <a:t> </a:t>
            </a:r>
            <a:r>
              <a:rPr lang="fr-FR" sz="2000" dirty="0">
                <a:latin typeface="Calibri"/>
                <a:cs typeface="Calibri"/>
              </a:rPr>
              <a:t>mieux</a:t>
            </a:r>
          </a:p>
          <a:p>
            <a:pPr marL="241300">
              <a:lnSpc>
                <a:spcPts val="2730"/>
              </a:lnSpc>
            </a:pPr>
            <a:r>
              <a:rPr lang="fr-FR" sz="2000" spc="-15" dirty="0">
                <a:latin typeface="Calibri"/>
                <a:cs typeface="Calibri"/>
              </a:rPr>
              <a:t>interprétés </a:t>
            </a:r>
            <a:r>
              <a:rPr lang="fr-FR" sz="2000" spc="-5" dirty="0">
                <a:latin typeface="Calibri"/>
                <a:cs typeface="Calibri"/>
              </a:rPr>
              <a:t>que </a:t>
            </a:r>
            <a:r>
              <a:rPr lang="fr-FR" sz="2000" dirty="0">
                <a:latin typeface="Calibri"/>
                <a:cs typeface="Calibri"/>
              </a:rPr>
              <a:t>les</a:t>
            </a:r>
            <a:r>
              <a:rPr lang="fr-FR" sz="2000" spc="5" dirty="0">
                <a:latin typeface="Calibri"/>
                <a:cs typeface="Calibri"/>
              </a:rPr>
              <a:t> </a:t>
            </a:r>
            <a:r>
              <a:rPr lang="fr-FR" sz="2000" dirty="0">
                <a:latin typeface="Calibri"/>
                <a:cs typeface="Calibri"/>
              </a:rPr>
              <a:t>aspects</a:t>
            </a:r>
            <a:r>
              <a:rPr lang="fr-FR" sz="2000" spc="-5" dirty="0">
                <a:latin typeface="Calibri"/>
                <a:cs typeface="Calibri"/>
              </a:rPr>
              <a:t> </a:t>
            </a:r>
            <a:r>
              <a:rPr lang="fr-FR" sz="2000" spc="-10" dirty="0">
                <a:latin typeface="Calibri"/>
                <a:cs typeface="Calibri"/>
              </a:rPr>
              <a:t>globaux</a:t>
            </a:r>
            <a:r>
              <a:rPr lang="fr-FR" sz="2000" spc="-5" dirty="0">
                <a:latin typeface="Calibri"/>
                <a:cs typeface="Calibri"/>
              </a:rPr>
              <a:t> (puzzle,</a:t>
            </a:r>
            <a:r>
              <a:rPr lang="fr-FR" sz="2000" spc="25" dirty="0">
                <a:latin typeface="Calibri"/>
                <a:cs typeface="Calibri"/>
              </a:rPr>
              <a:t> </a:t>
            </a:r>
            <a:r>
              <a:rPr lang="fr-FR" sz="2000" spc="-5" dirty="0">
                <a:latin typeface="Calibri"/>
                <a:cs typeface="Calibri"/>
              </a:rPr>
              <a:t>mélodie)</a:t>
            </a:r>
          </a:p>
          <a:p>
            <a:pPr marL="241300" indent="-228600">
              <a:lnSpc>
                <a:spcPts val="2740"/>
              </a:lnSpc>
              <a:spcBef>
                <a:spcPts val="720"/>
              </a:spcBef>
              <a:buFont typeface="Arial MT"/>
              <a:buChar char="•"/>
              <a:tabLst>
                <a:tab pos="241300" algn="l"/>
              </a:tabLst>
            </a:pPr>
            <a:r>
              <a:rPr lang="fr-FR" sz="2000" spc="-30" dirty="0">
                <a:latin typeface="Calibri"/>
                <a:cs typeface="Calibri"/>
              </a:rPr>
              <a:t>Trouble</a:t>
            </a:r>
            <a:r>
              <a:rPr lang="fr-FR" sz="2000" dirty="0">
                <a:latin typeface="Calibri"/>
                <a:cs typeface="Calibri"/>
              </a:rPr>
              <a:t> </a:t>
            </a:r>
            <a:r>
              <a:rPr lang="fr-FR" sz="2000" spc="-5" dirty="0">
                <a:latin typeface="Calibri"/>
                <a:cs typeface="Calibri"/>
              </a:rPr>
              <a:t>de</a:t>
            </a:r>
            <a:r>
              <a:rPr lang="fr-FR" sz="2000" spc="-10" dirty="0">
                <a:latin typeface="Calibri"/>
                <a:cs typeface="Calibri"/>
              </a:rPr>
              <a:t> catégorisation:</a:t>
            </a:r>
            <a:r>
              <a:rPr lang="fr-FR" sz="2000" spc="-35" dirty="0">
                <a:latin typeface="Calibri"/>
                <a:cs typeface="Calibri"/>
              </a:rPr>
              <a:t> </a:t>
            </a:r>
            <a:r>
              <a:rPr lang="fr-FR" sz="2000" dirty="0">
                <a:latin typeface="Calibri"/>
                <a:cs typeface="Calibri"/>
              </a:rPr>
              <a:t>les</a:t>
            </a:r>
            <a:r>
              <a:rPr lang="fr-FR" sz="2000" spc="-5" dirty="0">
                <a:latin typeface="Calibri"/>
                <a:cs typeface="Calibri"/>
              </a:rPr>
              <a:t> </a:t>
            </a:r>
            <a:r>
              <a:rPr lang="fr-FR" sz="2000" spc="-15" dirty="0">
                <a:latin typeface="Calibri"/>
                <a:cs typeface="Calibri"/>
              </a:rPr>
              <a:t>formes</a:t>
            </a:r>
            <a:r>
              <a:rPr lang="fr-FR" sz="2000" spc="-30" dirty="0">
                <a:latin typeface="Calibri"/>
                <a:cs typeface="Calibri"/>
              </a:rPr>
              <a:t> </a:t>
            </a:r>
            <a:r>
              <a:rPr lang="fr-FR" sz="2000" spc="-10" dirty="0">
                <a:latin typeface="Calibri"/>
                <a:cs typeface="Calibri"/>
              </a:rPr>
              <a:t>et</a:t>
            </a:r>
            <a:r>
              <a:rPr lang="fr-FR" sz="2000" spc="5" dirty="0">
                <a:latin typeface="Calibri"/>
                <a:cs typeface="Calibri"/>
              </a:rPr>
              <a:t> </a:t>
            </a:r>
            <a:r>
              <a:rPr lang="fr-FR" sz="2000" dirty="0">
                <a:latin typeface="Calibri"/>
                <a:cs typeface="Calibri"/>
              </a:rPr>
              <a:t>les</a:t>
            </a:r>
            <a:r>
              <a:rPr lang="fr-FR" sz="2000" spc="-20" dirty="0">
                <a:latin typeface="Calibri"/>
                <a:cs typeface="Calibri"/>
              </a:rPr>
              <a:t> </a:t>
            </a:r>
            <a:r>
              <a:rPr lang="fr-FR" sz="2000" spc="-5" dirty="0">
                <a:latin typeface="Calibri"/>
                <a:cs typeface="Calibri"/>
              </a:rPr>
              <a:t>phonèmes</a:t>
            </a:r>
            <a:r>
              <a:rPr lang="fr-FR" sz="2000" spc="-10" dirty="0">
                <a:latin typeface="Calibri"/>
                <a:cs typeface="Calibri"/>
              </a:rPr>
              <a:t> </a:t>
            </a:r>
            <a:r>
              <a:rPr lang="fr-FR" sz="2000" spc="-5" dirty="0">
                <a:latin typeface="Calibri"/>
                <a:cs typeface="Calibri"/>
              </a:rPr>
              <a:t>ne se</a:t>
            </a:r>
            <a:r>
              <a:rPr lang="fr-FR" sz="2000" dirty="0">
                <a:latin typeface="Calibri"/>
                <a:cs typeface="Calibri"/>
              </a:rPr>
              <a:t> </a:t>
            </a:r>
            <a:r>
              <a:rPr lang="fr-FR" sz="2000" spc="-5" dirty="0">
                <a:latin typeface="Calibri"/>
                <a:cs typeface="Calibri"/>
              </a:rPr>
              <a:t>ressemblent</a:t>
            </a:r>
            <a:r>
              <a:rPr lang="fr-FR" sz="2000" spc="-35" dirty="0">
                <a:latin typeface="Calibri"/>
                <a:cs typeface="Calibri"/>
              </a:rPr>
              <a:t> </a:t>
            </a:r>
            <a:r>
              <a:rPr lang="fr-FR" sz="2000" spc="-10" dirty="0">
                <a:latin typeface="Calibri"/>
                <a:cs typeface="Calibri"/>
              </a:rPr>
              <a:t>pas</a:t>
            </a:r>
            <a:r>
              <a:rPr lang="fr-FR" sz="2000" spc="15" dirty="0">
                <a:latin typeface="Calibri"/>
                <a:cs typeface="Calibri"/>
              </a:rPr>
              <a:t> </a:t>
            </a:r>
            <a:r>
              <a:rPr lang="fr-FR" sz="2000" spc="-10" dirty="0">
                <a:latin typeface="Calibri"/>
                <a:cs typeface="Calibri"/>
              </a:rPr>
              <a:t>car</a:t>
            </a:r>
            <a:r>
              <a:rPr lang="fr-FR" sz="2000" spc="-20" dirty="0">
                <a:latin typeface="Calibri"/>
                <a:cs typeface="Calibri"/>
              </a:rPr>
              <a:t> </a:t>
            </a:r>
            <a:r>
              <a:rPr lang="fr-FR" sz="2000" dirty="0">
                <a:latin typeface="Calibri"/>
                <a:cs typeface="Calibri"/>
              </a:rPr>
              <a:t>ils</a:t>
            </a:r>
            <a:r>
              <a:rPr lang="fr-FR" sz="2000" spc="-25" dirty="0">
                <a:latin typeface="Calibri"/>
                <a:cs typeface="Calibri"/>
              </a:rPr>
              <a:t> </a:t>
            </a:r>
            <a:r>
              <a:rPr lang="fr-FR" sz="2000" spc="-10" dirty="0">
                <a:latin typeface="Calibri"/>
                <a:cs typeface="Calibri"/>
              </a:rPr>
              <a:t>ont</a:t>
            </a:r>
            <a:r>
              <a:rPr lang="fr-FR" sz="2000" spc="-5" dirty="0">
                <a:latin typeface="Calibri"/>
                <a:cs typeface="Calibri"/>
              </a:rPr>
              <a:t> des </a:t>
            </a:r>
            <a:r>
              <a:rPr lang="fr-FR" sz="2000" spc="-10" dirty="0">
                <a:latin typeface="Calibri"/>
                <a:cs typeface="Calibri"/>
              </a:rPr>
              <a:t>détails</a:t>
            </a:r>
            <a:r>
              <a:rPr lang="fr-FR" sz="2000" spc="-25" dirty="0">
                <a:latin typeface="Calibri"/>
                <a:cs typeface="Calibri"/>
              </a:rPr>
              <a:t> </a:t>
            </a:r>
            <a:r>
              <a:rPr lang="fr-FR" sz="2000" spc="-15" dirty="0">
                <a:latin typeface="Calibri"/>
                <a:cs typeface="Calibri"/>
              </a:rPr>
              <a:t>différents</a:t>
            </a:r>
            <a:endParaRPr lang="fr-FR" sz="2000" dirty="0">
              <a:latin typeface="Calibri"/>
              <a:cs typeface="Calibri"/>
            </a:endParaRPr>
          </a:p>
          <a:p>
            <a:pPr marL="241300" indent="-228600">
              <a:lnSpc>
                <a:spcPts val="2740"/>
              </a:lnSpc>
              <a:spcBef>
                <a:spcPts val="700"/>
              </a:spcBef>
              <a:buFont typeface="Arial MT"/>
              <a:buChar char="•"/>
              <a:tabLst>
                <a:tab pos="241300" algn="l"/>
              </a:tabLst>
            </a:pPr>
            <a:r>
              <a:rPr lang="fr-FR" sz="2000" spc="-5" dirty="0">
                <a:latin typeface="Calibri"/>
                <a:cs typeface="Calibri"/>
              </a:rPr>
              <a:t>Impact</a:t>
            </a:r>
            <a:r>
              <a:rPr lang="fr-FR" sz="2000" dirty="0">
                <a:latin typeface="Calibri"/>
                <a:cs typeface="Calibri"/>
              </a:rPr>
              <a:t> </a:t>
            </a:r>
            <a:r>
              <a:rPr lang="fr-FR" sz="2000" spc="-5" dirty="0">
                <a:latin typeface="Calibri"/>
                <a:cs typeface="Calibri"/>
              </a:rPr>
              <a:t>social:</a:t>
            </a:r>
            <a:r>
              <a:rPr lang="fr-FR" sz="2000" spc="-20" dirty="0">
                <a:latin typeface="Calibri"/>
                <a:cs typeface="Calibri"/>
              </a:rPr>
              <a:t> </a:t>
            </a:r>
            <a:r>
              <a:rPr lang="fr-FR" sz="2000" spc="-10" dirty="0">
                <a:latin typeface="Calibri"/>
                <a:cs typeface="Calibri"/>
              </a:rPr>
              <a:t>atypie</a:t>
            </a:r>
            <a:r>
              <a:rPr lang="fr-FR" sz="2000" spc="10" dirty="0">
                <a:latin typeface="Calibri"/>
                <a:cs typeface="Calibri"/>
              </a:rPr>
              <a:t> </a:t>
            </a:r>
            <a:r>
              <a:rPr lang="fr-FR" sz="2000" spc="-5" dirty="0">
                <a:latin typeface="Calibri"/>
                <a:cs typeface="Calibri"/>
              </a:rPr>
              <a:t>de</a:t>
            </a:r>
            <a:r>
              <a:rPr lang="fr-FR" sz="2000" dirty="0">
                <a:latin typeface="Calibri"/>
                <a:cs typeface="Calibri"/>
              </a:rPr>
              <a:t> la</a:t>
            </a:r>
            <a:r>
              <a:rPr lang="fr-FR" sz="2000" spc="-10" dirty="0">
                <a:latin typeface="Calibri"/>
                <a:cs typeface="Calibri"/>
              </a:rPr>
              <a:t> reconnaissance</a:t>
            </a:r>
            <a:r>
              <a:rPr lang="fr-FR" sz="2000" dirty="0">
                <a:latin typeface="Calibri"/>
                <a:cs typeface="Calibri"/>
              </a:rPr>
              <a:t> </a:t>
            </a:r>
            <a:r>
              <a:rPr lang="fr-FR" sz="2000" spc="-5" dirty="0">
                <a:latin typeface="Calibri"/>
                <a:cs typeface="Calibri"/>
              </a:rPr>
              <a:t>faciale</a:t>
            </a:r>
            <a:r>
              <a:rPr lang="fr-FR" sz="2000" spc="-15" dirty="0">
                <a:latin typeface="Calibri"/>
                <a:cs typeface="Calibri"/>
              </a:rPr>
              <a:t> </a:t>
            </a:r>
            <a:r>
              <a:rPr lang="fr-FR" sz="2000" spc="-10" dirty="0">
                <a:latin typeface="Calibri"/>
                <a:cs typeface="Calibri"/>
              </a:rPr>
              <a:t>(visage</a:t>
            </a:r>
            <a:r>
              <a:rPr lang="fr-FR" sz="2000" spc="25" dirty="0">
                <a:latin typeface="Calibri"/>
                <a:cs typeface="Calibri"/>
              </a:rPr>
              <a:t> </a:t>
            </a:r>
            <a:r>
              <a:rPr lang="fr-FR" sz="2000" dirty="0">
                <a:latin typeface="Calibri"/>
                <a:cs typeface="Calibri"/>
              </a:rPr>
              <a:t>=</a:t>
            </a:r>
            <a:r>
              <a:rPr lang="fr-FR" sz="2000" spc="-20" dirty="0">
                <a:latin typeface="Calibri"/>
                <a:cs typeface="Calibri"/>
              </a:rPr>
              <a:t> </a:t>
            </a:r>
            <a:r>
              <a:rPr lang="fr-FR" sz="2000" spc="-5" dirty="0">
                <a:latin typeface="Calibri"/>
                <a:cs typeface="Calibri"/>
              </a:rPr>
              <a:t>objet)</a:t>
            </a:r>
            <a:endParaRPr lang="fr-FR" sz="2000" dirty="0">
              <a:latin typeface="Calibri"/>
              <a:cs typeface="Calibri"/>
            </a:endParaRPr>
          </a:p>
          <a:p>
            <a:pPr marL="241300">
              <a:lnSpc>
                <a:spcPts val="2740"/>
              </a:lnSpc>
            </a:pPr>
            <a:r>
              <a:rPr lang="fr-FR" sz="2000" spc="-10" dirty="0">
                <a:latin typeface="Calibri"/>
                <a:cs typeface="Calibri"/>
              </a:rPr>
              <a:t>et</a:t>
            </a:r>
            <a:r>
              <a:rPr lang="fr-FR" sz="2000" dirty="0">
                <a:latin typeface="Calibri"/>
                <a:cs typeface="Calibri"/>
              </a:rPr>
              <a:t> </a:t>
            </a:r>
            <a:r>
              <a:rPr lang="fr-FR" sz="2000" spc="-15" dirty="0">
                <a:latin typeface="Calibri"/>
                <a:cs typeface="Calibri"/>
              </a:rPr>
              <a:t>vocale</a:t>
            </a:r>
            <a:r>
              <a:rPr lang="fr-FR" sz="2000" dirty="0">
                <a:latin typeface="Calibri"/>
                <a:cs typeface="Calibri"/>
              </a:rPr>
              <a:t> </a:t>
            </a:r>
            <a:r>
              <a:rPr lang="fr-FR" sz="2000" spc="-15" dirty="0">
                <a:latin typeface="Calibri"/>
                <a:cs typeface="Calibri"/>
              </a:rPr>
              <a:t>(parole</a:t>
            </a:r>
            <a:r>
              <a:rPr lang="fr-FR" sz="2000" dirty="0">
                <a:latin typeface="Calibri"/>
                <a:cs typeface="Calibri"/>
              </a:rPr>
              <a:t> = </a:t>
            </a:r>
            <a:r>
              <a:rPr lang="fr-FR" sz="2000" spc="-5" dirty="0">
                <a:latin typeface="Calibri"/>
                <a:cs typeface="Calibri"/>
              </a:rPr>
              <a:t>bruit</a:t>
            </a:r>
            <a:r>
              <a:rPr lang="fr-FR" sz="2000" dirty="0">
                <a:latin typeface="Calibri"/>
                <a:cs typeface="Calibri"/>
              </a:rPr>
              <a:t> </a:t>
            </a:r>
            <a:r>
              <a:rPr lang="fr-FR" sz="2000" spc="-5" dirty="0">
                <a:latin typeface="Calibri"/>
                <a:cs typeface="Calibri"/>
              </a:rPr>
              <a:t>de </a:t>
            </a:r>
            <a:r>
              <a:rPr lang="fr-FR" sz="2000" spc="-20" dirty="0">
                <a:latin typeface="Calibri"/>
                <a:cs typeface="Calibri"/>
              </a:rPr>
              <a:t>l’environnement)</a:t>
            </a:r>
            <a:endParaRPr lang="fr-FR" sz="2000" dirty="0">
              <a:latin typeface="Calibri"/>
              <a:cs typeface="Calibri"/>
            </a:endParaRPr>
          </a:p>
        </p:txBody>
      </p:sp>
      <p:sp>
        <p:nvSpPr>
          <p:cNvPr id="3" name="object 3"/>
          <p:cNvSpPr txBox="1">
            <a:spLocks noGrp="1"/>
          </p:cNvSpPr>
          <p:nvPr>
            <p:ph type="title"/>
          </p:nvPr>
        </p:nvSpPr>
        <p:spPr>
          <a:xfrm>
            <a:off x="917257" y="612521"/>
            <a:ext cx="7366934"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dirty="0"/>
              <a:t>-</a:t>
            </a:r>
            <a:r>
              <a:rPr spc="-25" dirty="0"/>
              <a:t> </a:t>
            </a:r>
            <a:r>
              <a:rPr spc="-10" dirty="0"/>
              <a:t>Physiopathologie</a:t>
            </a:r>
          </a:p>
        </p:txBody>
      </p:sp>
      <p:pic>
        <p:nvPicPr>
          <p:cNvPr id="7" name="Image 6">
            <a:extLst>
              <a:ext uri="{FF2B5EF4-FFF2-40B4-BE49-F238E27FC236}">
                <a16:creationId xmlns:a16="http://schemas.microsoft.com/office/drawing/2014/main" id="{FB5C9C91-EBDC-5F72-75EB-76B7BAB204A8}"/>
              </a:ext>
            </a:extLst>
          </p:cNvPr>
          <p:cNvPicPr>
            <a:picLocks noChangeAspect="1"/>
          </p:cNvPicPr>
          <p:nvPr/>
        </p:nvPicPr>
        <p:blipFill rotWithShape="1">
          <a:blip r:embed="rId2"/>
          <a:srcRect l="34374" t="45278" r="36876" b="17778"/>
          <a:stretch/>
        </p:blipFill>
        <p:spPr>
          <a:xfrm>
            <a:off x="9753600" y="1688242"/>
            <a:ext cx="1917605" cy="1386095"/>
          </a:xfrm>
          <a:prstGeom prst="rect">
            <a:avLst/>
          </a:prstGeom>
          <a:ln>
            <a:solidFill>
              <a:schemeClr val="bg1">
                <a:lumMod val="50000"/>
              </a:schemeClr>
            </a:solidFill>
          </a:ln>
        </p:spPr>
      </p:pic>
      <p:pic>
        <p:nvPicPr>
          <p:cNvPr id="9" name="Image 8">
            <a:extLst>
              <a:ext uri="{FF2B5EF4-FFF2-40B4-BE49-F238E27FC236}">
                <a16:creationId xmlns:a16="http://schemas.microsoft.com/office/drawing/2014/main" id="{0FEBF4A2-354C-B573-49B4-9F1469F23E93}"/>
              </a:ext>
            </a:extLst>
          </p:cNvPr>
          <p:cNvPicPr>
            <a:picLocks noChangeAspect="1"/>
          </p:cNvPicPr>
          <p:nvPr/>
        </p:nvPicPr>
        <p:blipFill rotWithShape="1">
          <a:blip r:embed="rId3"/>
          <a:srcRect l="52500" t="46666" r="30625" b="13333"/>
          <a:stretch/>
        </p:blipFill>
        <p:spPr>
          <a:xfrm>
            <a:off x="9753599" y="3530800"/>
            <a:ext cx="1917605" cy="2556806"/>
          </a:xfrm>
          <a:prstGeom prst="rect">
            <a:avLst/>
          </a:prstGeom>
          <a:ln>
            <a:solidFill>
              <a:schemeClr val="bg1">
                <a:lumMod val="50000"/>
              </a:schemeClr>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68774-F7D7-97B9-1A19-BDC451B4CCC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802C070C-57B0-DF6E-99D2-07E057C09047}"/>
              </a:ext>
            </a:extLst>
          </p:cNvPr>
          <p:cNvSpPr txBox="1">
            <a:spLocks noGrp="1"/>
          </p:cNvSpPr>
          <p:nvPr>
            <p:ph type="title"/>
          </p:nvPr>
        </p:nvSpPr>
        <p:spPr>
          <a:xfrm>
            <a:off x="917257" y="612521"/>
            <a:ext cx="7366934"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dirty="0"/>
              <a:t>-</a:t>
            </a:r>
            <a:r>
              <a:rPr spc="-25" dirty="0"/>
              <a:t> </a:t>
            </a:r>
            <a:r>
              <a:rPr spc="-10" dirty="0"/>
              <a:t>Physiopathologie</a:t>
            </a:r>
          </a:p>
        </p:txBody>
      </p:sp>
      <p:pic>
        <p:nvPicPr>
          <p:cNvPr id="8" name="object 5"/>
          <p:cNvPicPr/>
          <p:nvPr/>
        </p:nvPicPr>
        <p:blipFill>
          <a:blip r:embed="rId2" cstate="print"/>
          <a:stretch>
            <a:fillRect/>
          </a:stretch>
        </p:blipFill>
        <p:spPr>
          <a:xfrm>
            <a:off x="3707737" y="1611518"/>
            <a:ext cx="7976067" cy="4330924"/>
          </a:xfrm>
          <a:prstGeom prst="rect">
            <a:avLst/>
          </a:prstGeom>
        </p:spPr>
      </p:pic>
      <p:sp>
        <p:nvSpPr>
          <p:cNvPr id="10" name="object 6"/>
          <p:cNvSpPr txBox="1"/>
          <p:nvPr/>
        </p:nvSpPr>
        <p:spPr>
          <a:xfrm>
            <a:off x="5722570" y="6115956"/>
            <a:ext cx="4187240" cy="259045"/>
          </a:xfrm>
          <a:prstGeom prst="rect">
            <a:avLst/>
          </a:prstGeom>
        </p:spPr>
        <p:txBody>
          <a:bodyPr vert="horz" wrap="square" lIns="0" tIns="12700" rIns="0" bIns="0" rtlCol="0">
            <a:spAutoFit/>
          </a:bodyPr>
          <a:lstStyle/>
          <a:p>
            <a:pPr marL="12700">
              <a:lnSpc>
                <a:spcPct val="100000"/>
              </a:lnSpc>
              <a:spcBef>
                <a:spcPts val="100"/>
              </a:spcBef>
            </a:pPr>
            <a:r>
              <a:rPr sz="1600" i="1" spc="-10" dirty="0">
                <a:latin typeface="Calibri"/>
                <a:cs typeface="Calibri"/>
              </a:rPr>
              <a:t>Eye-tracking</a:t>
            </a:r>
            <a:r>
              <a:rPr sz="1600" i="1" spc="10" dirty="0">
                <a:latin typeface="Calibri"/>
                <a:cs typeface="Calibri"/>
              </a:rPr>
              <a:t> </a:t>
            </a:r>
            <a:r>
              <a:rPr sz="1600" i="1" spc="-5" dirty="0">
                <a:latin typeface="Calibri"/>
                <a:cs typeface="Calibri"/>
              </a:rPr>
              <a:t>TSA</a:t>
            </a:r>
            <a:r>
              <a:rPr sz="1600" i="1" spc="-15" dirty="0">
                <a:latin typeface="Calibri"/>
                <a:cs typeface="Calibri"/>
              </a:rPr>
              <a:t> </a:t>
            </a:r>
            <a:r>
              <a:rPr sz="1600" i="1" spc="-10" dirty="0">
                <a:latin typeface="Calibri"/>
                <a:cs typeface="Calibri"/>
              </a:rPr>
              <a:t>(gauche)</a:t>
            </a:r>
            <a:r>
              <a:rPr sz="1600" i="1" spc="55" dirty="0">
                <a:latin typeface="Calibri"/>
                <a:cs typeface="Calibri"/>
              </a:rPr>
              <a:t> </a:t>
            </a:r>
            <a:r>
              <a:rPr sz="1600" i="1" dirty="0">
                <a:latin typeface="Calibri"/>
                <a:cs typeface="Calibri"/>
              </a:rPr>
              <a:t>vs</a:t>
            </a:r>
            <a:r>
              <a:rPr sz="1600" i="1" spc="-30" dirty="0">
                <a:latin typeface="Calibri"/>
                <a:cs typeface="Calibri"/>
              </a:rPr>
              <a:t> </a:t>
            </a:r>
            <a:r>
              <a:rPr sz="1600" i="1" spc="-10" dirty="0">
                <a:latin typeface="Calibri"/>
                <a:cs typeface="Calibri"/>
              </a:rPr>
              <a:t>normal</a:t>
            </a:r>
            <a:r>
              <a:rPr sz="1600" i="1" spc="25" dirty="0">
                <a:latin typeface="Calibri"/>
                <a:cs typeface="Calibri"/>
              </a:rPr>
              <a:t> </a:t>
            </a:r>
            <a:r>
              <a:rPr sz="1600" i="1" spc="-10" dirty="0">
                <a:latin typeface="Calibri"/>
                <a:cs typeface="Calibri"/>
              </a:rPr>
              <a:t>(droite)</a:t>
            </a:r>
            <a:endParaRPr sz="1600" dirty="0">
              <a:latin typeface="Calibri"/>
              <a:cs typeface="Calibri"/>
            </a:endParaRPr>
          </a:p>
        </p:txBody>
      </p:sp>
      <p:pic>
        <p:nvPicPr>
          <p:cNvPr id="2050" name="Picture 2" descr="Glazomer affordable eye tracking system - YouTube">
            <a:extLst>
              <a:ext uri="{FF2B5EF4-FFF2-40B4-BE49-F238E27FC236}">
                <a16:creationId xmlns:a16="http://schemas.microsoft.com/office/drawing/2014/main" id="{AA8C58E3-C85B-618C-C8F9-4C186EB74E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 t="4800" r="7717" b="9161"/>
          <a:stretch/>
        </p:blipFill>
        <p:spPr bwMode="auto">
          <a:xfrm>
            <a:off x="508196" y="4469045"/>
            <a:ext cx="2757360" cy="14733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459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7257" y="1759362"/>
            <a:ext cx="10149328" cy="1179169"/>
          </a:xfrm>
          <a:prstGeom prst="rect">
            <a:avLst/>
          </a:prstGeom>
        </p:spPr>
        <p:txBody>
          <a:bodyPr vert="horz" wrap="square" lIns="0" tIns="103505" rIns="0" bIns="0" rtlCol="0">
            <a:spAutoFit/>
          </a:bodyPr>
          <a:lstStyle/>
          <a:p>
            <a:pPr marL="12700">
              <a:lnSpc>
                <a:spcPct val="100000"/>
              </a:lnSpc>
              <a:spcBef>
                <a:spcPts val="815"/>
              </a:spcBef>
            </a:pPr>
            <a:r>
              <a:rPr lang="fr-BE" sz="2400" spc="-5" dirty="0">
                <a:latin typeface="Calibri"/>
                <a:cs typeface="Calibri"/>
              </a:rPr>
              <a:t>B. </a:t>
            </a:r>
            <a:r>
              <a:rPr sz="2400" spc="-5" dirty="0" err="1">
                <a:latin typeface="Calibri"/>
                <a:cs typeface="Calibri"/>
              </a:rPr>
              <a:t>Cécité</a:t>
            </a:r>
            <a:r>
              <a:rPr sz="2400" spc="-40" dirty="0">
                <a:latin typeface="Calibri"/>
                <a:cs typeface="Calibri"/>
              </a:rPr>
              <a:t> </a:t>
            </a:r>
            <a:r>
              <a:rPr sz="2400" spc="-10" dirty="0">
                <a:latin typeface="Calibri"/>
                <a:cs typeface="Calibri"/>
              </a:rPr>
              <a:t>mentale</a:t>
            </a:r>
            <a:r>
              <a:rPr sz="2400" spc="-15" dirty="0">
                <a:latin typeface="Calibri"/>
                <a:cs typeface="Calibri"/>
              </a:rPr>
              <a:t> </a:t>
            </a:r>
            <a:r>
              <a:rPr sz="2400" spc="-5" dirty="0">
                <a:latin typeface="Calibri"/>
                <a:cs typeface="Calibri"/>
              </a:rPr>
              <a:t>ou</a:t>
            </a:r>
            <a:r>
              <a:rPr sz="2400" spc="10" dirty="0">
                <a:latin typeface="Calibri"/>
                <a:cs typeface="Calibri"/>
              </a:rPr>
              <a:t> </a:t>
            </a:r>
            <a:r>
              <a:rPr sz="2400" spc="-10" dirty="0">
                <a:latin typeface="Calibri"/>
                <a:cs typeface="Calibri"/>
              </a:rPr>
              <a:t>trouble</a:t>
            </a:r>
            <a:r>
              <a:rPr sz="2400" spc="-20" dirty="0">
                <a:latin typeface="Calibri"/>
                <a:cs typeface="Calibri"/>
              </a:rPr>
              <a:t> </a:t>
            </a:r>
            <a:r>
              <a:rPr sz="2400" spc="-5" dirty="0">
                <a:latin typeface="Calibri"/>
                <a:cs typeface="Calibri"/>
              </a:rPr>
              <a:t>de </a:t>
            </a:r>
            <a:r>
              <a:rPr sz="2400" dirty="0">
                <a:latin typeface="Calibri"/>
                <a:cs typeface="Calibri"/>
              </a:rPr>
              <a:t>la</a:t>
            </a:r>
            <a:r>
              <a:rPr sz="2400" spc="-5" dirty="0">
                <a:latin typeface="Calibri"/>
                <a:cs typeface="Calibri"/>
              </a:rPr>
              <a:t> </a:t>
            </a:r>
            <a:r>
              <a:rPr sz="2400" spc="-10" dirty="0">
                <a:latin typeface="Calibri"/>
                <a:cs typeface="Calibri"/>
              </a:rPr>
              <a:t>cognition</a:t>
            </a:r>
            <a:r>
              <a:rPr sz="2400" spc="-25" dirty="0">
                <a:latin typeface="Calibri"/>
                <a:cs typeface="Calibri"/>
              </a:rPr>
              <a:t> </a:t>
            </a:r>
            <a:r>
              <a:rPr sz="2400" spc="-5" dirty="0">
                <a:latin typeface="Calibri"/>
                <a:cs typeface="Calibri"/>
              </a:rPr>
              <a:t>sociale:</a:t>
            </a:r>
            <a:endParaRPr sz="2400" dirty="0">
              <a:latin typeface="Calibri"/>
              <a:cs typeface="Calibri"/>
            </a:endParaRPr>
          </a:p>
          <a:p>
            <a:pPr marL="241300" indent="-228600">
              <a:lnSpc>
                <a:spcPct val="100000"/>
              </a:lnSpc>
              <a:spcBef>
                <a:spcPts val="720"/>
              </a:spcBef>
              <a:buFont typeface="Arial MT"/>
              <a:buChar char="•"/>
              <a:tabLst>
                <a:tab pos="241300" algn="l"/>
              </a:tabLst>
            </a:pPr>
            <a:r>
              <a:rPr sz="2000" spc="-30" dirty="0">
                <a:latin typeface="Calibri"/>
                <a:cs typeface="Calibri"/>
              </a:rPr>
              <a:t>Trouble</a:t>
            </a:r>
            <a:r>
              <a:rPr sz="2000" dirty="0">
                <a:latin typeface="Calibri"/>
                <a:cs typeface="Calibri"/>
              </a:rPr>
              <a:t> </a:t>
            </a:r>
            <a:r>
              <a:rPr sz="2000" spc="-5" dirty="0">
                <a:latin typeface="Calibri"/>
                <a:cs typeface="Calibri"/>
              </a:rPr>
              <a:t>de </a:t>
            </a:r>
            <a:r>
              <a:rPr sz="2000" dirty="0">
                <a:latin typeface="Calibri"/>
                <a:cs typeface="Calibri"/>
              </a:rPr>
              <a:t>la</a:t>
            </a:r>
            <a:r>
              <a:rPr sz="2000" spc="-10" dirty="0">
                <a:latin typeface="Calibri"/>
                <a:cs typeface="Calibri"/>
              </a:rPr>
              <a:t> </a:t>
            </a:r>
            <a:r>
              <a:rPr sz="2000" dirty="0">
                <a:latin typeface="Calibri"/>
                <a:cs typeface="Calibri"/>
              </a:rPr>
              <a:t>théorie</a:t>
            </a:r>
            <a:r>
              <a:rPr sz="2000" spc="-20" dirty="0">
                <a:latin typeface="Calibri"/>
                <a:cs typeface="Calibri"/>
              </a:rPr>
              <a:t> </a:t>
            </a:r>
            <a:r>
              <a:rPr sz="2000" spc="-5" dirty="0">
                <a:latin typeface="Calibri"/>
                <a:cs typeface="Calibri"/>
              </a:rPr>
              <a:t>de </a:t>
            </a:r>
            <a:r>
              <a:rPr sz="2000" spc="-20" dirty="0">
                <a:latin typeface="Calibri"/>
                <a:cs typeface="Calibri"/>
              </a:rPr>
              <a:t>l’esprit</a:t>
            </a:r>
            <a:r>
              <a:rPr sz="2000" spc="-10" dirty="0">
                <a:latin typeface="Calibri"/>
                <a:cs typeface="Calibri"/>
              </a:rPr>
              <a:t> (tâche</a:t>
            </a:r>
            <a:r>
              <a:rPr sz="2000" dirty="0">
                <a:latin typeface="Calibri"/>
                <a:cs typeface="Calibri"/>
              </a:rPr>
              <a:t> </a:t>
            </a:r>
            <a:r>
              <a:rPr sz="2000" spc="-5" dirty="0">
                <a:latin typeface="Calibri"/>
                <a:cs typeface="Calibri"/>
              </a:rPr>
              <a:t>de Sally</a:t>
            </a:r>
            <a:r>
              <a:rPr sz="2000" spc="-30" dirty="0">
                <a:latin typeface="Calibri"/>
                <a:cs typeface="Calibri"/>
              </a:rPr>
              <a:t> </a:t>
            </a:r>
            <a:r>
              <a:rPr sz="2000" spc="-10" dirty="0">
                <a:latin typeface="Calibri"/>
                <a:cs typeface="Calibri"/>
              </a:rPr>
              <a:t>et</a:t>
            </a:r>
            <a:r>
              <a:rPr sz="2000" spc="10" dirty="0">
                <a:latin typeface="Calibri"/>
                <a:cs typeface="Calibri"/>
              </a:rPr>
              <a:t> </a:t>
            </a:r>
            <a:r>
              <a:rPr sz="2000" spc="-10" dirty="0">
                <a:latin typeface="Calibri"/>
                <a:cs typeface="Calibri"/>
              </a:rPr>
              <a:t>Anne)</a:t>
            </a:r>
            <a:r>
              <a:rPr lang="fr-BE" sz="2000" spc="-10" dirty="0">
                <a:latin typeface="Calibri"/>
                <a:cs typeface="Calibri"/>
              </a:rPr>
              <a:t>: incapacité à interpréter ses propres états mentaux et ceux des autres êtres humains</a:t>
            </a:r>
          </a:p>
        </p:txBody>
      </p:sp>
      <p:sp>
        <p:nvSpPr>
          <p:cNvPr id="3" name="object 3"/>
          <p:cNvSpPr txBox="1">
            <a:spLocks noGrp="1"/>
          </p:cNvSpPr>
          <p:nvPr>
            <p:ph type="title"/>
          </p:nvPr>
        </p:nvSpPr>
        <p:spPr>
          <a:xfrm>
            <a:off x="917257" y="612521"/>
            <a:ext cx="8049322"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dirty="0"/>
              <a:t>-</a:t>
            </a:r>
            <a:r>
              <a:rPr spc="-25" dirty="0"/>
              <a:t> </a:t>
            </a:r>
            <a:r>
              <a:rPr spc="-10" dirty="0"/>
              <a:t>Physiopathologie</a:t>
            </a:r>
          </a:p>
        </p:txBody>
      </p:sp>
      <p:pic>
        <p:nvPicPr>
          <p:cNvPr id="6" name="Image 5">
            <a:extLst>
              <a:ext uri="{FF2B5EF4-FFF2-40B4-BE49-F238E27FC236}">
                <a16:creationId xmlns:a16="http://schemas.microsoft.com/office/drawing/2014/main" id="{22D54ED6-7C16-5B13-29C7-9B4C52E3D9CD}"/>
              </a:ext>
            </a:extLst>
          </p:cNvPr>
          <p:cNvPicPr>
            <a:picLocks noChangeAspect="1"/>
          </p:cNvPicPr>
          <p:nvPr/>
        </p:nvPicPr>
        <p:blipFill rotWithShape="1">
          <a:blip r:embed="rId3"/>
          <a:srcRect l="25625" t="26248" r="28750" b="46666"/>
          <a:stretch/>
        </p:blipFill>
        <p:spPr>
          <a:xfrm>
            <a:off x="3334337" y="4028041"/>
            <a:ext cx="7028138" cy="2346960"/>
          </a:xfrm>
          <a:prstGeom prst="rect">
            <a:avLst/>
          </a:prstGeom>
          <a:ln>
            <a:solidFill>
              <a:schemeClr val="bg1">
                <a:lumMod val="50000"/>
              </a:schemeClr>
            </a:solidFill>
          </a:ln>
        </p:spPr>
      </p:pic>
      <p:pic>
        <p:nvPicPr>
          <p:cNvPr id="6150" name="Picture 6">
            <a:extLst>
              <a:ext uri="{FF2B5EF4-FFF2-40B4-BE49-F238E27FC236}">
                <a16:creationId xmlns:a16="http://schemas.microsoft.com/office/drawing/2014/main" id="{549D7C90-8D90-0FE2-EA85-3F40CC47AC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47" t="29378" r="68245" b="29556"/>
          <a:stretch/>
        </p:blipFill>
        <p:spPr bwMode="auto">
          <a:xfrm>
            <a:off x="464820" y="4028041"/>
            <a:ext cx="2308861" cy="23469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object 6">
            <a:extLst>
              <a:ext uri="{FF2B5EF4-FFF2-40B4-BE49-F238E27FC236}">
                <a16:creationId xmlns:a16="http://schemas.microsoft.com/office/drawing/2014/main" id="{77306D8F-E036-0A14-ACDB-DECCC9A439BA}"/>
              </a:ext>
            </a:extLst>
          </p:cNvPr>
          <p:cNvSpPr txBox="1"/>
          <p:nvPr/>
        </p:nvSpPr>
        <p:spPr>
          <a:xfrm>
            <a:off x="7231330" y="6497827"/>
            <a:ext cx="4187240" cy="259045"/>
          </a:xfrm>
          <a:prstGeom prst="rect">
            <a:avLst/>
          </a:prstGeom>
        </p:spPr>
        <p:txBody>
          <a:bodyPr vert="horz" wrap="square" lIns="0" tIns="12700" rIns="0" bIns="0" rtlCol="0">
            <a:spAutoFit/>
          </a:bodyPr>
          <a:lstStyle/>
          <a:p>
            <a:pPr marL="12700">
              <a:lnSpc>
                <a:spcPct val="100000"/>
              </a:lnSpc>
              <a:spcBef>
                <a:spcPts val="100"/>
              </a:spcBef>
            </a:pPr>
            <a:r>
              <a:rPr lang="fr-BE" sz="1600" i="1" spc="-10" dirty="0">
                <a:latin typeface="Calibri"/>
                <a:cs typeface="Calibri"/>
              </a:rPr>
              <a:t>Où Maxime </a:t>
            </a:r>
            <a:r>
              <a:rPr lang="fr-BE" sz="1600" i="1" spc="-10" dirty="0" err="1">
                <a:latin typeface="Calibri"/>
                <a:cs typeface="Calibri"/>
              </a:rPr>
              <a:t>va-t’il</a:t>
            </a:r>
            <a:r>
              <a:rPr lang="fr-BE" sz="1600" i="1" spc="-10" dirty="0">
                <a:latin typeface="Calibri"/>
                <a:cs typeface="Calibri"/>
              </a:rPr>
              <a:t> aller chercher le chocolat?</a:t>
            </a:r>
            <a:endParaRPr sz="1600" dirty="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49AE4-F542-EC57-A164-E27054616D1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90182A7-5E06-B9D1-28BC-C90F2B10825D}"/>
              </a:ext>
            </a:extLst>
          </p:cNvPr>
          <p:cNvSpPr txBox="1"/>
          <p:nvPr/>
        </p:nvSpPr>
        <p:spPr>
          <a:xfrm>
            <a:off x="917257" y="1759362"/>
            <a:ext cx="10149328" cy="1625188"/>
          </a:xfrm>
          <a:prstGeom prst="rect">
            <a:avLst/>
          </a:prstGeom>
        </p:spPr>
        <p:txBody>
          <a:bodyPr vert="horz" wrap="square" lIns="0" tIns="103505" rIns="0" bIns="0" rtlCol="0">
            <a:spAutoFit/>
          </a:bodyPr>
          <a:lstStyle/>
          <a:p>
            <a:pPr marL="12700">
              <a:lnSpc>
                <a:spcPct val="100000"/>
              </a:lnSpc>
              <a:spcBef>
                <a:spcPts val="815"/>
              </a:spcBef>
            </a:pPr>
            <a:r>
              <a:rPr lang="fr-BE" sz="2400" spc="-5" dirty="0">
                <a:latin typeface="Calibri"/>
                <a:cs typeface="Calibri"/>
              </a:rPr>
              <a:t>B. </a:t>
            </a:r>
            <a:r>
              <a:rPr sz="2400" spc="-5" dirty="0" err="1">
                <a:latin typeface="Calibri"/>
                <a:cs typeface="Calibri"/>
              </a:rPr>
              <a:t>Cécité</a:t>
            </a:r>
            <a:r>
              <a:rPr sz="2400" spc="-40" dirty="0">
                <a:latin typeface="Calibri"/>
                <a:cs typeface="Calibri"/>
              </a:rPr>
              <a:t> </a:t>
            </a:r>
            <a:r>
              <a:rPr sz="2400" spc="-10" dirty="0">
                <a:latin typeface="Calibri"/>
                <a:cs typeface="Calibri"/>
              </a:rPr>
              <a:t>mentale</a:t>
            </a:r>
            <a:r>
              <a:rPr sz="2400" spc="-15" dirty="0">
                <a:latin typeface="Calibri"/>
                <a:cs typeface="Calibri"/>
              </a:rPr>
              <a:t> </a:t>
            </a:r>
            <a:r>
              <a:rPr sz="2400" spc="-5" dirty="0">
                <a:latin typeface="Calibri"/>
                <a:cs typeface="Calibri"/>
              </a:rPr>
              <a:t>ou</a:t>
            </a:r>
            <a:r>
              <a:rPr sz="2400" spc="10" dirty="0">
                <a:latin typeface="Calibri"/>
                <a:cs typeface="Calibri"/>
              </a:rPr>
              <a:t> </a:t>
            </a:r>
            <a:r>
              <a:rPr sz="2400" spc="-10" dirty="0">
                <a:latin typeface="Calibri"/>
                <a:cs typeface="Calibri"/>
              </a:rPr>
              <a:t>trouble</a:t>
            </a:r>
            <a:r>
              <a:rPr sz="2400" spc="-20" dirty="0">
                <a:latin typeface="Calibri"/>
                <a:cs typeface="Calibri"/>
              </a:rPr>
              <a:t> </a:t>
            </a:r>
            <a:r>
              <a:rPr sz="2400" spc="-5" dirty="0">
                <a:latin typeface="Calibri"/>
                <a:cs typeface="Calibri"/>
              </a:rPr>
              <a:t>de </a:t>
            </a:r>
            <a:r>
              <a:rPr sz="2400" dirty="0">
                <a:latin typeface="Calibri"/>
                <a:cs typeface="Calibri"/>
              </a:rPr>
              <a:t>la</a:t>
            </a:r>
            <a:r>
              <a:rPr sz="2400" spc="-5" dirty="0">
                <a:latin typeface="Calibri"/>
                <a:cs typeface="Calibri"/>
              </a:rPr>
              <a:t> </a:t>
            </a:r>
            <a:r>
              <a:rPr sz="2400" spc="-10" dirty="0">
                <a:latin typeface="Calibri"/>
                <a:cs typeface="Calibri"/>
              </a:rPr>
              <a:t>cognition</a:t>
            </a:r>
            <a:r>
              <a:rPr sz="2400" spc="-25" dirty="0">
                <a:latin typeface="Calibri"/>
                <a:cs typeface="Calibri"/>
              </a:rPr>
              <a:t> </a:t>
            </a:r>
            <a:r>
              <a:rPr sz="2400" spc="-5" dirty="0">
                <a:latin typeface="Calibri"/>
                <a:cs typeface="Calibri"/>
              </a:rPr>
              <a:t>sociale:</a:t>
            </a:r>
            <a:endParaRPr sz="2400" dirty="0">
              <a:latin typeface="Calibri"/>
              <a:cs typeface="Calibri"/>
            </a:endParaRPr>
          </a:p>
          <a:p>
            <a:pPr marL="241300" indent="-228600">
              <a:lnSpc>
                <a:spcPct val="100000"/>
              </a:lnSpc>
              <a:spcBef>
                <a:spcPts val="720"/>
              </a:spcBef>
              <a:buFont typeface="Arial MT"/>
              <a:buChar char="•"/>
              <a:tabLst>
                <a:tab pos="241300" algn="l"/>
              </a:tabLst>
            </a:pPr>
            <a:r>
              <a:rPr sz="2000" spc="-30" dirty="0">
                <a:latin typeface="Calibri"/>
                <a:cs typeface="Calibri"/>
              </a:rPr>
              <a:t>Trouble</a:t>
            </a:r>
            <a:r>
              <a:rPr sz="2000" dirty="0">
                <a:latin typeface="Calibri"/>
                <a:cs typeface="Calibri"/>
              </a:rPr>
              <a:t> </a:t>
            </a:r>
            <a:r>
              <a:rPr sz="2000" spc="-5" dirty="0">
                <a:latin typeface="Calibri"/>
                <a:cs typeface="Calibri"/>
              </a:rPr>
              <a:t>de </a:t>
            </a:r>
            <a:r>
              <a:rPr sz="2000" dirty="0">
                <a:latin typeface="Calibri"/>
                <a:cs typeface="Calibri"/>
              </a:rPr>
              <a:t>la</a:t>
            </a:r>
            <a:r>
              <a:rPr sz="2000" spc="-10" dirty="0">
                <a:latin typeface="Calibri"/>
                <a:cs typeface="Calibri"/>
              </a:rPr>
              <a:t> </a:t>
            </a:r>
            <a:r>
              <a:rPr sz="2000" dirty="0">
                <a:latin typeface="Calibri"/>
                <a:cs typeface="Calibri"/>
              </a:rPr>
              <a:t>théorie</a:t>
            </a:r>
            <a:r>
              <a:rPr sz="2000" spc="-20" dirty="0">
                <a:latin typeface="Calibri"/>
                <a:cs typeface="Calibri"/>
              </a:rPr>
              <a:t> </a:t>
            </a:r>
            <a:r>
              <a:rPr sz="2000" spc="-5" dirty="0">
                <a:latin typeface="Calibri"/>
                <a:cs typeface="Calibri"/>
              </a:rPr>
              <a:t>de </a:t>
            </a:r>
            <a:r>
              <a:rPr sz="2000" spc="-20" dirty="0">
                <a:latin typeface="Calibri"/>
                <a:cs typeface="Calibri"/>
              </a:rPr>
              <a:t>l’esprit</a:t>
            </a:r>
            <a:r>
              <a:rPr sz="2000" spc="-10" dirty="0">
                <a:latin typeface="Calibri"/>
                <a:cs typeface="Calibri"/>
              </a:rPr>
              <a:t> (tâche</a:t>
            </a:r>
            <a:r>
              <a:rPr sz="2000" dirty="0">
                <a:latin typeface="Calibri"/>
                <a:cs typeface="Calibri"/>
              </a:rPr>
              <a:t> </a:t>
            </a:r>
            <a:r>
              <a:rPr sz="2000" spc="-5" dirty="0">
                <a:latin typeface="Calibri"/>
                <a:cs typeface="Calibri"/>
              </a:rPr>
              <a:t>de Sally</a:t>
            </a:r>
            <a:r>
              <a:rPr sz="2000" spc="-30" dirty="0">
                <a:latin typeface="Calibri"/>
                <a:cs typeface="Calibri"/>
              </a:rPr>
              <a:t> </a:t>
            </a:r>
            <a:r>
              <a:rPr sz="2000" spc="-10" dirty="0">
                <a:latin typeface="Calibri"/>
                <a:cs typeface="Calibri"/>
              </a:rPr>
              <a:t>et</a:t>
            </a:r>
            <a:r>
              <a:rPr sz="2000" spc="10" dirty="0">
                <a:latin typeface="Calibri"/>
                <a:cs typeface="Calibri"/>
              </a:rPr>
              <a:t> </a:t>
            </a:r>
            <a:r>
              <a:rPr sz="2000" spc="-10" dirty="0">
                <a:latin typeface="Calibri"/>
                <a:cs typeface="Calibri"/>
              </a:rPr>
              <a:t>Anne)</a:t>
            </a:r>
            <a:r>
              <a:rPr lang="fr-BE" sz="2000" spc="-10" dirty="0">
                <a:latin typeface="Calibri"/>
                <a:cs typeface="Calibri"/>
              </a:rPr>
              <a:t>: incapacité à interpréter ses propres états mentaux et ceux des autres êtres humains</a:t>
            </a:r>
          </a:p>
          <a:p>
            <a:pPr marL="241300" marR="581025" indent="-228600">
              <a:lnSpc>
                <a:spcPts val="2600"/>
              </a:lnSpc>
              <a:spcBef>
                <a:spcPts val="1019"/>
              </a:spcBef>
              <a:buFont typeface="Arial MT"/>
              <a:buChar char="•"/>
              <a:tabLst>
                <a:tab pos="241300" algn="l"/>
              </a:tabLst>
            </a:pPr>
            <a:r>
              <a:rPr lang="fr-BE" sz="2000" spc="-10" dirty="0">
                <a:latin typeface="Calibri"/>
                <a:cs typeface="Calibri"/>
              </a:rPr>
              <a:t>Manque d</a:t>
            </a:r>
            <a:r>
              <a:rPr sz="2000" spc="-20" dirty="0">
                <a:latin typeface="Calibri"/>
                <a:cs typeface="Calibri"/>
              </a:rPr>
              <a:t>’</a:t>
            </a:r>
            <a:r>
              <a:rPr sz="2000" spc="-20" dirty="0" err="1">
                <a:latin typeface="Calibri"/>
                <a:cs typeface="Calibri"/>
              </a:rPr>
              <a:t>empathie</a:t>
            </a:r>
            <a:r>
              <a:rPr sz="2000" spc="-20" dirty="0">
                <a:latin typeface="Calibri"/>
                <a:cs typeface="Calibri"/>
              </a:rPr>
              <a:t>:</a:t>
            </a:r>
            <a:r>
              <a:rPr sz="2000" spc="-25" dirty="0">
                <a:latin typeface="Calibri"/>
                <a:cs typeface="Calibri"/>
              </a:rPr>
              <a:t> </a:t>
            </a:r>
            <a:r>
              <a:rPr sz="2000" spc="-10" dirty="0">
                <a:latin typeface="Calibri"/>
                <a:cs typeface="Calibri"/>
              </a:rPr>
              <a:t>incapacité</a:t>
            </a:r>
            <a:r>
              <a:rPr sz="2000" dirty="0">
                <a:latin typeface="Calibri"/>
                <a:cs typeface="Calibri"/>
              </a:rPr>
              <a:t> </a:t>
            </a:r>
            <a:r>
              <a:rPr sz="2000" spc="-5" dirty="0">
                <a:latin typeface="Calibri"/>
                <a:cs typeface="Calibri"/>
              </a:rPr>
              <a:t>de </a:t>
            </a:r>
            <a:r>
              <a:rPr sz="2000" spc="-525" dirty="0">
                <a:latin typeface="Calibri"/>
                <a:cs typeface="Calibri"/>
              </a:rPr>
              <a:t> </a:t>
            </a:r>
            <a:r>
              <a:rPr lang="fr-BE" sz="2000" spc="-15" dirty="0">
                <a:latin typeface="Calibri"/>
                <a:cs typeface="Calibri"/>
              </a:rPr>
              <a:t>s’identifier à autrui dans ce qu’il ressent</a:t>
            </a:r>
            <a:endParaRPr sz="2000" dirty="0">
              <a:latin typeface="Calibri"/>
              <a:cs typeface="Calibri"/>
            </a:endParaRPr>
          </a:p>
        </p:txBody>
      </p:sp>
      <p:sp>
        <p:nvSpPr>
          <p:cNvPr id="3" name="object 3">
            <a:extLst>
              <a:ext uri="{FF2B5EF4-FFF2-40B4-BE49-F238E27FC236}">
                <a16:creationId xmlns:a16="http://schemas.microsoft.com/office/drawing/2014/main" id="{3F8F7C55-FCF6-C73B-E789-8FB17538FFC2}"/>
              </a:ext>
            </a:extLst>
          </p:cNvPr>
          <p:cNvSpPr txBox="1">
            <a:spLocks noGrp="1"/>
          </p:cNvSpPr>
          <p:nvPr>
            <p:ph type="title"/>
          </p:nvPr>
        </p:nvSpPr>
        <p:spPr>
          <a:xfrm>
            <a:off x="917257" y="612521"/>
            <a:ext cx="8049322"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dirty="0"/>
              <a:t>-</a:t>
            </a:r>
            <a:r>
              <a:rPr spc="-25" dirty="0"/>
              <a:t> </a:t>
            </a:r>
            <a:r>
              <a:rPr spc="-10" dirty="0"/>
              <a:t>Physiopathologie</a:t>
            </a:r>
          </a:p>
        </p:txBody>
      </p:sp>
      <p:pic>
        <p:nvPicPr>
          <p:cNvPr id="4" name="Picture 6">
            <a:extLst>
              <a:ext uri="{FF2B5EF4-FFF2-40B4-BE49-F238E27FC236}">
                <a16:creationId xmlns:a16="http://schemas.microsoft.com/office/drawing/2014/main" id="{DA8304E3-592C-F654-99B4-786BB93153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31" t="22282" r="38512" b="31051"/>
          <a:stretch/>
        </p:blipFill>
        <p:spPr bwMode="auto">
          <a:xfrm>
            <a:off x="3543300" y="4028041"/>
            <a:ext cx="2323724" cy="23469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1E7707-9FFB-CA64-D454-2DCF4EECD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7" t="29378" r="68245" b="29556"/>
          <a:stretch/>
        </p:blipFill>
        <p:spPr bwMode="auto">
          <a:xfrm>
            <a:off x="464820" y="4028041"/>
            <a:ext cx="2308861" cy="23469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59B759AA-021B-1D16-90E2-6C3935582A40}"/>
              </a:ext>
            </a:extLst>
          </p:cNvPr>
          <p:cNvSpPr txBox="1"/>
          <p:nvPr/>
        </p:nvSpPr>
        <p:spPr>
          <a:xfrm>
            <a:off x="2903220" y="4789170"/>
            <a:ext cx="480060" cy="523220"/>
          </a:xfrm>
          <a:prstGeom prst="rect">
            <a:avLst/>
          </a:prstGeom>
          <a:noFill/>
        </p:spPr>
        <p:txBody>
          <a:bodyPr wrap="square" rtlCol="0">
            <a:spAutoFit/>
          </a:bodyPr>
          <a:lstStyle/>
          <a:p>
            <a:pPr algn="ctr"/>
            <a:r>
              <a:rPr lang="fr-BE" sz="2800" b="1" dirty="0"/>
              <a:t>+</a:t>
            </a:r>
          </a:p>
        </p:txBody>
      </p:sp>
    </p:spTree>
    <p:extLst>
      <p:ext uri="{BB962C8B-B14F-4D97-AF65-F5344CB8AC3E}">
        <p14:creationId xmlns:p14="http://schemas.microsoft.com/office/powerpoint/2010/main" val="1068507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E1254-4D34-6B63-58F0-CF8F615CB36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8411A18-D445-7358-EFFD-108656725558}"/>
              </a:ext>
            </a:extLst>
          </p:cNvPr>
          <p:cNvSpPr txBox="1"/>
          <p:nvPr/>
        </p:nvSpPr>
        <p:spPr>
          <a:xfrm>
            <a:off x="917257" y="1759362"/>
            <a:ext cx="10149328" cy="2548518"/>
          </a:xfrm>
          <a:prstGeom prst="rect">
            <a:avLst/>
          </a:prstGeom>
        </p:spPr>
        <p:txBody>
          <a:bodyPr vert="horz" wrap="square" lIns="0" tIns="103505" rIns="0" bIns="0" rtlCol="0">
            <a:spAutoFit/>
          </a:bodyPr>
          <a:lstStyle/>
          <a:p>
            <a:pPr marL="12700">
              <a:lnSpc>
                <a:spcPct val="100000"/>
              </a:lnSpc>
              <a:spcBef>
                <a:spcPts val="815"/>
              </a:spcBef>
            </a:pPr>
            <a:r>
              <a:rPr lang="fr-BE" sz="2400" spc="-5" dirty="0">
                <a:latin typeface="Calibri"/>
                <a:cs typeface="Calibri"/>
              </a:rPr>
              <a:t>B. </a:t>
            </a:r>
            <a:r>
              <a:rPr sz="2400" spc="-5" dirty="0" err="1">
                <a:latin typeface="Calibri"/>
                <a:cs typeface="Calibri"/>
              </a:rPr>
              <a:t>Cécité</a:t>
            </a:r>
            <a:r>
              <a:rPr sz="2400" spc="-40" dirty="0">
                <a:latin typeface="Calibri"/>
                <a:cs typeface="Calibri"/>
              </a:rPr>
              <a:t> </a:t>
            </a:r>
            <a:r>
              <a:rPr sz="2400" spc="-10" dirty="0">
                <a:latin typeface="Calibri"/>
                <a:cs typeface="Calibri"/>
              </a:rPr>
              <a:t>mentale</a:t>
            </a:r>
            <a:r>
              <a:rPr sz="2400" spc="-15" dirty="0">
                <a:latin typeface="Calibri"/>
                <a:cs typeface="Calibri"/>
              </a:rPr>
              <a:t> </a:t>
            </a:r>
            <a:r>
              <a:rPr sz="2400" spc="-5" dirty="0">
                <a:latin typeface="Calibri"/>
                <a:cs typeface="Calibri"/>
              </a:rPr>
              <a:t>ou</a:t>
            </a:r>
            <a:r>
              <a:rPr sz="2400" spc="10" dirty="0">
                <a:latin typeface="Calibri"/>
                <a:cs typeface="Calibri"/>
              </a:rPr>
              <a:t> </a:t>
            </a:r>
            <a:r>
              <a:rPr sz="2400" spc="-10" dirty="0">
                <a:latin typeface="Calibri"/>
                <a:cs typeface="Calibri"/>
              </a:rPr>
              <a:t>trouble</a:t>
            </a:r>
            <a:r>
              <a:rPr sz="2400" spc="-20" dirty="0">
                <a:latin typeface="Calibri"/>
                <a:cs typeface="Calibri"/>
              </a:rPr>
              <a:t> </a:t>
            </a:r>
            <a:r>
              <a:rPr sz="2400" spc="-5" dirty="0">
                <a:latin typeface="Calibri"/>
                <a:cs typeface="Calibri"/>
              </a:rPr>
              <a:t>de </a:t>
            </a:r>
            <a:r>
              <a:rPr sz="2400" dirty="0">
                <a:latin typeface="Calibri"/>
                <a:cs typeface="Calibri"/>
              </a:rPr>
              <a:t>la</a:t>
            </a:r>
            <a:r>
              <a:rPr sz="2400" spc="-5" dirty="0">
                <a:latin typeface="Calibri"/>
                <a:cs typeface="Calibri"/>
              </a:rPr>
              <a:t> </a:t>
            </a:r>
            <a:r>
              <a:rPr sz="2400" spc="-10" dirty="0">
                <a:latin typeface="Calibri"/>
                <a:cs typeface="Calibri"/>
              </a:rPr>
              <a:t>cognition</a:t>
            </a:r>
            <a:r>
              <a:rPr sz="2400" spc="-25" dirty="0">
                <a:latin typeface="Calibri"/>
                <a:cs typeface="Calibri"/>
              </a:rPr>
              <a:t> </a:t>
            </a:r>
            <a:r>
              <a:rPr sz="2400" spc="-5" dirty="0">
                <a:latin typeface="Calibri"/>
                <a:cs typeface="Calibri"/>
              </a:rPr>
              <a:t>sociale:</a:t>
            </a:r>
            <a:endParaRPr sz="2400" dirty="0">
              <a:latin typeface="Calibri"/>
              <a:cs typeface="Calibri"/>
            </a:endParaRPr>
          </a:p>
          <a:p>
            <a:pPr marL="241300" indent="-228600">
              <a:lnSpc>
                <a:spcPct val="100000"/>
              </a:lnSpc>
              <a:spcBef>
                <a:spcPts val="720"/>
              </a:spcBef>
              <a:buFont typeface="Arial MT"/>
              <a:buChar char="•"/>
              <a:tabLst>
                <a:tab pos="241300" algn="l"/>
              </a:tabLst>
            </a:pPr>
            <a:r>
              <a:rPr sz="2000" spc="-30" dirty="0">
                <a:latin typeface="Calibri"/>
                <a:cs typeface="Calibri"/>
              </a:rPr>
              <a:t>Trouble</a:t>
            </a:r>
            <a:r>
              <a:rPr sz="2000" dirty="0">
                <a:latin typeface="Calibri"/>
                <a:cs typeface="Calibri"/>
              </a:rPr>
              <a:t> </a:t>
            </a:r>
            <a:r>
              <a:rPr sz="2000" spc="-5" dirty="0">
                <a:latin typeface="Calibri"/>
                <a:cs typeface="Calibri"/>
              </a:rPr>
              <a:t>de </a:t>
            </a:r>
            <a:r>
              <a:rPr sz="2000" dirty="0">
                <a:latin typeface="Calibri"/>
                <a:cs typeface="Calibri"/>
              </a:rPr>
              <a:t>la</a:t>
            </a:r>
            <a:r>
              <a:rPr sz="2000" spc="-10" dirty="0">
                <a:latin typeface="Calibri"/>
                <a:cs typeface="Calibri"/>
              </a:rPr>
              <a:t> </a:t>
            </a:r>
            <a:r>
              <a:rPr sz="2000" dirty="0">
                <a:latin typeface="Calibri"/>
                <a:cs typeface="Calibri"/>
              </a:rPr>
              <a:t>théorie</a:t>
            </a:r>
            <a:r>
              <a:rPr sz="2000" spc="-20" dirty="0">
                <a:latin typeface="Calibri"/>
                <a:cs typeface="Calibri"/>
              </a:rPr>
              <a:t> </a:t>
            </a:r>
            <a:r>
              <a:rPr sz="2000" spc="-5" dirty="0">
                <a:latin typeface="Calibri"/>
                <a:cs typeface="Calibri"/>
              </a:rPr>
              <a:t>de </a:t>
            </a:r>
            <a:r>
              <a:rPr sz="2000" spc="-20" dirty="0">
                <a:latin typeface="Calibri"/>
                <a:cs typeface="Calibri"/>
              </a:rPr>
              <a:t>l’esprit</a:t>
            </a:r>
            <a:r>
              <a:rPr sz="2000" spc="-10" dirty="0">
                <a:latin typeface="Calibri"/>
                <a:cs typeface="Calibri"/>
              </a:rPr>
              <a:t> (tâche</a:t>
            </a:r>
            <a:r>
              <a:rPr sz="2000" dirty="0">
                <a:latin typeface="Calibri"/>
                <a:cs typeface="Calibri"/>
              </a:rPr>
              <a:t> </a:t>
            </a:r>
            <a:r>
              <a:rPr sz="2000" spc="-5" dirty="0">
                <a:latin typeface="Calibri"/>
                <a:cs typeface="Calibri"/>
              </a:rPr>
              <a:t>de Sally</a:t>
            </a:r>
            <a:r>
              <a:rPr sz="2000" spc="-30" dirty="0">
                <a:latin typeface="Calibri"/>
                <a:cs typeface="Calibri"/>
              </a:rPr>
              <a:t> </a:t>
            </a:r>
            <a:r>
              <a:rPr sz="2000" spc="-10" dirty="0">
                <a:latin typeface="Calibri"/>
                <a:cs typeface="Calibri"/>
              </a:rPr>
              <a:t>et</a:t>
            </a:r>
            <a:r>
              <a:rPr sz="2000" spc="10" dirty="0">
                <a:latin typeface="Calibri"/>
                <a:cs typeface="Calibri"/>
              </a:rPr>
              <a:t> </a:t>
            </a:r>
            <a:r>
              <a:rPr sz="2000" spc="-10" dirty="0">
                <a:latin typeface="Calibri"/>
                <a:cs typeface="Calibri"/>
              </a:rPr>
              <a:t>Anne)</a:t>
            </a:r>
            <a:r>
              <a:rPr lang="fr-BE" sz="2000" spc="-10" dirty="0">
                <a:latin typeface="Calibri"/>
                <a:cs typeface="Calibri"/>
              </a:rPr>
              <a:t>: incapacité à interpréter ses propres états mentaux et ceux des autres êtres humains</a:t>
            </a:r>
          </a:p>
          <a:p>
            <a:pPr marL="241300" marR="581025" indent="-228600">
              <a:lnSpc>
                <a:spcPts val="2600"/>
              </a:lnSpc>
              <a:spcBef>
                <a:spcPts val="1019"/>
              </a:spcBef>
              <a:buFont typeface="Arial MT"/>
              <a:buChar char="•"/>
              <a:tabLst>
                <a:tab pos="241300" algn="l"/>
              </a:tabLst>
            </a:pPr>
            <a:r>
              <a:rPr lang="fr-BE" sz="2000" spc="-25" dirty="0">
                <a:latin typeface="Calibri"/>
                <a:cs typeface="Calibri"/>
              </a:rPr>
              <a:t>Manque </a:t>
            </a:r>
            <a:r>
              <a:rPr lang="fr-BE" sz="2000" spc="-20" dirty="0">
                <a:latin typeface="Calibri"/>
                <a:cs typeface="Calibri"/>
              </a:rPr>
              <a:t>d</a:t>
            </a:r>
            <a:r>
              <a:rPr sz="2000" spc="-20" dirty="0">
                <a:latin typeface="Calibri"/>
                <a:cs typeface="Calibri"/>
              </a:rPr>
              <a:t>’</a:t>
            </a:r>
            <a:r>
              <a:rPr sz="2000" spc="-20" dirty="0" err="1">
                <a:latin typeface="Calibri"/>
                <a:cs typeface="Calibri"/>
              </a:rPr>
              <a:t>empathie</a:t>
            </a:r>
            <a:r>
              <a:rPr sz="2000" spc="-20" dirty="0">
                <a:latin typeface="Calibri"/>
                <a:cs typeface="Calibri"/>
              </a:rPr>
              <a:t>:</a:t>
            </a:r>
            <a:r>
              <a:rPr sz="2000" spc="-25" dirty="0">
                <a:latin typeface="Calibri"/>
                <a:cs typeface="Calibri"/>
              </a:rPr>
              <a:t> </a:t>
            </a:r>
            <a:r>
              <a:rPr sz="2000" spc="-10" dirty="0">
                <a:latin typeface="Calibri"/>
                <a:cs typeface="Calibri"/>
              </a:rPr>
              <a:t>incapacité</a:t>
            </a:r>
            <a:r>
              <a:rPr sz="2000" dirty="0">
                <a:latin typeface="Calibri"/>
                <a:cs typeface="Calibri"/>
              </a:rPr>
              <a:t> </a:t>
            </a:r>
            <a:r>
              <a:rPr sz="2000" spc="-5" dirty="0">
                <a:latin typeface="Calibri"/>
                <a:cs typeface="Calibri"/>
              </a:rPr>
              <a:t>de </a:t>
            </a:r>
            <a:r>
              <a:rPr sz="2000" spc="-525" dirty="0">
                <a:latin typeface="Calibri"/>
                <a:cs typeface="Calibri"/>
              </a:rPr>
              <a:t> </a:t>
            </a:r>
            <a:r>
              <a:rPr lang="fr-BE" sz="2000" spc="-15" dirty="0">
                <a:latin typeface="Calibri"/>
                <a:cs typeface="Calibri"/>
              </a:rPr>
              <a:t>s’identifier à autrui dans ce qu’il ressent</a:t>
            </a:r>
          </a:p>
          <a:p>
            <a:pPr marL="241300" marR="581025" indent="-228600">
              <a:lnSpc>
                <a:spcPts val="2600"/>
              </a:lnSpc>
              <a:spcBef>
                <a:spcPts val="1019"/>
              </a:spcBef>
              <a:buFont typeface="Arial MT"/>
              <a:buChar char="•"/>
              <a:tabLst>
                <a:tab pos="241300" algn="l"/>
              </a:tabLst>
            </a:pPr>
            <a:r>
              <a:rPr lang="fr-BE" sz="2000" spc="-15" dirty="0">
                <a:latin typeface="Calibri"/>
                <a:cs typeface="Calibri"/>
              </a:rPr>
              <a:t>Faible compétences sociales: inadaptation et/ou manque d’intégration sociale</a:t>
            </a:r>
          </a:p>
          <a:p>
            <a:pPr marL="241300" marR="581025" indent="-228600">
              <a:lnSpc>
                <a:spcPts val="2600"/>
              </a:lnSpc>
              <a:spcBef>
                <a:spcPts val="1019"/>
              </a:spcBef>
              <a:buFont typeface="Arial MT"/>
              <a:buChar char="•"/>
              <a:tabLst>
                <a:tab pos="241300" algn="l"/>
              </a:tabLst>
            </a:pPr>
            <a:endParaRPr sz="2000" dirty="0">
              <a:latin typeface="Calibri"/>
              <a:cs typeface="Calibri"/>
            </a:endParaRPr>
          </a:p>
        </p:txBody>
      </p:sp>
      <p:sp>
        <p:nvSpPr>
          <p:cNvPr id="3" name="object 3">
            <a:extLst>
              <a:ext uri="{FF2B5EF4-FFF2-40B4-BE49-F238E27FC236}">
                <a16:creationId xmlns:a16="http://schemas.microsoft.com/office/drawing/2014/main" id="{8B360429-927A-FDAB-A08B-5EC6F53DD831}"/>
              </a:ext>
            </a:extLst>
          </p:cNvPr>
          <p:cNvSpPr txBox="1">
            <a:spLocks noGrp="1"/>
          </p:cNvSpPr>
          <p:nvPr>
            <p:ph type="title"/>
          </p:nvPr>
        </p:nvSpPr>
        <p:spPr>
          <a:xfrm>
            <a:off x="917257" y="612521"/>
            <a:ext cx="8049322"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dirty="0"/>
              <a:t>-</a:t>
            </a:r>
            <a:r>
              <a:rPr spc="-25" dirty="0"/>
              <a:t> </a:t>
            </a:r>
            <a:r>
              <a:rPr spc="-10" dirty="0"/>
              <a:t>Physiopathologie</a:t>
            </a:r>
          </a:p>
        </p:txBody>
      </p:sp>
      <p:pic>
        <p:nvPicPr>
          <p:cNvPr id="8" name="Picture 6">
            <a:extLst>
              <a:ext uri="{FF2B5EF4-FFF2-40B4-BE49-F238E27FC236}">
                <a16:creationId xmlns:a16="http://schemas.microsoft.com/office/drawing/2014/main" id="{0F5AC888-AD39-44EF-4DAF-9456A2CEB0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831" t="27236" r="11431" b="29756"/>
          <a:stretch/>
        </p:blipFill>
        <p:spPr bwMode="auto">
          <a:xfrm>
            <a:off x="6636643" y="4028040"/>
            <a:ext cx="2150797" cy="234696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7CE9229C-9BE7-1AD5-8951-0F226C7F7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31" t="22282" r="38512" b="31051"/>
          <a:stretch/>
        </p:blipFill>
        <p:spPr bwMode="auto">
          <a:xfrm>
            <a:off x="3543300" y="4028041"/>
            <a:ext cx="2323724" cy="23469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C1CE16D-88DE-DD18-5041-C0BCC9432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7" t="29378" r="68245" b="29556"/>
          <a:stretch/>
        </p:blipFill>
        <p:spPr bwMode="auto">
          <a:xfrm>
            <a:off x="464820" y="4028041"/>
            <a:ext cx="2308861" cy="23469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FFA0EEA7-01A5-B16C-0F8E-AFBC39BA358E}"/>
              </a:ext>
            </a:extLst>
          </p:cNvPr>
          <p:cNvSpPr txBox="1"/>
          <p:nvPr/>
        </p:nvSpPr>
        <p:spPr>
          <a:xfrm>
            <a:off x="2903220" y="4789170"/>
            <a:ext cx="480060" cy="523220"/>
          </a:xfrm>
          <a:prstGeom prst="rect">
            <a:avLst/>
          </a:prstGeom>
          <a:noFill/>
        </p:spPr>
        <p:txBody>
          <a:bodyPr wrap="square" rtlCol="0">
            <a:spAutoFit/>
          </a:bodyPr>
          <a:lstStyle/>
          <a:p>
            <a:pPr algn="ctr"/>
            <a:r>
              <a:rPr lang="fr-BE" sz="2800" b="1" dirty="0"/>
              <a:t>+</a:t>
            </a:r>
          </a:p>
        </p:txBody>
      </p:sp>
      <p:sp>
        <p:nvSpPr>
          <p:cNvPr id="13" name="ZoneTexte 12">
            <a:extLst>
              <a:ext uri="{FF2B5EF4-FFF2-40B4-BE49-F238E27FC236}">
                <a16:creationId xmlns:a16="http://schemas.microsoft.com/office/drawing/2014/main" id="{45BE87FE-D960-E20B-B8A8-705037847475}"/>
              </a:ext>
            </a:extLst>
          </p:cNvPr>
          <p:cNvSpPr txBox="1"/>
          <p:nvPr/>
        </p:nvSpPr>
        <p:spPr>
          <a:xfrm>
            <a:off x="5969894" y="4789170"/>
            <a:ext cx="480060" cy="523220"/>
          </a:xfrm>
          <a:prstGeom prst="rect">
            <a:avLst/>
          </a:prstGeom>
          <a:noFill/>
        </p:spPr>
        <p:txBody>
          <a:bodyPr wrap="square" rtlCol="0">
            <a:spAutoFit/>
          </a:bodyPr>
          <a:lstStyle/>
          <a:p>
            <a:pPr algn="ctr"/>
            <a:r>
              <a:rPr lang="fr-BE" sz="2800" b="1" dirty="0"/>
              <a:t>+</a:t>
            </a:r>
          </a:p>
        </p:txBody>
      </p:sp>
      <p:sp>
        <p:nvSpPr>
          <p:cNvPr id="14" name="ZoneTexte 13">
            <a:extLst>
              <a:ext uri="{FF2B5EF4-FFF2-40B4-BE49-F238E27FC236}">
                <a16:creationId xmlns:a16="http://schemas.microsoft.com/office/drawing/2014/main" id="{E5E9EB39-D8E2-5B80-BA4F-CD761E1F97E7}"/>
              </a:ext>
            </a:extLst>
          </p:cNvPr>
          <p:cNvSpPr txBox="1"/>
          <p:nvPr/>
        </p:nvSpPr>
        <p:spPr>
          <a:xfrm>
            <a:off x="9080433" y="4789170"/>
            <a:ext cx="480060" cy="523220"/>
          </a:xfrm>
          <a:prstGeom prst="rect">
            <a:avLst/>
          </a:prstGeom>
          <a:noFill/>
        </p:spPr>
        <p:txBody>
          <a:bodyPr wrap="square" rtlCol="0">
            <a:spAutoFit/>
          </a:bodyPr>
          <a:lstStyle/>
          <a:p>
            <a:pPr algn="ctr"/>
            <a:r>
              <a:rPr lang="fr-BE" sz="2800" b="1" dirty="0"/>
              <a:t>=</a:t>
            </a:r>
          </a:p>
        </p:txBody>
      </p:sp>
      <p:sp>
        <p:nvSpPr>
          <p:cNvPr id="15" name="ZoneTexte 14">
            <a:extLst>
              <a:ext uri="{FF2B5EF4-FFF2-40B4-BE49-F238E27FC236}">
                <a16:creationId xmlns:a16="http://schemas.microsoft.com/office/drawing/2014/main" id="{7A667D73-F58E-363E-AA0F-4774D9769ED7}"/>
              </a:ext>
            </a:extLst>
          </p:cNvPr>
          <p:cNvSpPr txBox="1"/>
          <p:nvPr/>
        </p:nvSpPr>
        <p:spPr>
          <a:xfrm>
            <a:off x="9856920" y="4573726"/>
            <a:ext cx="1870260" cy="954107"/>
          </a:xfrm>
          <a:prstGeom prst="rect">
            <a:avLst/>
          </a:prstGeom>
          <a:noFill/>
        </p:spPr>
        <p:txBody>
          <a:bodyPr wrap="square" rtlCol="0">
            <a:spAutoFit/>
          </a:bodyPr>
          <a:lstStyle/>
          <a:p>
            <a:pPr algn="ctr"/>
            <a:r>
              <a:rPr lang="fr-BE" sz="2800" b="1" dirty="0"/>
              <a:t>Cognition sociale</a:t>
            </a:r>
          </a:p>
        </p:txBody>
      </p:sp>
    </p:spTree>
    <p:extLst>
      <p:ext uri="{BB962C8B-B14F-4D97-AF65-F5344CB8AC3E}">
        <p14:creationId xmlns:p14="http://schemas.microsoft.com/office/powerpoint/2010/main" val="3310582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FCB5A9-E24A-13A3-DCF1-20BC05A18576}"/>
              </a:ext>
            </a:extLst>
          </p:cNvPr>
          <p:cNvSpPr>
            <a:spLocks noGrp="1"/>
          </p:cNvSpPr>
          <p:nvPr>
            <p:ph type="title"/>
          </p:nvPr>
        </p:nvSpPr>
        <p:spPr/>
        <p:txBody>
          <a:bodyPr/>
          <a:lstStyle/>
          <a:p>
            <a:r>
              <a:rPr lang="fr-BE" dirty="0"/>
              <a:t>PLAN</a:t>
            </a:r>
          </a:p>
        </p:txBody>
      </p:sp>
      <p:sp>
        <p:nvSpPr>
          <p:cNvPr id="3" name="Espace réservé du contenu 2">
            <a:extLst>
              <a:ext uri="{FF2B5EF4-FFF2-40B4-BE49-F238E27FC236}">
                <a16:creationId xmlns:a16="http://schemas.microsoft.com/office/drawing/2014/main" id="{4294B294-4D95-8340-7A3E-8497C2C96193}"/>
              </a:ext>
            </a:extLst>
          </p:cNvPr>
          <p:cNvSpPr>
            <a:spLocks noGrp="1"/>
          </p:cNvSpPr>
          <p:nvPr>
            <p:ph idx="1"/>
          </p:nvPr>
        </p:nvSpPr>
        <p:spPr/>
        <p:txBody>
          <a:bodyPr>
            <a:normAutofit fontScale="85000" lnSpcReduction="20000"/>
          </a:bodyPr>
          <a:lstStyle/>
          <a:p>
            <a:pPr marL="0" indent="0">
              <a:buNone/>
            </a:pPr>
            <a:r>
              <a:rPr lang="fr-BE" sz="3200" dirty="0"/>
              <a:t>Le Spectre de l’Autisme</a:t>
            </a:r>
          </a:p>
          <a:p>
            <a:pPr marL="355600">
              <a:buFont typeface="Wingdings" panose="05000000000000000000" pitchFamily="2" charset="2"/>
              <a:buChar char="Ø"/>
            </a:pPr>
            <a:r>
              <a:rPr lang="fr-BE" sz="2400" dirty="0"/>
              <a:t>Vers une définition de l’autisme</a:t>
            </a:r>
          </a:p>
          <a:p>
            <a:pPr marL="355600">
              <a:buFont typeface="Wingdings" panose="05000000000000000000" pitchFamily="2" charset="2"/>
              <a:buChar char="Ø"/>
            </a:pPr>
            <a:r>
              <a:rPr lang="fr-BE" sz="2400" dirty="0"/>
              <a:t>Epidémiologie et facteurs de risque</a:t>
            </a:r>
          </a:p>
          <a:p>
            <a:pPr marL="355600">
              <a:buFont typeface="Wingdings" panose="05000000000000000000" pitchFamily="2" charset="2"/>
              <a:buChar char="Ø"/>
            </a:pPr>
            <a:r>
              <a:rPr lang="fr-BE" sz="2400" dirty="0"/>
              <a:t>Bilan étiologique et hypothèses fonctionnelles</a:t>
            </a:r>
          </a:p>
          <a:p>
            <a:pPr marL="0" indent="0">
              <a:buNone/>
            </a:pPr>
            <a:r>
              <a:rPr lang="fr-BE" sz="3200" dirty="0"/>
              <a:t>Notion de Troubles</a:t>
            </a:r>
          </a:p>
          <a:p>
            <a:pPr marL="355600">
              <a:buFont typeface="Wingdings" panose="05000000000000000000" pitchFamily="2" charset="2"/>
              <a:buChar char="Ø"/>
            </a:pPr>
            <a:r>
              <a:rPr lang="fr-BE" sz="2400" dirty="0"/>
              <a:t>Concept des troubles du neurodéveloppement</a:t>
            </a:r>
          </a:p>
          <a:p>
            <a:pPr marL="355600">
              <a:buFont typeface="Wingdings" panose="05000000000000000000" pitchFamily="2" charset="2"/>
              <a:buChar char="Ø"/>
            </a:pPr>
            <a:r>
              <a:rPr lang="fr-BE" sz="2400" dirty="0"/>
              <a:t>Les comorbidités </a:t>
            </a:r>
          </a:p>
          <a:p>
            <a:pPr marL="0" indent="0">
              <a:buNone/>
            </a:pPr>
            <a:r>
              <a:rPr lang="fr-BE" sz="3200" dirty="0"/>
              <a:t>Le voyage</a:t>
            </a:r>
          </a:p>
          <a:p>
            <a:pPr marL="355600">
              <a:buFont typeface="Wingdings" panose="05000000000000000000" pitchFamily="2" charset="2"/>
              <a:buChar char="Ø"/>
            </a:pPr>
            <a:r>
              <a:rPr lang="fr-BE" sz="2400" dirty="0"/>
              <a:t>Dynamique développementale</a:t>
            </a:r>
          </a:p>
          <a:p>
            <a:pPr marL="355600">
              <a:buFont typeface="Wingdings" panose="05000000000000000000" pitchFamily="2" charset="2"/>
              <a:buChar char="Ø"/>
            </a:pPr>
            <a:r>
              <a:rPr lang="fr-BE" sz="2400" dirty="0"/>
              <a:t>Challenge diagnostic</a:t>
            </a:r>
          </a:p>
          <a:p>
            <a:pPr marL="355600">
              <a:buFont typeface="Wingdings" panose="05000000000000000000" pitchFamily="2" charset="2"/>
              <a:buChar char="Ø"/>
            </a:pPr>
            <a:r>
              <a:rPr lang="fr-BE" sz="2400" dirty="0"/>
              <a:t>Diagnostics différentiels</a:t>
            </a:r>
          </a:p>
          <a:p>
            <a:pPr marL="355600">
              <a:buFont typeface="Wingdings" panose="05000000000000000000" pitchFamily="2" charset="2"/>
              <a:buChar char="Ø"/>
            </a:pPr>
            <a:r>
              <a:rPr lang="fr-BE" sz="2400" dirty="0"/>
              <a:t>Accompagnement</a:t>
            </a:r>
          </a:p>
          <a:p>
            <a:endParaRPr lang="fr-BE" dirty="0"/>
          </a:p>
        </p:txBody>
      </p:sp>
    </p:spTree>
    <p:extLst>
      <p:ext uri="{BB962C8B-B14F-4D97-AF65-F5344CB8AC3E}">
        <p14:creationId xmlns:p14="http://schemas.microsoft.com/office/powerpoint/2010/main" val="2553956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prit De Puzzle Et Fulminer De Cerveau Illustration Stock - Illustration  du fulminer, génie: 39625720">
            <a:extLst>
              <a:ext uri="{FF2B5EF4-FFF2-40B4-BE49-F238E27FC236}">
                <a16:creationId xmlns:a16="http://schemas.microsoft.com/office/drawing/2014/main" id="{F37825E1-99AF-4A31-7490-D894FA7D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135" y="2989521"/>
            <a:ext cx="3868479" cy="3868479"/>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917257" y="1726469"/>
            <a:ext cx="8056622" cy="2020810"/>
          </a:xfrm>
          <a:prstGeom prst="rect">
            <a:avLst/>
          </a:prstGeom>
        </p:spPr>
        <p:txBody>
          <a:bodyPr vert="horz" wrap="square" lIns="0" tIns="104775" rIns="0" bIns="0" rtlCol="0">
            <a:spAutoFit/>
          </a:bodyPr>
          <a:lstStyle/>
          <a:p>
            <a:pPr marL="12700">
              <a:lnSpc>
                <a:spcPct val="100000"/>
              </a:lnSpc>
              <a:spcBef>
                <a:spcPts val="825"/>
              </a:spcBef>
            </a:pPr>
            <a:r>
              <a:rPr lang="fr-BE" sz="2400" spc="-30" dirty="0">
                <a:latin typeface="Calibri"/>
                <a:cs typeface="Calibri"/>
              </a:rPr>
              <a:t>C. </a:t>
            </a:r>
            <a:r>
              <a:rPr sz="2400" spc="-30" dirty="0">
                <a:latin typeface="Calibri"/>
                <a:cs typeface="Calibri"/>
              </a:rPr>
              <a:t>Trouble</a:t>
            </a:r>
            <a:r>
              <a:rPr sz="2400" spc="5" dirty="0">
                <a:latin typeface="Calibri"/>
                <a:cs typeface="Calibri"/>
              </a:rPr>
              <a:t> </a:t>
            </a:r>
            <a:r>
              <a:rPr sz="2400" spc="-5" dirty="0">
                <a:latin typeface="Calibri"/>
                <a:cs typeface="Calibri"/>
              </a:rPr>
              <a:t>des </a:t>
            </a:r>
            <a:r>
              <a:rPr sz="2400" spc="-10" dirty="0">
                <a:latin typeface="Calibri"/>
                <a:cs typeface="Calibri"/>
              </a:rPr>
              <a:t>fonctions</a:t>
            </a:r>
            <a:r>
              <a:rPr sz="2400" dirty="0">
                <a:latin typeface="Calibri"/>
                <a:cs typeface="Calibri"/>
              </a:rPr>
              <a:t> </a:t>
            </a:r>
            <a:r>
              <a:rPr sz="2400" spc="-15" dirty="0">
                <a:latin typeface="Calibri"/>
                <a:cs typeface="Calibri"/>
              </a:rPr>
              <a:t>exécutives</a:t>
            </a:r>
            <a:r>
              <a:rPr sz="2400" spc="-20" dirty="0">
                <a:latin typeface="Calibri"/>
                <a:cs typeface="Calibri"/>
              </a:rPr>
              <a:t> </a:t>
            </a:r>
            <a:r>
              <a:rPr sz="2400" spc="-10" dirty="0">
                <a:latin typeface="Calibri"/>
                <a:cs typeface="Calibri"/>
              </a:rPr>
              <a:t>et </a:t>
            </a:r>
            <a:r>
              <a:rPr sz="2400" spc="-5" dirty="0">
                <a:latin typeface="Calibri"/>
                <a:cs typeface="Calibri"/>
              </a:rPr>
              <a:t>du </a:t>
            </a:r>
            <a:r>
              <a:rPr sz="2400" spc="-20" dirty="0">
                <a:latin typeface="Calibri"/>
                <a:cs typeface="Calibri"/>
              </a:rPr>
              <a:t>système </a:t>
            </a:r>
            <a:r>
              <a:rPr sz="2400" spc="-10" dirty="0">
                <a:latin typeface="Calibri"/>
                <a:cs typeface="Calibri"/>
              </a:rPr>
              <a:t>attentionnel:</a:t>
            </a:r>
            <a:endParaRPr sz="2400" dirty="0">
              <a:latin typeface="Calibri"/>
              <a:cs typeface="Calibri"/>
            </a:endParaRPr>
          </a:p>
          <a:p>
            <a:pPr marL="241300" indent="-228600">
              <a:lnSpc>
                <a:spcPts val="2730"/>
              </a:lnSpc>
              <a:spcBef>
                <a:spcPts val="720"/>
              </a:spcBef>
              <a:buFont typeface="Arial MT"/>
              <a:buChar char="•"/>
              <a:tabLst>
                <a:tab pos="241300" algn="l"/>
              </a:tabLst>
            </a:pPr>
            <a:r>
              <a:rPr sz="2000" spc="-30" dirty="0">
                <a:latin typeface="Calibri"/>
                <a:cs typeface="Calibri"/>
              </a:rPr>
              <a:t>Trouble</a:t>
            </a:r>
            <a:r>
              <a:rPr sz="2000" spc="10" dirty="0">
                <a:latin typeface="Calibri"/>
                <a:cs typeface="Calibri"/>
              </a:rPr>
              <a:t> </a:t>
            </a:r>
            <a:r>
              <a:rPr sz="2000" dirty="0">
                <a:latin typeface="Calibri"/>
                <a:cs typeface="Calibri"/>
              </a:rPr>
              <a:t>des </a:t>
            </a:r>
            <a:r>
              <a:rPr sz="2000" spc="-10" dirty="0">
                <a:latin typeface="Calibri"/>
                <a:cs typeface="Calibri"/>
              </a:rPr>
              <a:t>fonctions</a:t>
            </a:r>
            <a:r>
              <a:rPr sz="2000" dirty="0">
                <a:latin typeface="Calibri"/>
                <a:cs typeface="Calibri"/>
              </a:rPr>
              <a:t> </a:t>
            </a:r>
            <a:r>
              <a:rPr sz="2000" spc="-15" dirty="0">
                <a:latin typeface="Calibri"/>
                <a:cs typeface="Calibri"/>
              </a:rPr>
              <a:t>exécutives</a:t>
            </a:r>
            <a:r>
              <a:rPr sz="2000" spc="-20" dirty="0">
                <a:latin typeface="Calibri"/>
                <a:cs typeface="Calibri"/>
              </a:rPr>
              <a:t> </a:t>
            </a:r>
            <a:r>
              <a:rPr sz="2000" spc="-5" dirty="0">
                <a:latin typeface="Calibri"/>
                <a:cs typeface="Calibri"/>
              </a:rPr>
              <a:t>(planification</a:t>
            </a:r>
            <a:r>
              <a:rPr lang="fr-BE" sz="2000" spc="-5" dirty="0">
                <a:latin typeface="Calibri"/>
                <a:cs typeface="Calibri"/>
              </a:rPr>
              <a:t>, flexibilité</a:t>
            </a:r>
            <a:r>
              <a:rPr sz="2000" spc="-5" dirty="0">
                <a:latin typeface="Calibri"/>
                <a:cs typeface="Calibri"/>
              </a:rPr>
              <a:t>):</a:t>
            </a:r>
            <a:r>
              <a:rPr sz="2000" spc="-25" dirty="0">
                <a:latin typeface="Calibri"/>
                <a:cs typeface="Calibri"/>
              </a:rPr>
              <a:t> </a:t>
            </a:r>
            <a:r>
              <a:rPr sz="2000" dirty="0">
                <a:latin typeface="Calibri"/>
                <a:cs typeface="Calibri"/>
              </a:rPr>
              <a:t>à</a:t>
            </a:r>
            <a:r>
              <a:rPr sz="2000" spc="-5" dirty="0">
                <a:latin typeface="Calibri"/>
                <a:cs typeface="Calibri"/>
              </a:rPr>
              <a:t> </a:t>
            </a:r>
            <a:r>
              <a:rPr sz="2000" spc="-25" dirty="0">
                <a:latin typeface="Calibri"/>
                <a:cs typeface="Calibri"/>
              </a:rPr>
              <a:t>l’origine</a:t>
            </a:r>
            <a:r>
              <a:rPr sz="2000" spc="-10" dirty="0">
                <a:latin typeface="Calibri"/>
                <a:cs typeface="Calibri"/>
              </a:rPr>
              <a:t> </a:t>
            </a:r>
            <a:r>
              <a:rPr sz="2000" dirty="0">
                <a:latin typeface="Calibri"/>
                <a:cs typeface="Calibri"/>
              </a:rPr>
              <a:t>des </a:t>
            </a:r>
            <a:r>
              <a:rPr sz="2000" spc="-10" dirty="0" err="1">
                <a:latin typeface="Calibri"/>
                <a:cs typeface="Calibri"/>
              </a:rPr>
              <a:t>comportements</a:t>
            </a:r>
            <a:r>
              <a:rPr lang="fr-BE" sz="2000" dirty="0">
                <a:latin typeface="Calibri"/>
                <a:cs typeface="Calibri"/>
              </a:rPr>
              <a:t> </a:t>
            </a:r>
            <a:r>
              <a:rPr sz="2000" spc="-10" dirty="0" err="1">
                <a:latin typeface="Calibri"/>
                <a:cs typeface="Calibri"/>
              </a:rPr>
              <a:t>répétitifs</a:t>
            </a:r>
            <a:r>
              <a:rPr sz="2000" spc="-10" dirty="0">
                <a:latin typeface="Calibri"/>
                <a:cs typeface="Calibri"/>
              </a:rPr>
              <a:t>, </a:t>
            </a:r>
            <a:r>
              <a:rPr sz="2000" spc="-15" dirty="0">
                <a:latin typeface="Calibri"/>
                <a:cs typeface="Calibri"/>
              </a:rPr>
              <a:t>intérêts</a:t>
            </a:r>
            <a:r>
              <a:rPr sz="2000" spc="-35" dirty="0">
                <a:latin typeface="Calibri"/>
                <a:cs typeface="Calibri"/>
              </a:rPr>
              <a:t> </a:t>
            </a:r>
            <a:r>
              <a:rPr sz="2000" spc="-10" dirty="0">
                <a:latin typeface="Calibri"/>
                <a:cs typeface="Calibri"/>
              </a:rPr>
              <a:t>restreints,</a:t>
            </a:r>
            <a:r>
              <a:rPr sz="2000" spc="-15" dirty="0">
                <a:latin typeface="Calibri"/>
                <a:cs typeface="Calibri"/>
              </a:rPr>
              <a:t> </a:t>
            </a:r>
            <a:r>
              <a:rPr sz="2000" dirty="0">
                <a:latin typeface="Calibri"/>
                <a:cs typeface="Calibri"/>
              </a:rPr>
              <a:t>écholalie,</a:t>
            </a:r>
            <a:r>
              <a:rPr sz="2000" spc="-25" dirty="0">
                <a:latin typeface="Calibri"/>
                <a:cs typeface="Calibri"/>
              </a:rPr>
              <a:t> </a:t>
            </a:r>
            <a:r>
              <a:rPr sz="2000" spc="-15" dirty="0" err="1">
                <a:latin typeface="Calibri"/>
                <a:cs typeface="Calibri"/>
              </a:rPr>
              <a:t>langage</a:t>
            </a:r>
            <a:r>
              <a:rPr sz="2000" spc="-5" dirty="0">
                <a:latin typeface="Calibri"/>
                <a:cs typeface="Calibri"/>
              </a:rPr>
              <a:t> </a:t>
            </a:r>
            <a:r>
              <a:rPr sz="2000" spc="-10" dirty="0" err="1">
                <a:latin typeface="Calibri"/>
                <a:cs typeface="Calibri"/>
              </a:rPr>
              <a:t>stéréotypés</a:t>
            </a:r>
            <a:endParaRPr sz="2000" dirty="0">
              <a:latin typeface="Calibri"/>
              <a:cs typeface="Calibri"/>
            </a:endParaRPr>
          </a:p>
          <a:p>
            <a:pPr marL="241300" indent="-228600">
              <a:lnSpc>
                <a:spcPts val="2730"/>
              </a:lnSpc>
              <a:spcBef>
                <a:spcPts val="725"/>
              </a:spcBef>
              <a:buFont typeface="Arial MT"/>
              <a:buChar char="•"/>
              <a:tabLst>
                <a:tab pos="241300" algn="l"/>
              </a:tabLst>
            </a:pPr>
            <a:r>
              <a:rPr sz="2000" spc="-10" dirty="0">
                <a:latin typeface="Calibri"/>
                <a:cs typeface="Calibri"/>
              </a:rPr>
              <a:t>Hyperactivation</a:t>
            </a:r>
            <a:r>
              <a:rPr sz="2000" dirty="0">
                <a:latin typeface="Calibri"/>
                <a:cs typeface="Calibri"/>
              </a:rPr>
              <a:t> </a:t>
            </a:r>
            <a:r>
              <a:rPr sz="2000" spc="-5" dirty="0">
                <a:latin typeface="Calibri"/>
                <a:cs typeface="Calibri"/>
              </a:rPr>
              <a:t>du </a:t>
            </a:r>
            <a:r>
              <a:rPr sz="2000" spc="-20" dirty="0" err="1">
                <a:latin typeface="Calibri"/>
                <a:cs typeface="Calibri"/>
              </a:rPr>
              <a:t>système</a:t>
            </a:r>
            <a:r>
              <a:rPr sz="2000" spc="-10" dirty="0">
                <a:latin typeface="Calibri"/>
                <a:cs typeface="Calibri"/>
              </a:rPr>
              <a:t> </a:t>
            </a:r>
            <a:r>
              <a:rPr lang="fr-BE" sz="2000" spc="-5" dirty="0">
                <a:latin typeface="Calibri"/>
                <a:cs typeface="Calibri"/>
              </a:rPr>
              <a:t>attentionnel</a:t>
            </a:r>
            <a:r>
              <a:rPr sz="2000" spc="-5" dirty="0">
                <a:latin typeface="Calibri"/>
                <a:cs typeface="Calibri"/>
              </a:rPr>
              <a:t>:</a:t>
            </a:r>
            <a:r>
              <a:rPr sz="2000" spc="-25" dirty="0">
                <a:latin typeface="Calibri"/>
                <a:cs typeface="Calibri"/>
              </a:rPr>
              <a:t> </a:t>
            </a:r>
            <a:r>
              <a:rPr sz="2000" spc="-5" dirty="0">
                <a:latin typeface="Calibri"/>
                <a:cs typeface="Calibri"/>
              </a:rPr>
              <a:t>difficultés</a:t>
            </a:r>
            <a:r>
              <a:rPr sz="2000" spc="-55" dirty="0">
                <a:latin typeface="Calibri"/>
                <a:cs typeface="Calibri"/>
              </a:rPr>
              <a:t> </a:t>
            </a:r>
            <a:r>
              <a:rPr sz="2000" spc="-5" dirty="0">
                <a:latin typeface="Calibri"/>
                <a:cs typeface="Calibri"/>
              </a:rPr>
              <a:t>de</a:t>
            </a:r>
            <a:r>
              <a:rPr sz="2000" dirty="0">
                <a:latin typeface="Calibri"/>
                <a:cs typeface="Calibri"/>
              </a:rPr>
              <a:t> </a:t>
            </a:r>
            <a:r>
              <a:rPr sz="2000" spc="-10" dirty="0">
                <a:latin typeface="Calibri"/>
                <a:cs typeface="Calibri"/>
              </a:rPr>
              <a:t>désengagement</a:t>
            </a:r>
            <a:r>
              <a:rPr sz="2000" dirty="0">
                <a:latin typeface="Calibri"/>
                <a:cs typeface="Calibri"/>
              </a:rPr>
              <a:t> </a:t>
            </a:r>
            <a:r>
              <a:rPr sz="2000" spc="-5" dirty="0">
                <a:latin typeface="Calibri"/>
                <a:cs typeface="Calibri"/>
              </a:rPr>
              <a:t>visuel</a:t>
            </a:r>
            <a:r>
              <a:rPr sz="2000" spc="10" dirty="0">
                <a:latin typeface="Calibri"/>
                <a:cs typeface="Calibri"/>
              </a:rPr>
              <a:t> </a:t>
            </a:r>
            <a:r>
              <a:rPr sz="2000" spc="-10" dirty="0">
                <a:latin typeface="Calibri"/>
                <a:cs typeface="Calibri"/>
              </a:rPr>
              <a:t>(</a:t>
            </a:r>
            <a:r>
              <a:rPr sz="2000" spc="-10" dirty="0" err="1">
                <a:latin typeface="Calibri"/>
                <a:cs typeface="Calibri"/>
              </a:rPr>
              <a:t>tâche</a:t>
            </a:r>
            <a:r>
              <a:rPr lang="fr-BE" sz="2000" dirty="0">
                <a:latin typeface="Calibri"/>
                <a:cs typeface="Calibri"/>
              </a:rPr>
              <a:t> </a:t>
            </a:r>
            <a:r>
              <a:rPr sz="2000" spc="-5" dirty="0">
                <a:latin typeface="Calibri"/>
                <a:cs typeface="Calibri"/>
              </a:rPr>
              <a:t>Gap-overlap)</a:t>
            </a:r>
            <a:endParaRPr sz="2000" dirty="0">
              <a:latin typeface="Calibri"/>
              <a:cs typeface="Calibri"/>
            </a:endParaRPr>
          </a:p>
        </p:txBody>
      </p:sp>
      <p:sp>
        <p:nvSpPr>
          <p:cNvPr id="3" name="object 3"/>
          <p:cNvSpPr txBox="1">
            <a:spLocks noGrp="1"/>
          </p:cNvSpPr>
          <p:nvPr>
            <p:ph type="title"/>
          </p:nvPr>
        </p:nvSpPr>
        <p:spPr>
          <a:xfrm>
            <a:off x="917257" y="612521"/>
            <a:ext cx="7885549"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dirty="0"/>
              <a:t>-</a:t>
            </a:r>
            <a:r>
              <a:rPr spc="-25" dirty="0"/>
              <a:t> </a:t>
            </a:r>
            <a:r>
              <a:rPr spc="-10" dirty="0"/>
              <a:t>Physiopathologie</a:t>
            </a:r>
          </a:p>
        </p:txBody>
      </p:sp>
      <p:pic>
        <p:nvPicPr>
          <p:cNvPr id="5" name="Picture 2" descr="Esprit De Puzzle Et Fulminer De Cerveau Illustration Stock - Illustration  du fulminer, génie: 39625720">
            <a:extLst>
              <a:ext uri="{FF2B5EF4-FFF2-40B4-BE49-F238E27FC236}">
                <a16:creationId xmlns:a16="http://schemas.microsoft.com/office/drawing/2014/main" id="{EB38053F-C50C-7F79-4765-233673945D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358" r="27806" b="74301"/>
          <a:stretch/>
        </p:blipFill>
        <p:spPr bwMode="auto">
          <a:xfrm rot="3064700">
            <a:off x="7028121" y="528314"/>
            <a:ext cx="999461" cy="994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9804" y="2478216"/>
            <a:ext cx="5305647" cy="2307683"/>
          </a:xfrm>
          <a:prstGeom prst="rect">
            <a:avLst/>
          </a:prstGeom>
        </p:spPr>
        <p:txBody>
          <a:bodyPr vert="horz" wrap="square" lIns="0" tIns="103505" rIns="0" bIns="0" rtlCol="0">
            <a:spAutoFit/>
          </a:bodyPr>
          <a:lstStyle/>
          <a:p>
            <a:pPr marL="12700">
              <a:lnSpc>
                <a:spcPct val="100000"/>
              </a:lnSpc>
              <a:spcBef>
                <a:spcPts val="815"/>
              </a:spcBef>
            </a:pPr>
            <a:r>
              <a:rPr lang="fr-BE" sz="2400" spc="-5" dirty="0">
                <a:latin typeface="Calibri"/>
                <a:cs typeface="Calibri"/>
              </a:rPr>
              <a:t>D. T</a:t>
            </a:r>
            <a:r>
              <a:rPr sz="2400" spc="-5" dirty="0" err="1">
                <a:latin typeface="Calibri"/>
                <a:cs typeface="Calibri"/>
              </a:rPr>
              <a:t>héorie</a:t>
            </a:r>
            <a:r>
              <a:rPr sz="2400" spc="-10" dirty="0">
                <a:latin typeface="Calibri"/>
                <a:cs typeface="Calibri"/>
              </a:rPr>
              <a:t> </a:t>
            </a:r>
            <a:r>
              <a:rPr sz="2400" spc="-5" dirty="0">
                <a:latin typeface="Calibri"/>
                <a:cs typeface="Calibri"/>
              </a:rPr>
              <a:t>du</a:t>
            </a:r>
            <a:r>
              <a:rPr sz="2400" spc="-15" dirty="0">
                <a:latin typeface="Calibri"/>
                <a:cs typeface="Calibri"/>
              </a:rPr>
              <a:t> </a:t>
            </a:r>
            <a:r>
              <a:rPr sz="2400" dirty="0">
                <a:latin typeface="Calibri"/>
                <a:cs typeface="Calibri"/>
              </a:rPr>
              <a:t>cerveau </a:t>
            </a:r>
            <a:r>
              <a:rPr sz="2400" spc="-5" dirty="0" err="1">
                <a:latin typeface="Calibri"/>
                <a:cs typeface="Calibri"/>
              </a:rPr>
              <a:t>masculin</a:t>
            </a:r>
            <a:r>
              <a:rPr sz="2400" spc="-55" dirty="0">
                <a:latin typeface="Calibri"/>
                <a:cs typeface="Calibri"/>
              </a:rPr>
              <a:t> </a:t>
            </a:r>
            <a:r>
              <a:rPr sz="2400" spc="-15" dirty="0" err="1">
                <a:latin typeface="Calibri"/>
                <a:cs typeface="Calibri"/>
              </a:rPr>
              <a:t>extrême</a:t>
            </a:r>
            <a:r>
              <a:rPr lang="fr-BE" sz="2400" spc="-15" dirty="0">
                <a:latin typeface="Calibri"/>
                <a:cs typeface="Calibri"/>
              </a:rPr>
              <a:t>:</a:t>
            </a:r>
            <a:endParaRPr sz="2400" dirty="0">
              <a:latin typeface="Calibri"/>
              <a:cs typeface="Calibri"/>
            </a:endParaRPr>
          </a:p>
          <a:p>
            <a:pPr marL="241300" indent="-228600">
              <a:lnSpc>
                <a:spcPts val="2730"/>
              </a:lnSpc>
              <a:spcBef>
                <a:spcPts val="720"/>
              </a:spcBef>
              <a:buFont typeface="Arial MT"/>
              <a:buChar char="•"/>
              <a:tabLst>
                <a:tab pos="241300" algn="l"/>
              </a:tabLst>
            </a:pPr>
            <a:r>
              <a:rPr sz="2000" spc="-10" dirty="0">
                <a:latin typeface="Calibri"/>
                <a:cs typeface="Calibri"/>
              </a:rPr>
              <a:t>Chez </a:t>
            </a:r>
            <a:r>
              <a:rPr sz="2000" dirty="0">
                <a:latin typeface="Calibri"/>
                <a:cs typeface="Calibri"/>
              </a:rPr>
              <a:t>l’homme:</a:t>
            </a:r>
            <a:r>
              <a:rPr sz="2000" spc="-25" dirty="0">
                <a:latin typeface="Calibri"/>
                <a:cs typeface="Calibri"/>
              </a:rPr>
              <a:t> </a:t>
            </a:r>
            <a:r>
              <a:rPr sz="2000" dirty="0">
                <a:latin typeface="Calibri"/>
                <a:cs typeface="Calibri"/>
              </a:rPr>
              <a:t>il</a:t>
            </a:r>
            <a:r>
              <a:rPr sz="2000" spc="-15" dirty="0">
                <a:latin typeface="Calibri"/>
                <a:cs typeface="Calibri"/>
              </a:rPr>
              <a:t> existe</a:t>
            </a:r>
            <a:r>
              <a:rPr sz="2000" spc="-40" dirty="0">
                <a:latin typeface="Calibri"/>
                <a:cs typeface="Calibri"/>
              </a:rPr>
              <a:t> </a:t>
            </a:r>
            <a:r>
              <a:rPr sz="2000" spc="-5" dirty="0">
                <a:latin typeface="Calibri"/>
                <a:cs typeface="Calibri"/>
              </a:rPr>
              <a:t>plus de</a:t>
            </a:r>
            <a:r>
              <a:rPr sz="2000" dirty="0">
                <a:latin typeface="Calibri"/>
                <a:cs typeface="Calibri"/>
              </a:rPr>
              <a:t> </a:t>
            </a:r>
            <a:r>
              <a:rPr sz="2000" spc="-10" dirty="0">
                <a:latin typeface="Calibri"/>
                <a:cs typeface="Calibri"/>
              </a:rPr>
              <a:t>connexions</a:t>
            </a:r>
            <a:r>
              <a:rPr sz="2000" spc="-25" dirty="0">
                <a:latin typeface="Calibri"/>
                <a:cs typeface="Calibri"/>
              </a:rPr>
              <a:t> </a:t>
            </a:r>
            <a:r>
              <a:rPr sz="2000" spc="-5" dirty="0">
                <a:latin typeface="Calibri"/>
                <a:cs typeface="Calibri"/>
              </a:rPr>
              <a:t>locales,</a:t>
            </a:r>
            <a:r>
              <a:rPr sz="2000" spc="-20" dirty="0">
                <a:latin typeface="Calibri"/>
                <a:cs typeface="Calibri"/>
              </a:rPr>
              <a:t> </a:t>
            </a:r>
            <a:r>
              <a:rPr sz="2000" dirty="0">
                <a:latin typeface="Calibri"/>
                <a:cs typeface="Calibri"/>
              </a:rPr>
              <a:t>les</a:t>
            </a:r>
            <a:r>
              <a:rPr sz="2000" spc="5" dirty="0">
                <a:latin typeface="Calibri"/>
                <a:cs typeface="Calibri"/>
              </a:rPr>
              <a:t> </a:t>
            </a:r>
            <a:r>
              <a:rPr sz="2000" spc="-10" dirty="0" err="1">
                <a:latin typeface="Calibri"/>
                <a:cs typeface="Calibri"/>
              </a:rPr>
              <a:t>connexions</a:t>
            </a:r>
            <a:r>
              <a:rPr sz="2000" spc="-25" dirty="0">
                <a:latin typeface="Calibri"/>
                <a:cs typeface="Calibri"/>
              </a:rPr>
              <a:t> </a:t>
            </a:r>
            <a:r>
              <a:rPr sz="2000" spc="-5" dirty="0">
                <a:latin typeface="Calibri"/>
                <a:cs typeface="Calibri"/>
              </a:rPr>
              <a:t>longues</a:t>
            </a:r>
            <a:r>
              <a:rPr lang="fr-BE" sz="2000" dirty="0">
                <a:latin typeface="Calibri"/>
                <a:cs typeface="Calibri"/>
              </a:rPr>
              <a:t> </a:t>
            </a:r>
            <a:r>
              <a:rPr sz="2000" spc="-10" dirty="0">
                <a:latin typeface="Calibri"/>
                <a:cs typeface="Calibri"/>
              </a:rPr>
              <a:t>distances</a:t>
            </a:r>
            <a:r>
              <a:rPr sz="2000" spc="-30" dirty="0">
                <a:latin typeface="Calibri"/>
                <a:cs typeface="Calibri"/>
              </a:rPr>
              <a:t> </a:t>
            </a:r>
            <a:r>
              <a:rPr sz="2000" spc="-10" dirty="0">
                <a:latin typeface="Calibri"/>
                <a:cs typeface="Calibri"/>
              </a:rPr>
              <a:t>sont</a:t>
            </a:r>
            <a:r>
              <a:rPr sz="2000" dirty="0">
                <a:latin typeface="Calibri"/>
                <a:cs typeface="Calibri"/>
              </a:rPr>
              <a:t> </a:t>
            </a:r>
            <a:r>
              <a:rPr sz="2000" spc="-5" dirty="0">
                <a:latin typeface="Calibri"/>
                <a:cs typeface="Calibri"/>
              </a:rPr>
              <a:t>moins</a:t>
            </a:r>
            <a:r>
              <a:rPr sz="2000" spc="-30" dirty="0">
                <a:latin typeface="Calibri"/>
                <a:cs typeface="Calibri"/>
              </a:rPr>
              <a:t> </a:t>
            </a:r>
            <a:r>
              <a:rPr sz="2000" spc="-5" dirty="0">
                <a:latin typeface="Calibri"/>
                <a:cs typeface="Calibri"/>
              </a:rPr>
              <a:t>efficiences</a:t>
            </a:r>
            <a:endParaRPr sz="2000" dirty="0">
              <a:latin typeface="Calibri"/>
              <a:cs typeface="Calibri"/>
            </a:endParaRPr>
          </a:p>
          <a:p>
            <a:pPr marL="241300" indent="-228600">
              <a:lnSpc>
                <a:spcPct val="100000"/>
              </a:lnSpc>
              <a:spcBef>
                <a:spcPts val="720"/>
              </a:spcBef>
              <a:buFont typeface="Arial MT"/>
              <a:buChar char="•"/>
              <a:tabLst>
                <a:tab pos="241300" algn="l"/>
              </a:tabLst>
            </a:pPr>
            <a:r>
              <a:rPr sz="2000" spc="-5" dirty="0">
                <a:latin typeface="Calibri"/>
                <a:cs typeface="Calibri"/>
              </a:rPr>
              <a:t>Lié </a:t>
            </a:r>
            <a:r>
              <a:rPr sz="2000" dirty="0">
                <a:latin typeface="Calibri"/>
                <a:cs typeface="Calibri"/>
              </a:rPr>
              <a:t>à</a:t>
            </a:r>
            <a:r>
              <a:rPr sz="2000" spc="-10" dirty="0">
                <a:latin typeface="Calibri"/>
                <a:cs typeface="Calibri"/>
              </a:rPr>
              <a:t> </a:t>
            </a:r>
            <a:r>
              <a:rPr sz="2000" spc="-5" dirty="0">
                <a:latin typeface="Calibri"/>
                <a:cs typeface="Calibri"/>
              </a:rPr>
              <a:t>une</a:t>
            </a:r>
            <a:r>
              <a:rPr sz="2000" spc="10" dirty="0">
                <a:latin typeface="Calibri"/>
                <a:cs typeface="Calibri"/>
              </a:rPr>
              <a:t> </a:t>
            </a:r>
            <a:r>
              <a:rPr sz="2000" spc="-5" dirty="0">
                <a:latin typeface="Calibri"/>
                <a:cs typeface="Calibri"/>
              </a:rPr>
              <a:t>exposition</a:t>
            </a:r>
            <a:r>
              <a:rPr sz="2000" spc="-30" dirty="0">
                <a:latin typeface="Calibri"/>
                <a:cs typeface="Calibri"/>
              </a:rPr>
              <a:t> </a:t>
            </a:r>
            <a:r>
              <a:rPr sz="2000" spc="-15" dirty="0">
                <a:latin typeface="Calibri"/>
                <a:cs typeface="Calibri"/>
              </a:rPr>
              <a:t>excessive</a:t>
            </a:r>
            <a:r>
              <a:rPr sz="2000" spc="-20" dirty="0">
                <a:latin typeface="Calibri"/>
                <a:cs typeface="Calibri"/>
              </a:rPr>
              <a:t> </a:t>
            </a:r>
            <a:r>
              <a:rPr sz="2000" spc="-5" dirty="0">
                <a:latin typeface="Calibri"/>
                <a:cs typeface="Calibri"/>
              </a:rPr>
              <a:t>de </a:t>
            </a:r>
            <a:r>
              <a:rPr sz="2000" spc="-15" dirty="0">
                <a:latin typeface="Calibri"/>
                <a:cs typeface="Calibri"/>
              </a:rPr>
              <a:t>testostérone</a:t>
            </a:r>
            <a:r>
              <a:rPr sz="2000" spc="-20" dirty="0">
                <a:latin typeface="Calibri"/>
                <a:cs typeface="Calibri"/>
              </a:rPr>
              <a:t> </a:t>
            </a:r>
            <a:r>
              <a:rPr sz="2000" spc="-15" dirty="0">
                <a:latin typeface="Calibri"/>
                <a:cs typeface="Calibri"/>
              </a:rPr>
              <a:t>durant </a:t>
            </a:r>
            <a:r>
              <a:rPr sz="2000" dirty="0">
                <a:latin typeface="Calibri"/>
                <a:cs typeface="Calibri"/>
              </a:rPr>
              <a:t>la</a:t>
            </a:r>
            <a:r>
              <a:rPr sz="2000" spc="-10" dirty="0">
                <a:latin typeface="Calibri"/>
                <a:cs typeface="Calibri"/>
              </a:rPr>
              <a:t> </a:t>
            </a:r>
            <a:r>
              <a:rPr sz="2000" spc="-5" dirty="0">
                <a:latin typeface="Calibri"/>
                <a:cs typeface="Calibri"/>
              </a:rPr>
              <a:t>période</a:t>
            </a:r>
            <a:r>
              <a:rPr sz="2000" spc="-20" dirty="0">
                <a:latin typeface="Calibri"/>
                <a:cs typeface="Calibri"/>
              </a:rPr>
              <a:t> fœtale</a:t>
            </a:r>
            <a:endParaRPr sz="2000" dirty="0">
              <a:latin typeface="Calibri"/>
              <a:cs typeface="Calibri"/>
            </a:endParaRPr>
          </a:p>
        </p:txBody>
      </p:sp>
      <p:sp>
        <p:nvSpPr>
          <p:cNvPr id="3" name="object 3"/>
          <p:cNvSpPr txBox="1">
            <a:spLocks noGrp="1"/>
          </p:cNvSpPr>
          <p:nvPr>
            <p:ph type="title"/>
          </p:nvPr>
        </p:nvSpPr>
        <p:spPr>
          <a:xfrm>
            <a:off x="917257" y="612521"/>
            <a:ext cx="9059081"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dirty="0"/>
              <a:t>-</a:t>
            </a:r>
            <a:r>
              <a:rPr spc="-25" dirty="0"/>
              <a:t> </a:t>
            </a:r>
            <a:r>
              <a:rPr spc="-10" dirty="0"/>
              <a:t>Physiopathologie</a:t>
            </a:r>
          </a:p>
        </p:txBody>
      </p:sp>
      <p:pic>
        <p:nvPicPr>
          <p:cNvPr id="1028" name="Picture 4" descr="Les cerveaux des hommes et des femmes sont-ils vraiment différents ?">
            <a:extLst>
              <a:ext uri="{FF2B5EF4-FFF2-40B4-BE49-F238E27FC236}">
                <a16:creationId xmlns:a16="http://schemas.microsoft.com/office/drawing/2014/main" id="{5277F6D1-35A2-A490-E4D5-60B02B551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57" y="2478216"/>
            <a:ext cx="4363484" cy="24544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a:extLst>
              <a:ext uri="{FF2B5EF4-FFF2-40B4-BE49-F238E27FC236}">
                <a16:creationId xmlns:a16="http://schemas.microsoft.com/office/drawing/2014/main" id="{85146C3A-6672-8DEA-E84C-DB74EECB6435}"/>
              </a:ext>
            </a:extLst>
          </p:cNvPr>
          <p:cNvCxnSpPr/>
          <p:nvPr/>
        </p:nvCxnSpPr>
        <p:spPr>
          <a:xfrm>
            <a:off x="4023916" y="4821658"/>
            <a:ext cx="0" cy="222036"/>
          </a:xfrm>
          <a:prstGeom prst="line">
            <a:avLst/>
          </a:prstGeom>
          <a:ln w="76200">
            <a:solidFill>
              <a:srgbClr val="D35292"/>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7257" y="1747297"/>
            <a:ext cx="9011285" cy="475130"/>
          </a:xfrm>
          <a:prstGeom prst="rect">
            <a:avLst/>
          </a:prstGeom>
        </p:spPr>
        <p:txBody>
          <a:bodyPr vert="horz" wrap="square" lIns="0" tIns="104775" rIns="0" bIns="0" rtlCol="0">
            <a:spAutoFit/>
          </a:bodyPr>
          <a:lstStyle/>
          <a:p>
            <a:pPr marL="12700">
              <a:lnSpc>
                <a:spcPct val="100000"/>
              </a:lnSpc>
              <a:spcBef>
                <a:spcPts val="825"/>
              </a:spcBef>
            </a:pPr>
            <a:r>
              <a:rPr lang="fr-BE" sz="2400" spc="-5" dirty="0">
                <a:latin typeface="Calibri"/>
                <a:cs typeface="Calibri"/>
              </a:rPr>
              <a:t>E. </a:t>
            </a:r>
            <a:r>
              <a:rPr sz="2400" spc="-5" dirty="0">
                <a:latin typeface="Calibri"/>
                <a:cs typeface="Calibri"/>
              </a:rPr>
              <a:t>Manque</a:t>
            </a:r>
            <a:r>
              <a:rPr sz="2400" spc="-15" dirty="0">
                <a:latin typeface="Calibri"/>
                <a:cs typeface="Calibri"/>
              </a:rPr>
              <a:t> </a:t>
            </a:r>
            <a:r>
              <a:rPr sz="2400" spc="-5" dirty="0">
                <a:latin typeface="Calibri"/>
                <a:cs typeface="Calibri"/>
              </a:rPr>
              <a:t>de</a:t>
            </a:r>
            <a:r>
              <a:rPr sz="2400" spc="-15" dirty="0">
                <a:latin typeface="Calibri"/>
                <a:cs typeface="Calibri"/>
              </a:rPr>
              <a:t> </a:t>
            </a:r>
            <a:r>
              <a:rPr sz="2400" spc="-10" dirty="0">
                <a:latin typeface="Calibri"/>
                <a:cs typeface="Calibri"/>
              </a:rPr>
              <a:t>motivation</a:t>
            </a:r>
            <a:r>
              <a:rPr sz="2400" spc="-20" dirty="0">
                <a:latin typeface="Calibri"/>
                <a:cs typeface="Calibri"/>
              </a:rPr>
              <a:t> </a:t>
            </a:r>
            <a:r>
              <a:rPr sz="2400" spc="-5" dirty="0" err="1">
                <a:latin typeface="Calibri"/>
                <a:cs typeface="Calibri"/>
              </a:rPr>
              <a:t>sociale</a:t>
            </a:r>
            <a:r>
              <a:rPr lang="fr-BE" sz="2400" spc="-5" dirty="0">
                <a:latin typeface="Calibri"/>
                <a:cs typeface="Calibri"/>
              </a:rPr>
              <a:t>:</a:t>
            </a:r>
            <a:endParaRPr sz="2400" dirty="0">
              <a:latin typeface="Calibri"/>
              <a:cs typeface="Calibri"/>
            </a:endParaRPr>
          </a:p>
        </p:txBody>
      </p:sp>
      <p:sp>
        <p:nvSpPr>
          <p:cNvPr id="3" name="object 3"/>
          <p:cNvSpPr txBox="1">
            <a:spLocks noGrp="1"/>
          </p:cNvSpPr>
          <p:nvPr>
            <p:ph type="title"/>
          </p:nvPr>
        </p:nvSpPr>
        <p:spPr>
          <a:xfrm>
            <a:off x="917257" y="612521"/>
            <a:ext cx="6943853" cy="695960"/>
          </a:xfrm>
          <a:prstGeom prst="rect">
            <a:avLst/>
          </a:prstGeom>
        </p:spPr>
        <p:txBody>
          <a:bodyPr vert="horz" wrap="square" lIns="0" tIns="12700" rIns="0" bIns="0" rtlCol="0">
            <a:spAutoFit/>
          </a:bodyPr>
          <a:lstStyle/>
          <a:p>
            <a:pPr marL="12700">
              <a:lnSpc>
                <a:spcPct val="100000"/>
              </a:lnSpc>
              <a:spcBef>
                <a:spcPts val="100"/>
              </a:spcBef>
            </a:pPr>
            <a:r>
              <a:rPr spc="-10" dirty="0"/>
              <a:t>TSA</a:t>
            </a:r>
            <a:r>
              <a:rPr spc="-75" dirty="0"/>
              <a:t> </a:t>
            </a:r>
            <a:r>
              <a:rPr dirty="0"/>
              <a:t>-</a:t>
            </a:r>
            <a:r>
              <a:rPr spc="-25" dirty="0"/>
              <a:t> </a:t>
            </a:r>
            <a:r>
              <a:rPr spc="-10" dirty="0"/>
              <a:t>Physiopathologie</a:t>
            </a:r>
          </a:p>
        </p:txBody>
      </p:sp>
      <p:pic>
        <p:nvPicPr>
          <p:cNvPr id="4098" name="Picture 2" descr="Diagnostiquer l'autisme de haut niveau &amp; le syndrome d'Asperger à partir  d'images cérébrales liées aux pensées sociales (PsychoMedia, décembre 2014)  | BLOG Les tribulations d'une Aspergirl">
            <a:extLst>
              <a:ext uri="{FF2B5EF4-FFF2-40B4-BE49-F238E27FC236}">
                <a16:creationId xmlns:a16="http://schemas.microsoft.com/office/drawing/2014/main" id="{9A34FA56-956F-1CF0-153D-C1B9BDA80D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721"/>
          <a:stretch/>
        </p:blipFill>
        <p:spPr bwMode="auto">
          <a:xfrm>
            <a:off x="7669745" y="2347700"/>
            <a:ext cx="3973196" cy="389572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8DA2D548-1E91-3286-2267-74AE05C6A31E}"/>
              </a:ext>
            </a:extLst>
          </p:cNvPr>
          <p:cNvSpPr txBox="1"/>
          <p:nvPr/>
        </p:nvSpPr>
        <p:spPr>
          <a:xfrm>
            <a:off x="786325" y="2459504"/>
            <a:ext cx="2274277" cy="646331"/>
          </a:xfrm>
          <a:prstGeom prst="rect">
            <a:avLst/>
          </a:prstGeom>
          <a:solidFill>
            <a:schemeClr val="bg1">
              <a:lumMod val="95000"/>
            </a:schemeClr>
          </a:solidFill>
          <a:ln w="19050">
            <a:solidFill>
              <a:srgbClr val="C00000"/>
            </a:solidFill>
          </a:ln>
        </p:spPr>
        <p:txBody>
          <a:bodyPr wrap="square" rtlCol="0">
            <a:spAutoFit/>
          </a:bodyPr>
          <a:lstStyle/>
          <a:p>
            <a:pPr algn="ctr"/>
            <a:r>
              <a:rPr lang="fr-BE" dirty="0"/>
              <a:t>Réduction de l’intérêt social</a:t>
            </a:r>
          </a:p>
        </p:txBody>
      </p:sp>
      <p:sp>
        <p:nvSpPr>
          <p:cNvPr id="10" name="ZoneTexte 9">
            <a:extLst>
              <a:ext uri="{FF2B5EF4-FFF2-40B4-BE49-F238E27FC236}">
                <a16:creationId xmlns:a16="http://schemas.microsoft.com/office/drawing/2014/main" id="{83D4B617-662E-BC82-5587-1262608159C3}"/>
              </a:ext>
            </a:extLst>
          </p:cNvPr>
          <p:cNvSpPr txBox="1"/>
          <p:nvPr/>
        </p:nvSpPr>
        <p:spPr>
          <a:xfrm>
            <a:off x="1840293" y="3429000"/>
            <a:ext cx="2274277" cy="646331"/>
          </a:xfrm>
          <a:prstGeom prst="rect">
            <a:avLst/>
          </a:prstGeom>
          <a:solidFill>
            <a:schemeClr val="bg1">
              <a:lumMod val="95000"/>
            </a:schemeClr>
          </a:solidFill>
          <a:ln w="19050">
            <a:solidFill>
              <a:srgbClr val="C00000"/>
            </a:solidFill>
          </a:ln>
        </p:spPr>
        <p:txBody>
          <a:bodyPr wrap="square" rtlCol="0">
            <a:spAutoFit/>
          </a:bodyPr>
          <a:lstStyle/>
          <a:p>
            <a:pPr algn="ctr"/>
            <a:r>
              <a:rPr lang="fr-BE" dirty="0"/>
              <a:t>Diminution des expériences sociales</a:t>
            </a:r>
          </a:p>
        </p:txBody>
      </p:sp>
      <p:sp>
        <p:nvSpPr>
          <p:cNvPr id="11" name="ZoneTexte 10">
            <a:extLst>
              <a:ext uri="{FF2B5EF4-FFF2-40B4-BE49-F238E27FC236}">
                <a16:creationId xmlns:a16="http://schemas.microsoft.com/office/drawing/2014/main" id="{4A37921E-2224-9C24-C3FE-1111AE1A328F}"/>
              </a:ext>
            </a:extLst>
          </p:cNvPr>
          <p:cNvSpPr txBox="1"/>
          <p:nvPr/>
        </p:nvSpPr>
        <p:spPr>
          <a:xfrm>
            <a:off x="2672817" y="4398496"/>
            <a:ext cx="2809339" cy="646331"/>
          </a:xfrm>
          <a:prstGeom prst="rect">
            <a:avLst/>
          </a:prstGeom>
          <a:solidFill>
            <a:schemeClr val="bg1">
              <a:lumMod val="95000"/>
            </a:schemeClr>
          </a:solidFill>
          <a:ln w="19050">
            <a:solidFill>
              <a:srgbClr val="C00000"/>
            </a:solidFill>
          </a:ln>
        </p:spPr>
        <p:txBody>
          <a:bodyPr wrap="square" rtlCol="0">
            <a:spAutoFit/>
          </a:bodyPr>
          <a:lstStyle/>
          <a:p>
            <a:pPr algn="ctr"/>
            <a:r>
              <a:rPr lang="fr-BE" dirty="0"/>
              <a:t>Moins d’opportunités pour un « apprentissage social »</a:t>
            </a:r>
          </a:p>
        </p:txBody>
      </p:sp>
      <p:sp>
        <p:nvSpPr>
          <p:cNvPr id="12" name="ZoneTexte 11">
            <a:extLst>
              <a:ext uri="{FF2B5EF4-FFF2-40B4-BE49-F238E27FC236}">
                <a16:creationId xmlns:a16="http://schemas.microsoft.com/office/drawing/2014/main" id="{DA01F30D-87DC-2EC2-DE4D-1AD5CD75CF79}"/>
              </a:ext>
            </a:extLst>
          </p:cNvPr>
          <p:cNvSpPr txBox="1"/>
          <p:nvPr/>
        </p:nvSpPr>
        <p:spPr>
          <a:xfrm>
            <a:off x="3620084" y="5367992"/>
            <a:ext cx="3100756" cy="923330"/>
          </a:xfrm>
          <a:prstGeom prst="rect">
            <a:avLst/>
          </a:prstGeom>
          <a:solidFill>
            <a:schemeClr val="bg1">
              <a:lumMod val="95000"/>
            </a:schemeClr>
          </a:solidFill>
          <a:ln w="19050">
            <a:solidFill>
              <a:srgbClr val="C00000"/>
            </a:solidFill>
          </a:ln>
        </p:spPr>
        <p:txBody>
          <a:bodyPr wrap="square" rtlCol="0">
            <a:spAutoFit/>
          </a:bodyPr>
          <a:lstStyle/>
          <a:p>
            <a:pPr algn="ctr"/>
            <a:r>
              <a:rPr lang="fr-BE" dirty="0"/>
              <a:t>Déficit de spécialisation des régions cérébrales qui traitent l’information sociale</a:t>
            </a:r>
          </a:p>
        </p:txBody>
      </p:sp>
      <p:cxnSp>
        <p:nvCxnSpPr>
          <p:cNvPr id="14" name="Connecteur droit avec flèche 13">
            <a:extLst>
              <a:ext uri="{FF2B5EF4-FFF2-40B4-BE49-F238E27FC236}">
                <a16:creationId xmlns:a16="http://schemas.microsoft.com/office/drawing/2014/main" id="{A106DF44-E12F-1FB2-ABAF-6080EA9D34BB}"/>
              </a:ext>
            </a:extLst>
          </p:cNvPr>
          <p:cNvCxnSpPr>
            <a:stCxn id="8" idx="2"/>
          </p:cNvCxnSpPr>
          <p:nvPr/>
        </p:nvCxnSpPr>
        <p:spPr>
          <a:xfrm>
            <a:off x="1923464" y="3105835"/>
            <a:ext cx="453976" cy="23172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8787DBD9-6D4D-4902-FA50-70330A202C9B}"/>
              </a:ext>
            </a:extLst>
          </p:cNvPr>
          <p:cNvCxnSpPr/>
          <p:nvPr/>
        </p:nvCxnSpPr>
        <p:spPr>
          <a:xfrm>
            <a:off x="2833614" y="4065891"/>
            <a:ext cx="453976" cy="23172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5DD6CD5F-C83F-0AF3-318C-D8EBB55E203D}"/>
              </a:ext>
            </a:extLst>
          </p:cNvPr>
          <p:cNvCxnSpPr/>
          <p:nvPr/>
        </p:nvCxnSpPr>
        <p:spPr>
          <a:xfrm>
            <a:off x="3850498" y="5044827"/>
            <a:ext cx="453976" cy="23172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object 6">
            <a:extLst>
              <a:ext uri="{FF2B5EF4-FFF2-40B4-BE49-F238E27FC236}">
                <a16:creationId xmlns:a16="http://schemas.microsoft.com/office/drawing/2014/main" id="{9A970527-324B-BDFE-A2DF-75EB7ABB7312}"/>
              </a:ext>
            </a:extLst>
          </p:cNvPr>
          <p:cNvSpPr txBox="1"/>
          <p:nvPr/>
        </p:nvSpPr>
        <p:spPr>
          <a:xfrm>
            <a:off x="7834922" y="6368698"/>
            <a:ext cx="3808019" cy="259045"/>
          </a:xfrm>
          <a:prstGeom prst="rect">
            <a:avLst/>
          </a:prstGeom>
        </p:spPr>
        <p:txBody>
          <a:bodyPr vert="horz" wrap="square" lIns="0" tIns="12700" rIns="0" bIns="0" rtlCol="0">
            <a:spAutoFit/>
          </a:bodyPr>
          <a:lstStyle/>
          <a:p>
            <a:pPr marL="12700" algn="ctr">
              <a:lnSpc>
                <a:spcPct val="100000"/>
              </a:lnSpc>
              <a:spcBef>
                <a:spcPts val="100"/>
              </a:spcBef>
            </a:pPr>
            <a:r>
              <a:rPr lang="fr-BE" sz="1600" i="1" spc="-10" dirty="0">
                <a:latin typeface="Calibri"/>
                <a:cs typeface="Calibri"/>
              </a:rPr>
              <a:t>Just A et al. </a:t>
            </a:r>
            <a:r>
              <a:rPr lang="fr-BE" sz="1600" i="1" spc="-10" dirty="0" err="1">
                <a:latin typeface="Calibri"/>
                <a:cs typeface="Calibri"/>
              </a:rPr>
              <a:t>PLoS</a:t>
            </a:r>
            <a:r>
              <a:rPr lang="fr-BE" sz="1600" i="1" spc="-10" dirty="0">
                <a:latin typeface="Calibri"/>
                <a:cs typeface="Calibri"/>
              </a:rPr>
              <a:t> One 2014</a:t>
            </a:r>
            <a:endParaRPr sz="1600" dirty="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A26CD-7FDC-EAE8-D28B-E09136D5BB82}"/>
            </a:ext>
          </a:extLst>
        </p:cNvPr>
        <p:cNvGrpSpPr/>
        <p:nvPr/>
      </p:nvGrpSpPr>
      <p:grpSpPr>
        <a:xfrm>
          <a:off x="0" y="0"/>
          <a:ext cx="0" cy="0"/>
          <a:chOff x="0" y="0"/>
          <a:chExt cx="0" cy="0"/>
        </a:xfrm>
      </p:grpSpPr>
      <p:pic>
        <p:nvPicPr>
          <p:cNvPr id="6146" name="Picture 2" descr="Illustration d'un dessin - Exposition 2003 - ART et différences - École spécialisée : Les Colibris">
            <a:extLst>
              <a:ext uri="{FF2B5EF4-FFF2-40B4-BE49-F238E27FC236}">
                <a16:creationId xmlns:a16="http://schemas.microsoft.com/office/drawing/2014/main" id="{E78A27CD-DAE9-8035-473B-A6C637416C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8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3A54CE22-D46C-16B4-925F-2BA87A09FA5A}"/>
              </a:ext>
            </a:extLst>
          </p:cNvPr>
          <p:cNvSpPr txBox="1">
            <a:spLocks/>
          </p:cNvSpPr>
          <p:nvPr/>
        </p:nvSpPr>
        <p:spPr>
          <a:xfrm>
            <a:off x="705716" y="1985602"/>
            <a:ext cx="10515600" cy="2004507"/>
          </a:xfrm>
          <a:prstGeom prst="rect">
            <a:avLst/>
          </a:prstGeom>
          <a:solidFill>
            <a:schemeClr val="bg1"/>
          </a:solidFill>
          <a:ln w="127000" cmpd="thickThin">
            <a:solidFill>
              <a:schemeClr val="bg1">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5400" dirty="0"/>
              <a:t>Notion de Trouble</a:t>
            </a:r>
            <a:endParaRPr lang="fr-BE" sz="4000" dirty="0"/>
          </a:p>
        </p:txBody>
      </p:sp>
      <p:sp>
        <p:nvSpPr>
          <p:cNvPr id="5" name="Titre 1">
            <a:extLst>
              <a:ext uri="{FF2B5EF4-FFF2-40B4-BE49-F238E27FC236}">
                <a16:creationId xmlns:a16="http://schemas.microsoft.com/office/drawing/2014/main" id="{4AFE0617-BB12-5071-991F-EC44AA21C7BA}"/>
              </a:ext>
            </a:extLst>
          </p:cNvPr>
          <p:cNvSpPr txBox="1">
            <a:spLocks/>
          </p:cNvSpPr>
          <p:nvPr/>
        </p:nvSpPr>
        <p:spPr>
          <a:xfrm>
            <a:off x="3667456" y="5739939"/>
            <a:ext cx="4592120" cy="734697"/>
          </a:xfrm>
          <a:prstGeom prst="rect">
            <a:avLst/>
          </a:prstGeom>
          <a:solidFill>
            <a:schemeClr val="bg1">
              <a:lumMod val="95000"/>
            </a:schemeClr>
          </a:solidFill>
          <a:ln w="127000" cmpd="thickThin">
            <a:solidFill>
              <a:srgbClr val="AFAD5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400" i="1" dirty="0"/>
              <a:t>Eaux Troubles </a:t>
            </a:r>
          </a:p>
          <a:p>
            <a:pPr algn="ctr"/>
            <a:r>
              <a:rPr lang="fr-BE" sz="1600" dirty="0"/>
              <a:t>Dessin de l’atelier ART et différences</a:t>
            </a:r>
          </a:p>
        </p:txBody>
      </p:sp>
    </p:spTree>
    <p:extLst>
      <p:ext uri="{BB962C8B-B14F-4D97-AF65-F5344CB8AC3E}">
        <p14:creationId xmlns:p14="http://schemas.microsoft.com/office/powerpoint/2010/main" val="2087753497"/>
      </p:ext>
    </p:extLst>
  </p:cSld>
  <p:clrMapOvr>
    <a:masterClrMapping/>
  </p:clrMapOvr>
  <mc:AlternateContent xmlns:mc="http://schemas.openxmlformats.org/markup-compatibility/2006" xmlns:p14="http://schemas.microsoft.com/office/powerpoint/2010/main">
    <mc:Choice Requires="p14">
      <p:transition spd="slow" p14:dur="2000" advTm="1089"/>
    </mc:Choice>
    <mc:Fallback xmlns="">
      <p:transition spd="slow" advTm="108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B0B63-64D9-F486-3A70-67A99DDE8115}"/>
              </a:ext>
            </a:extLst>
          </p:cNvPr>
          <p:cNvSpPr>
            <a:spLocks noGrp="1"/>
          </p:cNvSpPr>
          <p:nvPr>
            <p:ph type="title"/>
          </p:nvPr>
        </p:nvSpPr>
        <p:spPr/>
        <p:txBody>
          <a:bodyPr/>
          <a:lstStyle/>
          <a:p>
            <a:r>
              <a:rPr lang="fr-BE" dirty="0"/>
              <a:t>Les Troubles du neurodéveloppement</a:t>
            </a:r>
          </a:p>
        </p:txBody>
      </p:sp>
      <p:pic>
        <p:nvPicPr>
          <p:cNvPr id="4" name="Image 3">
            <a:extLst>
              <a:ext uri="{FF2B5EF4-FFF2-40B4-BE49-F238E27FC236}">
                <a16:creationId xmlns:a16="http://schemas.microsoft.com/office/drawing/2014/main" id="{966C8AF0-452C-BDF6-8981-4459A909B312}"/>
              </a:ext>
            </a:extLst>
          </p:cNvPr>
          <p:cNvPicPr>
            <a:picLocks noChangeAspect="1"/>
          </p:cNvPicPr>
          <p:nvPr/>
        </p:nvPicPr>
        <p:blipFill rotWithShape="1">
          <a:blip r:embed="rId3"/>
          <a:srcRect l="7591" t="3356" r="12982" b="3614"/>
          <a:stretch/>
        </p:blipFill>
        <p:spPr>
          <a:xfrm>
            <a:off x="1553916" y="1690688"/>
            <a:ext cx="7479958" cy="4927971"/>
          </a:xfrm>
          <a:prstGeom prst="rect">
            <a:avLst/>
          </a:prstGeom>
        </p:spPr>
      </p:pic>
      <p:pic>
        <p:nvPicPr>
          <p:cNvPr id="5" name="Picture 4">
            <a:extLst>
              <a:ext uri="{FF2B5EF4-FFF2-40B4-BE49-F238E27FC236}">
                <a16:creationId xmlns:a16="http://schemas.microsoft.com/office/drawing/2014/main" id="{7A43DE97-7991-D130-3626-5EC3960B8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6117" y="1940386"/>
            <a:ext cx="1352645" cy="1896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IM-11 - version française (chapitre 06) | PDF | Trouble du déficit de  l'attention avec ou sans hyperactivité | Schizophrénie">
            <a:extLst>
              <a:ext uri="{FF2B5EF4-FFF2-40B4-BE49-F238E27FC236}">
                <a16:creationId xmlns:a16="http://schemas.microsoft.com/office/drawing/2014/main" id="{0D33A534-94F6-AF7B-8DE5-19139C86E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6117" y="4086376"/>
            <a:ext cx="1352645" cy="194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85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Les Troubles du neurodéveloppement</a:t>
            </a:r>
          </a:p>
        </p:txBody>
      </p:sp>
      <p:sp>
        <p:nvSpPr>
          <p:cNvPr id="3" name="Espace réservé du contenu 2"/>
          <p:cNvSpPr>
            <a:spLocks noGrp="1"/>
          </p:cNvSpPr>
          <p:nvPr>
            <p:ph idx="1"/>
          </p:nvPr>
        </p:nvSpPr>
        <p:spPr>
          <a:xfrm>
            <a:off x="507331" y="1925053"/>
            <a:ext cx="11177337" cy="4347410"/>
          </a:xfrm>
        </p:spPr>
        <p:txBody>
          <a:bodyPr>
            <a:normAutofit/>
          </a:bodyPr>
          <a:lstStyle/>
          <a:p>
            <a:pPr marL="0" lvl="0" indent="0">
              <a:buNone/>
            </a:pPr>
            <a:r>
              <a:rPr lang="fr-FR" sz="2600" dirty="0"/>
              <a:t>Principes de base</a:t>
            </a:r>
          </a:p>
          <a:p>
            <a:pPr lvl="0"/>
            <a:r>
              <a:rPr lang="fr-BE" sz="2400" b="1" dirty="0"/>
              <a:t>Moindre compétence par rapport à une population générale </a:t>
            </a:r>
            <a:r>
              <a:rPr lang="fr-BE" sz="2400" dirty="0"/>
              <a:t>d’une fonction cognitive, survenant durant la </a:t>
            </a:r>
            <a:r>
              <a:rPr lang="fr-BE" sz="2400" b="1" dirty="0"/>
              <a:t>période de développement</a:t>
            </a:r>
            <a:r>
              <a:rPr lang="fr-BE" sz="2400" dirty="0"/>
              <a:t>, et ayant un </a:t>
            </a:r>
            <a:r>
              <a:rPr lang="fr-BE" sz="2400" b="1" dirty="0"/>
              <a:t>impact significatif</a:t>
            </a:r>
          </a:p>
          <a:p>
            <a:endParaRPr lang="fr-BE" dirty="0"/>
          </a:p>
        </p:txBody>
      </p:sp>
    </p:spTree>
    <p:extLst>
      <p:ext uri="{BB962C8B-B14F-4D97-AF65-F5344CB8AC3E}">
        <p14:creationId xmlns:p14="http://schemas.microsoft.com/office/powerpoint/2010/main" val="3201833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Les Troubles du neurodéveloppement</a:t>
            </a:r>
          </a:p>
        </p:txBody>
      </p:sp>
      <p:sp>
        <p:nvSpPr>
          <p:cNvPr id="3" name="Espace réservé du contenu 2"/>
          <p:cNvSpPr>
            <a:spLocks noGrp="1"/>
          </p:cNvSpPr>
          <p:nvPr>
            <p:ph idx="1"/>
          </p:nvPr>
        </p:nvSpPr>
        <p:spPr>
          <a:xfrm>
            <a:off x="507331" y="1925053"/>
            <a:ext cx="11177337" cy="4347410"/>
          </a:xfrm>
        </p:spPr>
        <p:txBody>
          <a:bodyPr>
            <a:normAutofit/>
          </a:bodyPr>
          <a:lstStyle/>
          <a:p>
            <a:pPr marL="0" lvl="0" indent="0">
              <a:buNone/>
            </a:pPr>
            <a:r>
              <a:rPr lang="fr-FR" sz="2600" dirty="0"/>
              <a:t>Principes de base</a:t>
            </a:r>
          </a:p>
          <a:p>
            <a:pPr lvl="0"/>
            <a:r>
              <a:rPr lang="fr-BE" sz="2400" b="1" dirty="0"/>
              <a:t>Moindre compétence par rapport à une population générale </a:t>
            </a:r>
            <a:r>
              <a:rPr lang="fr-BE" sz="2400" dirty="0"/>
              <a:t>d’une fonction cognitive, survenant durant la </a:t>
            </a:r>
            <a:r>
              <a:rPr lang="fr-BE" sz="2400" b="1" dirty="0"/>
              <a:t>période de développement</a:t>
            </a:r>
            <a:r>
              <a:rPr lang="fr-BE" sz="2400" dirty="0"/>
              <a:t>, et ayant un </a:t>
            </a:r>
            <a:r>
              <a:rPr lang="fr-BE" sz="2400" b="1" dirty="0"/>
              <a:t>impact significatif</a:t>
            </a:r>
          </a:p>
          <a:p>
            <a:pPr lvl="0"/>
            <a:r>
              <a:rPr lang="fr-FR" sz="2400" dirty="0"/>
              <a:t>Plusieurs troubles peuvent être observés </a:t>
            </a:r>
            <a:r>
              <a:rPr lang="fr-FR" sz="2400" b="1" dirty="0"/>
              <a:t>simultanément</a:t>
            </a:r>
            <a:r>
              <a:rPr lang="en-GB" sz="2400" dirty="0"/>
              <a:t>; l</a:t>
            </a:r>
            <a:r>
              <a:rPr lang="fr-FR" sz="2400" dirty="0"/>
              <a:t>es </a:t>
            </a:r>
            <a:r>
              <a:rPr lang="fr-FR" sz="2400" b="1" dirty="0"/>
              <a:t>bases neurobiologiques et génétiques</a:t>
            </a:r>
            <a:r>
              <a:rPr lang="fr-FR" sz="2400" dirty="0"/>
              <a:t> de certains troubles du neurodéveloppement présentent de nombreux facteurs en communs</a:t>
            </a:r>
            <a:endParaRPr lang="en-GB" sz="2400" dirty="0"/>
          </a:p>
          <a:p>
            <a:endParaRPr lang="fr-BE" dirty="0"/>
          </a:p>
        </p:txBody>
      </p:sp>
    </p:spTree>
    <p:extLst>
      <p:ext uri="{BB962C8B-B14F-4D97-AF65-F5344CB8AC3E}">
        <p14:creationId xmlns:p14="http://schemas.microsoft.com/office/powerpoint/2010/main" val="2633011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Les Troubles du neurodéveloppement</a:t>
            </a:r>
          </a:p>
        </p:txBody>
      </p:sp>
      <p:sp>
        <p:nvSpPr>
          <p:cNvPr id="3" name="Espace réservé du contenu 2"/>
          <p:cNvSpPr>
            <a:spLocks noGrp="1"/>
          </p:cNvSpPr>
          <p:nvPr>
            <p:ph idx="1"/>
          </p:nvPr>
        </p:nvSpPr>
        <p:spPr>
          <a:xfrm>
            <a:off x="507331" y="1925053"/>
            <a:ext cx="11177337" cy="4347410"/>
          </a:xfrm>
        </p:spPr>
        <p:txBody>
          <a:bodyPr>
            <a:normAutofit/>
          </a:bodyPr>
          <a:lstStyle/>
          <a:p>
            <a:pPr marL="0" lvl="0" indent="0">
              <a:buNone/>
            </a:pPr>
            <a:r>
              <a:rPr lang="fr-FR" sz="2600" dirty="0"/>
              <a:t>Principes de base</a:t>
            </a:r>
          </a:p>
          <a:p>
            <a:pPr lvl="0"/>
            <a:r>
              <a:rPr lang="fr-BE" sz="2400" b="1" dirty="0"/>
              <a:t>Moindre compétence par rapport à une population générale </a:t>
            </a:r>
            <a:r>
              <a:rPr lang="fr-BE" sz="2400" dirty="0"/>
              <a:t>d’une fonction cognitive, survenant durant la </a:t>
            </a:r>
            <a:r>
              <a:rPr lang="fr-BE" sz="2400" b="1" dirty="0"/>
              <a:t>période de développement</a:t>
            </a:r>
            <a:r>
              <a:rPr lang="fr-BE" sz="2400" dirty="0"/>
              <a:t>, et ayant un </a:t>
            </a:r>
            <a:r>
              <a:rPr lang="fr-BE" sz="2400" b="1" dirty="0"/>
              <a:t>impact significatif</a:t>
            </a:r>
          </a:p>
          <a:p>
            <a:pPr lvl="0"/>
            <a:r>
              <a:rPr lang="fr-FR" sz="2400" dirty="0"/>
              <a:t>Plusieurs troubles peuvent être observés </a:t>
            </a:r>
            <a:r>
              <a:rPr lang="fr-FR" sz="2400" b="1" dirty="0"/>
              <a:t>simultanément</a:t>
            </a:r>
            <a:r>
              <a:rPr lang="en-GB" sz="2400" dirty="0"/>
              <a:t>; l</a:t>
            </a:r>
            <a:r>
              <a:rPr lang="fr-FR" sz="2400" dirty="0"/>
              <a:t>es </a:t>
            </a:r>
            <a:r>
              <a:rPr lang="fr-FR" sz="2400" b="1" dirty="0"/>
              <a:t>bases neurobiologiques et génétiques</a:t>
            </a:r>
            <a:r>
              <a:rPr lang="fr-FR" sz="2400" dirty="0"/>
              <a:t> de certains troubles du neurodéveloppement présentent de nombreux facteurs en communs</a:t>
            </a:r>
            <a:endParaRPr lang="en-GB" sz="2400" dirty="0"/>
          </a:p>
          <a:p>
            <a:pPr lvl="0"/>
            <a:r>
              <a:rPr lang="fr-FR" sz="2400" dirty="0"/>
              <a:t>Quel que soit le trouble, une </a:t>
            </a:r>
            <a:r>
              <a:rPr lang="fr-FR" sz="2400" b="1" dirty="0"/>
              <a:t>intervention précoce</a:t>
            </a:r>
            <a:r>
              <a:rPr lang="fr-FR" sz="2400" dirty="0"/>
              <a:t> est recommandée </a:t>
            </a:r>
            <a:endParaRPr lang="en-GB" sz="2400" dirty="0"/>
          </a:p>
          <a:p>
            <a:endParaRPr lang="fr-BE" dirty="0"/>
          </a:p>
        </p:txBody>
      </p:sp>
    </p:spTree>
    <p:extLst>
      <p:ext uri="{BB962C8B-B14F-4D97-AF65-F5344CB8AC3E}">
        <p14:creationId xmlns:p14="http://schemas.microsoft.com/office/powerpoint/2010/main" val="500203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DC177-7053-DAA3-614C-85A84D8E85BA}"/>
              </a:ext>
            </a:extLst>
          </p:cNvPr>
          <p:cNvSpPr>
            <a:spLocks noGrp="1"/>
          </p:cNvSpPr>
          <p:nvPr>
            <p:ph type="title"/>
          </p:nvPr>
        </p:nvSpPr>
        <p:spPr/>
        <p:txBody>
          <a:bodyPr/>
          <a:lstStyle/>
          <a:p>
            <a:r>
              <a:rPr lang="fr-BE" dirty="0"/>
              <a:t>Les Troubles du neurodéveloppement</a:t>
            </a:r>
          </a:p>
        </p:txBody>
      </p:sp>
      <p:pic>
        <p:nvPicPr>
          <p:cNvPr id="7" name="Image 6">
            <a:extLst>
              <a:ext uri="{FF2B5EF4-FFF2-40B4-BE49-F238E27FC236}">
                <a16:creationId xmlns:a16="http://schemas.microsoft.com/office/drawing/2014/main" id="{5B1DB1C3-D8E8-C4E8-B7C0-FE6056567539}"/>
              </a:ext>
            </a:extLst>
          </p:cNvPr>
          <p:cNvPicPr>
            <a:picLocks noChangeAspect="1"/>
          </p:cNvPicPr>
          <p:nvPr/>
        </p:nvPicPr>
        <p:blipFill rotWithShape="1">
          <a:blip r:embed="rId2"/>
          <a:srcRect l="47150" t="33437" r="9589" b="20728"/>
          <a:stretch/>
        </p:blipFill>
        <p:spPr>
          <a:xfrm>
            <a:off x="2027321" y="1643300"/>
            <a:ext cx="8137357" cy="4849575"/>
          </a:xfrm>
          <a:prstGeom prst="rect">
            <a:avLst/>
          </a:prstGeom>
          <a:ln>
            <a:solidFill>
              <a:schemeClr val="bg1">
                <a:lumMod val="65000"/>
              </a:schemeClr>
            </a:solidFill>
          </a:ln>
        </p:spPr>
      </p:pic>
    </p:spTree>
    <p:extLst>
      <p:ext uri="{BB962C8B-B14F-4D97-AF65-F5344CB8AC3E}">
        <p14:creationId xmlns:p14="http://schemas.microsoft.com/office/powerpoint/2010/main" val="3190567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DC177-7053-DAA3-614C-85A84D8E85BA}"/>
              </a:ext>
            </a:extLst>
          </p:cNvPr>
          <p:cNvSpPr>
            <a:spLocks noGrp="1"/>
          </p:cNvSpPr>
          <p:nvPr>
            <p:ph type="title"/>
          </p:nvPr>
        </p:nvSpPr>
        <p:spPr/>
        <p:txBody>
          <a:bodyPr/>
          <a:lstStyle/>
          <a:p>
            <a:r>
              <a:rPr lang="fr-BE" dirty="0"/>
              <a:t>Les Troubles du neurodéveloppement</a:t>
            </a:r>
          </a:p>
        </p:txBody>
      </p:sp>
      <p:pic>
        <p:nvPicPr>
          <p:cNvPr id="4" name="Picture 2" descr="Image associée">
            <a:extLst>
              <a:ext uri="{FF2B5EF4-FFF2-40B4-BE49-F238E27FC236}">
                <a16:creationId xmlns:a16="http://schemas.microsoft.com/office/drawing/2014/main" id="{467544AE-814E-B661-0095-BD0EF75AD7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29" b="27670"/>
          <a:stretch/>
        </p:blipFill>
        <p:spPr bwMode="auto">
          <a:xfrm>
            <a:off x="3208811" y="1690688"/>
            <a:ext cx="6296930" cy="106364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C1B54D4C-BEA6-FD36-577A-791DDA2A89B6}"/>
              </a:ext>
            </a:extLst>
          </p:cNvPr>
          <p:cNvPicPr>
            <a:picLocks noChangeAspect="1"/>
          </p:cNvPicPr>
          <p:nvPr/>
        </p:nvPicPr>
        <p:blipFill rotWithShape="1">
          <a:blip r:embed="rId4"/>
          <a:srcRect l="46725" t="39167" r="6876" b="17778"/>
          <a:stretch/>
        </p:blipFill>
        <p:spPr>
          <a:xfrm>
            <a:off x="3208811" y="2909433"/>
            <a:ext cx="6400800" cy="3340972"/>
          </a:xfrm>
          <a:prstGeom prst="rect">
            <a:avLst/>
          </a:prstGeom>
        </p:spPr>
      </p:pic>
      <p:sp>
        <p:nvSpPr>
          <p:cNvPr id="6" name="Espace réservé du contenu 2">
            <a:extLst>
              <a:ext uri="{FF2B5EF4-FFF2-40B4-BE49-F238E27FC236}">
                <a16:creationId xmlns:a16="http://schemas.microsoft.com/office/drawing/2014/main" id="{E952E81C-7533-88FF-842B-37A79CCAF6A6}"/>
              </a:ext>
            </a:extLst>
          </p:cNvPr>
          <p:cNvSpPr txBox="1">
            <a:spLocks/>
          </p:cNvSpPr>
          <p:nvPr/>
        </p:nvSpPr>
        <p:spPr>
          <a:xfrm>
            <a:off x="3553970" y="6385342"/>
            <a:ext cx="5104536" cy="38146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BE" i="1" dirty="0"/>
              <a:t>Maturation</a:t>
            </a:r>
          </a:p>
        </p:txBody>
      </p:sp>
    </p:spTree>
    <p:extLst>
      <p:ext uri="{BB962C8B-B14F-4D97-AF65-F5344CB8AC3E}">
        <p14:creationId xmlns:p14="http://schemas.microsoft.com/office/powerpoint/2010/main" val="3183200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34013EF-B041-A928-475A-A295C2BAF5C6}"/>
              </a:ext>
            </a:extLst>
          </p:cNvPr>
          <p:cNvSpPr txBox="1">
            <a:spLocks/>
          </p:cNvSpPr>
          <p:nvPr/>
        </p:nvSpPr>
        <p:spPr>
          <a:xfrm>
            <a:off x="705716" y="1985602"/>
            <a:ext cx="10515600" cy="2004507"/>
          </a:xfrm>
          <a:prstGeom prst="rect">
            <a:avLst/>
          </a:prstGeom>
          <a:solidFill>
            <a:schemeClr val="bg1"/>
          </a:solidFill>
          <a:ln w="127000" cmpd="thickThin">
            <a:solidFill>
              <a:schemeClr val="bg1">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5400" dirty="0"/>
              <a:t>Le Spectre de l’Autisme</a:t>
            </a:r>
          </a:p>
          <a:p>
            <a:pPr algn="ctr"/>
            <a:r>
              <a:rPr lang="fr-BE" sz="4000" dirty="0"/>
              <a:t>Vers une définition</a:t>
            </a:r>
          </a:p>
        </p:txBody>
      </p:sp>
      <p:pic>
        <p:nvPicPr>
          <p:cNvPr id="19" name="Picture 16" descr="Cerveau Spectre Autisme - Image gratuite sur Pixabay">
            <a:extLst>
              <a:ext uri="{FF2B5EF4-FFF2-40B4-BE49-F238E27FC236}">
                <a16:creationId xmlns:a16="http://schemas.microsoft.com/office/drawing/2014/main" id="{2E364024-B602-7484-C04A-7FB6938AA7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34" t="18168" r="-12602" b="49533"/>
          <a:stretch/>
        </p:blipFill>
        <p:spPr bwMode="auto">
          <a:xfrm>
            <a:off x="-269443" y="4538134"/>
            <a:ext cx="12191999" cy="2319866"/>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62543"/>
      </p:ext>
    </p:extLst>
  </p:cSld>
  <p:clrMapOvr>
    <a:masterClrMapping/>
  </p:clrMapOvr>
  <mc:AlternateContent xmlns:mc="http://schemas.openxmlformats.org/markup-compatibility/2006" xmlns:p14="http://schemas.microsoft.com/office/powerpoint/2010/main">
    <mc:Choice Requires="p14">
      <p:transition spd="slow" p14:dur="2000" advTm="1089"/>
    </mc:Choice>
    <mc:Fallback xmlns="">
      <p:transition spd="slow" advTm="108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C9C2DD-1387-398A-7D2B-7CC969BC95CB}"/>
              </a:ext>
            </a:extLst>
          </p:cNvPr>
          <p:cNvSpPr>
            <a:spLocks noGrp="1"/>
          </p:cNvSpPr>
          <p:nvPr>
            <p:ph type="title"/>
          </p:nvPr>
        </p:nvSpPr>
        <p:spPr/>
        <p:txBody>
          <a:bodyPr/>
          <a:lstStyle/>
          <a:p>
            <a:r>
              <a:rPr lang="fr-BE" dirty="0"/>
              <a:t>Les Troubles du neurodéveloppement</a:t>
            </a:r>
          </a:p>
        </p:txBody>
      </p:sp>
      <p:graphicFrame>
        <p:nvGraphicFramePr>
          <p:cNvPr id="6" name="Tableau 6">
            <a:extLst>
              <a:ext uri="{FF2B5EF4-FFF2-40B4-BE49-F238E27FC236}">
                <a16:creationId xmlns:a16="http://schemas.microsoft.com/office/drawing/2014/main" id="{06A9D6CE-CEA2-EFEC-FDB4-863174022057}"/>
              </a:ext>
            </a:extLst>
          </p:cNvPr>
          <p:cNvGraphicFramePr>
            <a:graphicFrameLocks noGrp="1"/>
          </p:cNvGraphicFramePr>
          <p:nvPr/>
        </p:nvGraphicFramePr>
        <p:xfrm>
          <a:off x="2365868" y="1899854"/>
          <a:ext cx="8008818" cy="3905088"/>
        </p:xfrm>
        <a:graphic>
          <a:graphicData uri="http://schemas.openxmlformats.org/drawingml/2006/table">
            <a:tbl>
              <a:tblPr firstRow="1" bandRow="1">
                <a:tableStyleId>{5940675A-B579-460E-94D1-54222C63F5DA}</a:tableStyleId>
              </a:tblPr>
              <a:tblGrid>
                <a:gridCol w="1334803">
                  <a:extLst>
                    <a:ext uri="{9D8B030D-6E8A-4147-A177-3AD203B41FA5}">
                      <a16:colId xmlns:a16="http://schemas.microsoft.com/office/drawing/2014/main" val="1158724039"/>
                    </a:ext>
                  </a:extLst>
                </a:gridCol>
                <a:gridCol w="1334803">
                  <a:extLst>
                    <a:ext uri="{9D8B030D-6E8A-4147-A177-3AD203B41FA5}">
                      <a16:colId xmlns:a16="http://schemas.microsoft.com/office/drawing/2014/main" val="2839516744"/>
                    </a:ext>
                  </a:extLst>
                </a:gridCol>
                <a:gridCol w="1334803">
                  <a:extLst>
                    <a:ext uri="{9D8B030D-6E8A-4147-A177-3AD203B41FA5}">
                      <a16:colId xmlns:a16="http://schemas.microsoft.com/office/drawing/2014/main" val="670805237"/>
                    </a:ext>
                  </a:extLst>
                </a:gridCol>
                <a:gridCol w="1334803">
                  <a:extLst>
                    <a:ext uri="{9D8B030D-6E8A-4147-A177-3AD203B41FA5}">
                      <a16:colId xmlns:a16="http://schemas.microsoft.com/office/drawing/2014/main" val="2873109067"/>
                    </a:ext>
                  </a:extLst>
                </a:gridCol>
                <a:gridCol w="1334803">
                  <a:extLst>
                    <a:ext uri="{9D8B030D-6E8A-4147-A177-3AD203B41FA5}">
                      <a16:colId xmlns:a16="http://schemas.microsoft.com/office/drawing/2014/main" val="419637500"/>
                    </a:ext>
                  </a:extLst>
                </a:gridCol>
                <a:gridCol w="1334803">
                  <a:extLst>
                    <a:ext uri="{9D8B030D-6E8A-4147-A177-3AD203B41FA5}">
                      <a16:colId xmlns:a16="http://schemas.microsoft.com/office/drawing/2014/main" val="1628173476"/>
                    </a:ext>
                  </a:extLst>
                </a:gridCol>
              </a:tblGrid>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3543677"/>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5878892"/>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48194"/>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859643"/>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8990420"/>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6343252"/>
                  </a:ext>
                </a:extLst>
              </a:tr>
            </a:tbl>
          </a:graphicData>
        </a:graphic>
      </p:graphicFrame>
      <p:sp>
        <p:nvSpPr>
          <p:cNvPr id="7" name="ZoneTexte 6">
            <a:extLst>
              <a:ext uri="{FF2B5EF4-FFF2-40B4-BE49-F238E27FC236}">
                <a16:creationId xmlns:a16="http://schemas.microsoft.com/office/drawing/2014/main" id="{54E9E54E-F5C0-B8A5-2C16-CA20C0E1754E}"/>
              </a:ext>
            </a:extLst>
          </p:cNvPr>
          <p:cNvSpPr txBox="1"/>
          <p:nvPr/>
        </p:nvSpPr>
        <p:spPr>
          <a:xfrm>
            <a:off x="248222" y="1475805"/>
            <a:ext cx="2142307" cy="584775"/>
          </a:xfrm>
          <a:prstGeom prst="rect">
            <a:avLst/>
          </a:prstGeom>
          <a:noFill/>
        </p:spPr>
        <p:txBody>
          <a:bodyPr wrap="square" rtlCol="0">
            <a:spAutoFit/>
          </a:bodyPr>
          <a:lstStyle/>
          <a:p>
            <a:pPr algn="ctr"/>
            <a:r>
              <a:rPr lang="fr-BE" sz="1600" b="1" dirty="0"/>
              <a:t>Age développemental (acquisitions)</a:t>
            </a:r>
          </a:p>
        </p:txBody>
      </p:sp>
      <p:sp>
        <p:nvSpPr>
          <p:cNvPr id="8" name="ZoneTexte 7">
            <a:extLst>
              <a:ext uri="{FF2B5EF4-FFF2-40B4-BE49-F238E27FC236}">
                <a16:creationId xmlns:a16="http://schemas.microsoft.com/office/drawing/2014/main" id="{17499133-D99A-E6AC-2D88-9BE96FEBEE88}"/>
              </a:ext>
            </a:extLst>
          </p:cNvPr>
          <p:cNvSpPr txBox="1"/>
          <p:nvPr/>
        </p:nvSpPr>
        <p:spPr>
          <a:xfrm>
            <a:off x="2960" y="4976763"/>
            <a:ext cx="2142307" cy="338554"/>
          </a:xfrm>
          <a:prstGeom prst="rect">
            <a:avLst/>
          </a:prstGeom>
          <a:noFill/>
        </p:spPr>
        <p:txBody>
          <a:bodyPr wrap="square" rtlCol="0">
            <a:spAutoFit/>
          </a:bodyPr>
          <a:lstStyle/>
          <a:p>
            <a:pPr algn="r"/>
            <a:r>
              <a:rPr lang="fr-BE" sz="1600" dirty="0"/>
              <a:t>Marche</a:t>
            </a:r>
          </a:p>
        </p:txBody>
      </p:sp>
      <p:sp>
        <p:nvSpPr>
          <p:cNvPr id="9" name="ZoneTexte 8">
            <a:extLst>
              <a:ext uri="{FF2B5EF4-FFF2-40B4-BE49-F238E27FC236}">
                <a16:creationId xmlns:a16="http://schemas.microsoft.com/office/drawing/2014/main" id="{B4343BC6-267E-2169-1BC0-0BCFCD81BDBE}"/>
              </a:ext>
            </a:extLst>
          </p:cNvPr>
          <p:cNvSpPr txBox="1"/>
          <p:nvPr/>
        </p:nvSpPr>
        <p:spPr>
          <a:xfrm>
            <a:off x="-9371" y="4282085"/>
            <a:ext cx="2142307" cy="338554"/>
          </a:xfrm>
          <a:prstGeom prst="rect">
            <a:avLst/>
          </a:prstGeom>
          <a:noFill/>
        </p:spPr>
        <p:txBody>
          <a:bodyPr wrap="square" rtlCol="0">
            <a:spAutoFit/>
          </a:bodyPr>
          <a:lstStyle/>
          <a:p>
            <a:pPr algn="r"/>
            <a:r>
              <a:rPr lang="fr-BE" sz="1600" dirty="0"/>
              <a:t>Langage oral</a:t>
            </a:r>
          </a:p>
        </p:txBody>
      </p:sp>
      <p:sp>
        <p:nvSpPr>
          <p:cNvPr id="10" name="ZoneTexte 9">
            <a:extLst>
              <a:ext uri="{FF2B5EF4-FFF2-40B4-BE49-F238E27FC236}">
                <a16:creationId xmlns:a16="http://schemas.microsoft.com/office/drawing/2014/main" id="{48B69307-8F12-A78A-7909-52C8C7BBE165}"/>
              </a:ext>
            </a:extLst>
          </p:cNvPr>
          <p:cNvSpPr txBox="1"/>
          <p:nvPr/>
        </p:nvSpPr>
        <p:spPr>
          <a:xfrm>
            <a:off x="2960" y="3683121"/>
            <a:ext cx="2142307" cy="338554"/>
          </a:xfrm>
          <a:prstGeom prst="rect">
            <a:avLst/>
          </a:prstGeom>
          <a:noFill/>
        </p:spPr>
        <p:txBody>
          <a:bodyPr wrap="square" rtlCol="0">
            <a:spAutoFit/>
          </a:bodyPr>
          <a:lstStyle/>
          <a:p>
            <a:pPr algn="r"/>
            <a:r>
              <a:rPr lang="fr-BE" sz="1600" dirty="0"/>
              <a:t>Lecture/écriture</a:t>
            </a:r>
          </a:p>
        </p:txBody>
      </p:sp>
      <p:sp>
        <p:nvSpPr>
          <p:cNvPr id="11" name="ZoneTexte 10">
            <a:extLst>
              <a:ext uri="{FF2B5EF4-FFF2-40B4-BE49-F238E27FC236}">
                <a16:creationId xmlns:a16="http://schemas.microsoft.com/office/drawing/2014/main" id="{8BE6E41B-4D57-B09F-5A81-E91686A680A0}"/>
              </a:ext>
            </a:extLst>
          </p:cNvPr>
          <p:cNvSpPr txBox="1"/>
          <p:nvPr/>
        </p:nvSpPr>
        <p:spPr>
          <a:xfrm>
            <a:off x="2960" y="3013138"/>
            <a:ext cx="2142307" cy="338554"/>
          </a:xfrm>
          <a:prstGeom prst="rect">
            <a:avLst/>
          </a:prstGeom>
          <a:noFill/>
        </p:spPr>
        <p:txBody>
          <a:bodyPr wrap="square" rtlCol="0">
            <a:spAutoFit/>
          </a:bodyPr>
          <a:lstStyle/>
          <a:p>
            <a:pPr algn="r"/>
            <a:r>
              <a:rPr lang="fr-BE" sz="1600" dirty="0"/>
              <a:t>Logique concrète</a:t>
            </a:r>
          </a:p>
        </p:txBody>
      </p:sp>
      <p:sp>
        <p:nvSpPr>
          <p:cNvPr id="12" name="ZoneTexte 11">
            <a:extLst>
              <a:ext uri="{FF2B5EF4-FFF2-40B4-BE49-F238E27FC236}">
                <a16:creationId xmlns:a16="http://schemas.microsoft.com/office/drawing/2014/main" id="{02EFAD98-BFB5-FC59-F44A-9214EA67033B}"/>
              </a:ext>
            </a:extLst>
          </p:cNvPr>
          <p:cNvSpPr txBox="1"/>
          <p:nvPr/>
        </p:nvSpPr>
        <p:spPr>
          <a:xfrm>
            <a:off x="2960" y="2406638"/>
            <a:ext cx="2142307" cy="338554"/>
          </a:xfrm>
          <a:prstGeom prst="rect">
            <a:avLst/>
          </a:prstGeom>
          <a:noFill/>
        </p:spPr>
        <p:txBody>
          <a:bodyPr wrap="square" rtlCol="0">
            <a:spAutoFit/>
          </a:bodyPr>
          <a:lstStyle/>
          <a:p>
            <a:pPr algn="r"/>
            <a:r>
              <a:rPr lang="fr-BE" sz="1600" dirty="0"/>
              <a:t>Abstraction</a:t>
            </a:r>
          </a:p>
        </p:txBody>
      </p:sp>
      <p:sp>
        <p:nvSpPr>
          <p:cNvPr id="13" name="ZoneTexte 12">
            <a:extLst>
              <a:ext uri="{FF2B5EF4-FFF2-40B4-BE49-F238E27FC236}">
                <a16:creationId xmlns:a16="http://schemas.microsoft.com/office/drawing/2014/main" id="{992ABECE-2449-7429-604B-E1890074880B}"/>
              </a:ext>
            </a:extLst>
          </p:cNvPr>
          <p:cNvSpPr txBox="1"/>
          <p:nvPr/>
        </p:nvSpPr>
        <p:spPr>
          <a:xfrm>
            <a:off x="10444261" y="1675084"/>
            <a:ext cx="1569092" cy="338554"/>
          </a:xfrm>
          <a:prstGeom prst="rect">
            <a:avLst/>
          </a:prstGeom>
          <a:noFill/>
        </p:spPr>
        <p:txBody>
          <a:bodyPr wrap="square" rtlCol="0">
            <a:spAutoFit/>
          </a:bodyPr>
          <a:lstStyle/>
          <a:p>
            <a:r>
              <a:rPr lang="fr-BE" sz="1600" dirty="0"/>
              <a:t>Normal</a:t>
            </a:r>
          </a:p>
        </p:txBody>
      </p:sp>
      <p:sp>
        <p:nvSpPr>
          <p:cNvPr id="14" name="ZoneTexte 13">
            <a:extLst>
              <a:ext uri="{FF2B5EF4-FFF2-40B4-BE49-F238E27FC236}">
                <a16:creationId xmlns:a16="http://schemas.microsoft.com/office/drawing/2014/main" id="{F8FD2069-2BA9-37BD-CD2A-BAD77BBACEC6}"/>
              </a:ext>
            </a:extLst>
          </p:cNvPr>
          <p:cNvSpPr txBox="1"/>
          <p:nvPr/>
        </p:nvSpPr>
        <p:spPr>
          <a:xfrm>
            <a:off x="10490724" y="3061168"/>
            <a:ext cx="1097251" cy="338554"/>
          </a:xfrm>
          <a:prstGeom prst="rect">
            <a:avLst/>
          </a:prstGeom>
          <a:noFill/>
        </p:spPr>
        <p:txBody>
          <a:bodyPr wrap="square" rtlCol="0">
            <a:spAutoFit/>
          </a:bodyPr>
          <a:lstStyle/>
          <a:p>
            <a:r>
              <a:rPr lang="fr-BE" sz="1600" dirty="0">
                <a:solidFill>
                  <a:srgbClr val="C00000"/>
                </a:solidFill>
              </a:rPr>
              <a:t>Trouble</a:t>
            </a:r>
          </a:p>
        </p:txBody>
      </p:sp>
      <p:sp>
        <p:nvSpPr>
          <p:cNvPr id="15" name="ZoneTexte 14">
            <a:extLst>
              <a:ext uri="{FF2B5EF4-FFF2-40B4-BE49-F238E27FC236}">
                <a16:creationId xmlns:a16="http://schemas.microsoft.com/office/drawing/2014/main" id="{1248524B-BC51-0C31-ED22-AC612D969683}"/>
              </a:ext>
            </a:extLst>
          </p:cNvPr>
          <p:cNvSpPr txBox="1"/>
          <p:nvPr/>
        </p:nvSpPr>
        <p:spPr>
          <a:xfrm>
            <a:off x="3016127" y="5922902"/>
            <a:ext cx="1438308" cy="584775"/>
          </a:xfrm>
          <a:prstGeom prst="rect">
            <a:avLst/>
          </a:prstGeom>
          <a:noFill/>
        </p:spPr>
        <p:txBody>
          <a:bodyPr wrap="square" rtlCol="0">
            <a:spAutoFit/>
          </a:bodyPr>
          <a:lstStyle/>
          <a:p>
            <a:pPr algn="ctr"/>
            <a:r>
              <a:rPr lang="fr-BE" sz="1600" dirty="0"/>
              <a:t>1 an</a:t>
            </a:r>
          </a:p>
          <a:p>
            <a:pPr algn="ctr"/>
            <a:r>
              <a:rPr lang="fr-BE" sz="1600" dirty="0"/>
              <a:t>Crèche</a:t>
            </a:r>
          </a:p>
        </p:txBody>
      </p:sp>
      <p:sp>
        <p:nvSpPr>
          <p:cNvPr id="16" name="ZoneTexte 15">
            <a:extLst>
              <a:ext uri="{FF2B5EF4-FFF2-40B4-BE49-F238E27FC236}">
                <a16:creationId xmlns:a16="http://schemas.microsoft.com/office/drawing/2014/main" id="{858799A9-12A6-8817-60DC-29DE43A5EC17}"/>
              </a:ext>
            </a:extLst>
          </p:cNvPr>
          <p:cNvSpPr txBox="1"/>
          <p:nvPr/>
        </p:nvSpPr>
        <p:spPr>
          <a:xfrm>
            <a:off x="4291933" y="5922901"/>
            <a:ext cx="1438308" cy="584775"/>
          </a:xfrm>
          <a:prstGeom prst="rect">
            <a:avLst/>
          </a:prstGeom>
          <a:noFill/>
        </p:spPr>
        <p:txBody>
          <a:bodyPr wrap="square" rtlCol="0">
            <a:spAutoFit/>
          </a:bodyPr>
          <a:lstStyle/>
          <a:p>
            <a:pPr algn="ctr"/>
            <a:r>
              <a:rPr lang="fr-BE" sz="1600" dirty="0"/>
              <a:t>3 ans</a:t>
            </a:r>
          </a:p>
          <a:p>
            <a:pPr algn="ctr"/>
            <a:r>
              <a:rPr lang="fr-BE" sz="1600" dirty="0"/>
              <a:t>Maternelle</a:t>
            </a:r>
          </a:p>
        </p:txBody>
      </p:sp>
      <p:sp>
        <p:nvSpPr>
          <p:cNvPr id="17" name="ZoneTexte 16">
            <a:extLst>
              <a:ext uri="{FF2B5EF4-FFF2-40B4-BE49-F238E27FC236}">
                <a16:creationId xmlns:a16="http://schemas.microsoft.com/office/drawing/2014/main" id="{B76E0C2D-B69D-7294-AC1D-BCF74552B467}"/>
              </a:ext>
            </a:extLst>
          </p:cNvPr>
          <p:cNvSpPr txBox="1"/>
          <p:nvPr/>
        </p:nvSpPr>
        <p:spPr>
          <a:xfrm>
            <a:off x="5651123" y="5922901"/>
            <a:ext cx="1438308" cy="584775"/>
          </a:xfrm>
          <a:prstGeom prst="rect">
            <a:avLst/>
          </a:prstGeom>
          <a:noFill/>
        </p:spPr>
        <p:txBody>
          <a:bodyPr wrap="square" rtlCol="0">
            <a:spAutoFit/>
          </a:bodyPr>
          <a:lstStyle/>
          <a:p>
            <a:pPr algn="ctr"/>
            <a:r>
              <a:rPr lang="fr-BE" sz="1600" dirty="0"/>
              <a:t>6 ans</a:t>
            </a:r>
          </a:p>
          <a:p>
            <a:pPr algn="ctr"/>
            <a:r>
              <a:rPr lang="fr-BE" sz="1600" dirty="0"/>
              <a:t>Primaires</a:t>
            </a:r>
          </a:p>
        </p:txBody>
      </p:sp>
      <p:sp>
        <p:nvSpPr>
          <p:cNvPr id="18" name="ZoneTexte 17">
            <a:extLst>
              <a:ext uri="{FF2B5EF4-FFF2-40B4-BE49-F238E27FC236}">
                <a16:creationId xmlns:a16="http://schemas.microsoft.com/office/drawing/2014/main" id="{FF2015DD-C23D-F742-DC32-85B8F5249139}"/>
              </a:ext>
            </a:extLst>
          </p:cNvPr>
          <p:cNvSpPr txBox="1"/>
          <p:nvPr/>
        </p:nvSpPr>
        <p:spPr>
          <a:xfrm>
            <a:off x="6961022" y="5908100"/>
            <a:ext cx="1438308" cy="584775"/>
          </a:xfrm>
          <a:prstGeom prst="rect">
            <a:avLst/>
          </a:prstGeom>
          <a:noFill/>
        </p:spPr>
        <p:txBody>
          <a:bodyPr wrap="square" rtlCol="0">
            <a:spAutoFit/>
          </a:bodyPr>
          <a:lstStyle/>
          <a:p>
            <a:pPr algn="ctr"/>
            <a:r>
              <a:rPr lang="fr-BE" sz="1600" dirty="0"/>
              <a:t>12 ans</a:t>
            </a:r>
          </a:p>
          <a:p>
            <a:pPr algn="ctr"/>
            <a:r>
              <a:rPr lang="fr-BE" sz="1600" dirty="0"/>
              <a:t>Secondaires</a:t>
            </a:r>
          </a:p>
        </p:txBody>
      </p:sp>
      <p:sp>
        <p:nvSpPr>
          <p:cNvPr id="19" name="ZoneTexte 18">
            <a:extLst>
              <a:ext uri="{FF2B5EF4-FFF2-40B4-BE49-F238E27FC236}">
                <a16:creationId xmlns:a16="http://schemas.microsoft.com/office/drawing/2014/main" id="{826AD8DB-C1F8-0FAF-B2BF-3FFE82A1CA92}"/>
              </a:ext>
            </a:extLst>
          </p:cNvPr>
          <p:cNvSpPr txBox="1"/>
          <p:nvPr/>
        </p:nvSpPr>
        <p:spPr>
          <a:xfrm>
            <a:off x="8286119" y="5922901"/>
            <a:ext cx="1438308" cy="338554"/>
          </a:xfrm>
          <a:prstGeom prst="rect">
            <a:avLst/>
          </a:prstGeom>
          <a:noFill/>
        </p:spPr>
        <p:txBody>
          <a:bodyPr wrap="square" rtlCol="0">
            <a:spAutoFit/>
          </a:bodyPr>
          <a:lstStyle/>
          <a:p>
            <a:pPr algn="ctr"/>
            <a:r>
              <a:rPr lang="fr-BE" sz="1600" dirty="0"/>
              <a:t>16 ans</a:t>
            </a:r>
          </a:p>
        </p:txBody>
      </p:sp>
      <p:cxnSp>
        <p:nvCxnSpPr>
          <p:cNvPr id="21" name="Connecteur droit 20">
            <a:extLst>
              <a:ext uri="{FF2B5EF4-FFF2-40B4-BE49-F238E27FC236}">
                <a16:creationId xmlns:a16="http://schemas.microsoft.com/office/drawing/2014/main" id="{BB15446B-C065-F4B0-B0FC-89E3961ACF9D}"/>
              </a:ext>
            </a:extLst>
          </p:cNvPr>
          <p:cNvCxnSpPr>
            <a:cxnSpLocks/>
          </p:cNvCxnSpPr>
          <p:nvPr/>
        </p:nvCxnSpPr>
        <p:spPr>
          <a:xfrm flipV="1">
            <a:off x="2365868" y="1899854"/>
            <a:ext cx="8008818" cy="3905088"/>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4A16F496-0F8B-6CF1-9624-B5E7497DFA93}"/>
              </a:ext>
            </a:extLst>
          </p:cNvPr>
          <p:cNvCxnSpPr>
            <a:cxnSpLocks/>
          </p:cNvCxnSpPr>
          <p:nvPr/>
        </p:nvCxnSpPr>
        <p:spPr>
          <a:xfrm flipV="1">
            <a:off x="2378199" y="3399722"/>
            <a:ext cx="7996487" cy="240522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4" name="ZoneTexte 3">
            <a:extLst>
              <a:ext uri="{FF2B5EF4-FFF2-40B4-BE49-F238E27FC236}">
                <a16:creationId xmlns:a16="http://schemas.microsoft.com/office/drawing/2014/main" id="{B834BD03-0240-E1D8-93BF-26F9BB0510C7}"/>
              </a:ext>
            </a:extLst>
          </p:cNvPr>
          <p:cNvSpPr txBox="1"/>
          <p:nvPr/>
        </p:nvSpPr>
        <p:spPr>
          <a:xfrm>
            <a:off x="9834763" y="5930710"/>
            <a:ext cx="2142307" cy="338554"/>
          </a:xfrm>
          <a:prstGeom prst="rect">
            <a:avLst/>
          </a:prstGeom>
          <a:noFill/>
        </p:spPr>
        <p:txBody>
          <a:bodyPr wrap="square" rtlCol="0">
            <a:spAutoFit/>
          </a:bodyPr>
          <a:lstStyle/>
          <a:p>
            <a:pPr algn="ctr"/>
            <a:r>
              <a:rPr lang="fr-BE" sz="1600" b="1" dirty="0"/>
              <a:t>Age réel</a:t>
            </a:r>
          </a:p>
        </p:txBody>
      </p:sp>
      <p:cxnSp>
        <p:nvCxnSpPr>
          <p:cNvPr id="20" name="Connecteur droit avec flèche 19">
            <a:extLst>
              <a:ext uri="{FF2B5EF4-FFF2-40B4-BE49-F238E27FC236}">
                <a16:creationId xmlns:a16="http://schemas.microsoft.com/office/drawing/2014/main" id="{BE30817A-7042-53D7-2BEC-80D76843CC60}"/>
              </a:ext>
            </a:extLst>
          </p:cNvPr>
          <p:cNvCxnSpPr/>
          <p:nvPr/>
        </p:nvCxnSpPr>
        <p:spPr>
          <a:xfrm>
            <a:off x="2365868" y="5804942"/>
            <a:ext cx="8382343" cy="0"/>
          </a:xfrm>
          <a:prstGeom prst="straightConnector1">
            <a:avLst/>
          </a:prstGeom>
          <a:ln w="38100">
            <a:headEnd type="none"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22" name="Connecteur droit avec flèche 21">
            <a:extLst>
              <a:ext uri="{FF2B5EF4-FFF2-40B4-BE49-F238E27FC236}">
                <a16:creationId xmlns:a16="http://schemas.microsoft.com/office/drawing/2014/main" id="{2DDCCB29-393F-4820-12BD-FCDEC38E5D87}"/>
              </a:ext>
            </a:extLst>
          </p:cNvPr>
          <p:cNvCxnSpPr>
            <a:cxnSpLocks/>
          </p:cNvCxnSpPr>
          <p:nvPr/>
        </p:nvCxnSpPr>
        <p:spPr>
          <a:xfrm flipV="1">
            <a:off x="2365867" y="1556426"/>
            <a:ext cx="0" cy="4248516"/>
          </a:xfrm>
          <a:prstGeom prst="straightConnector1">
            <a:avLst/>
          </a:prstGeom>
          <a:ln w="38100">
            <a:headEnd type="none" w="med" len="med"/>
            <a:tailEnd type="triangl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6878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cience des données biologiques">
            <a:extLst>
              <a:ext uri="{FF2B5EF4-FFF2-40B4-BE49-F238E27FC236}">
                <a16:creationId xmlns:a16="http://schemas.microsoft.com/office/drawing/2014/main" id="{A3C70E36-710F-3B8B-3E13-9B47CAA43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07" t="5540" r="2500" b="10253"/>
          <a:stretch/>
        </p:blipFill>
        <p:spPr bwMode="auto">
          <a:xfrm>
            <a:off x="3553109" y="3053543"/>
            <a:ext cx="4002071" cy="286935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F3C9C2DD-1387-398A-7D2B-7CC969BC95CB}"/>
              </a:ext>
            </a:extLst>
          </p:cNvPr>
          <p:cNvSpPr>
            <a:spLocks noGrp="1"/>
          </p:cNvSpPr>
          <p:nvPr>
            <p:ph type="title"/>
          </p:nvPr>
        </p:nvSpPr>
        <p:spPr/>
        <p:txBody>
          <a:bodyPr/>
          <a:lstStyle/>
          <a:p>
            <a:r>
              <a:rPr lang="fr-BE" dirty="0"/>
              <a:t>Les Troubles du neurodéveloppement</a:t>
            </a:r>
          </a:p>
        </p:txBody>
      </p:sp>
      <p:graphicFrame>
        <p:nvGraphicFramePr>
          <p:cNvPr id="6" name="Tableau 6">
            <a:extLst>
              <a:ext uri="{FF2B5EF4-FFF2-40B4-BE49-F238E27FC236}">
                <a16:creationId xmlns:a16="http://schemas.microsoft.com/office/drawing/2014/main" id="{06A9D6CE-CEA2-EFEC-FDB4-863174022057}"/>
              </a:ext>
            </a:extLst>
          </p:cNvPr>
          <p:cNvGraphicFramePr>
            <a:graphicFrameLocks noGrp="1"/>
          </p:cNvGraphicFramePr>
          <p:nvPr/>
        </p:nvGraphicFramePr>
        <p:xfrm>
          <a:off x="2365868" y="1899854"/>
          <a:ext cx="8008818" cy="3905088"/>
        </p:xfrm>
        <a:graphic>
          <a:graphicData uri="http://schemas.openxmlformats.org/drawingml/2006/table">
            <a:tbl>
              <a:tblPr firstRow="1" bandRow="1">
                <a:tableStyleId>{5940675A-B579-460E-94D1-54222C63F5DA}</a:tableStyleId>
              </a:tblPr>
              <a:tblGrid>
                <a:gridCol w="1334803">
                  <a:extLst>
                    <a:ext uri="{9D8B030D-6E8A-4147-A177-3AD203B41FA5}">
                      <a16:colId xmlns:a16="http://schemas.microsoft.com/office/drawing/2014/main" val="1158724039"/>
                    </a:ext>
                  </a:extLst>
                </a:gridCol>
                <a:gridCol w="1334803">
                  <a:extLst>
                    <a:ext uri="{9D8B030D-6E8A-4147-A177-3AD203B41FA5}">
                      <a16:colId xmlns:a16="http://schemas.microsoft.com/office/drawing/2014/main" val="2839516744"/>
                    </a:ext>
                  </a:extLst>
                </a:gridCol>
                <a:gridCol w="1334803">
                  <a:extLst>
                    <a:ext uri="{9D8B030D-6E8A-4147-A177-3AD203B41FA5}">
                      <a16:colId xmlns:a16="http://schemas.microsoft.com/office/drawing/2014/main" val="670805237"/>
                    </a:ext>
                  </a:extLst>
                </a:gridCol>
                <a:gridCol w="1334803">
                  <a:extLst>
                    <a:ext uri="{9D8B030D-6E8A-4147-A177-3AD203B41FA5}">
                      <a16:colId xmlns:a16="http://schemas.microsoft.com/office/drawing/2014/main" val="2873109067"/>
                    </a:ext>
                  </a:extLst>
                </a:gridCol>
                <a:gridCol w="1334803">
                  <a:extLst>
                    <a:ext uri="{9D8B030D-6E8A-4147-A177-3AD203B41FA5}">
                      <a16:colId xmlns:a16="http://schemas.microsoft.com/office/drawing/2014/main" val="419637500"/>
                    </a:ext>
                  </a:extLst>
                </a:gridCol>
                <a:gridCol w="1334803">
                  <a:extLst>
                    <a:ext uri="{9D8B030D-6E8A-4147-A177-3AD203B41FA5}">
                      <a16:colId xmlns:a16="http://schemas.microsoft.com/office/drawing/2014/main" val="1628173476"/>
                    </a:ext>
                  </a:extLst>
                </a:gridCol>
              </a:tblGrid>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3543677"/>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5878892"/>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48194"/>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859643"/>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8990420"/>
                  </a:ext>
                </a:extLst>
              </a:tr>
              <a:tr h="650848">
                <a:tc>
                  <a:txBody>
                    <a:bodyPr/>
                    <a:lstStyle/>
                    <a:p>
                      <a:endParaRPr lang="fr-BE" dirty="0"/>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BE"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6343252"/>
                  </a:ext>
                </a:extLst>
              </a:tr>
            </a:tbl>
          </a:graphicData>
        </a:graphic>
      </p:graphicFrame>
      <p:sp>
        <p:nvSpPr>
          <p:cNvPr id="7" name="ZoneTexte 6">
            <a:extLst>
              <a:ext uri="{FF2B5EF4-FFF2-40B4-BE49-F238E27FC236}">
                <a16:creationId xmlns:a16="http://schemas.microsoft.com/office/drawing/2014/main" id="{54E9E54E-F5C0-B8A5-2C16-CA20C0E1754E}"/>
              </a:ext>
            </a:extLst>
          </p:cNvPr>
          <p:cNvSpPr txBox="1"/>
          <p:nvPr/>
        </p:nvSpPr>
        <p:spPr>
          <a:xfrm>
            <a:off x="248222" y="1475805"/>
            <a:ext cx="2142307" cy="584775"/>
          </a:xfrm>
          <a:prstGeom prst="rect">
            <a:avLst/>
          </a:prstGeom>
          <a:noFill/>
        </p:spPr>
        <p:txBody>
          <a:bodyPr wrap="square" rtlCol="0">
            <a:spAutoFit/>
          </a:bodyPr>
          <a:lstStyle/>
          <a:p>
            <a:pPr algn="ctr"/>
            <a:r>
              <a:rPr lang="fr-BE" sz="1600" b="1" dirty="0"/>
              <a:t>Age développemental (acquisitions)</a:t>
            </a:r>
          </a:p>
        </p:txBody>
      </p:sp>
      <p:sp>
        <p:nvSpPr>
          <p:cNvPr id="8" name="ZoneTexte 7">
            <a:extLst>
              <a:ext uri="{FF2B5EF4-FFF2-40B4-BE49-F238E27FC236}">
                <a16:creationId xmlns:a16="http://schemas.microsoft.com/office/drawing/2014/main" id="{17499133-D99A-E6AC-2D88-9BE96FEBEE88}"/>
              </a:ext>
            </a:extLst>
          </p:cNvPr>
          <p:cNvSpPr txBox="1"/>
          <p:nvPr/>
        </p:nvSpPr>
        <p:spPr>
          <a:xfrm>
            <a:off x="2960" y="4976763"/>
            <a:ext cx="2142307" cy="338554"/>
          </a:xfrm>
          <a:prstGeom prst="rect">
            <a:avLst/>
          </a:prstGeom>
          <a:noFill/>
        </p:spPr>
        <p:txBody>
          <a:bodyPr wrap="square" rtlCol="0">
            <a:spAutoFit/>
          </a:bodyPr>
          <a:lstStyle/>
          <a:p>
            <a:pPr algn="r"/>
            <a:r>
              <a:rPr lang="fr-BE" sz="1600" dirty="0"/>
              <a:t>Marche</a:t>
            </a:r>
          </a:p>
        </p:txBody>
      </p:sp>
      <p:sp>
        <p:nvSpPr>
          <p:cNvPr id="9" name="ZoneTexte 8">
            <a:extLst>
              <a:ext uri="{FF2B5EF4-FFF2-40B4-BE49-F238E27FC236}">
                <a16:creationId xmlns:a16="http://schemas.microsoft.com/office/drawing/2014/main" id="{B4343BC6-267E-2169-1BC0-0BCFCD81BDBE}"/>
              </a:ext>
            </a:extLst>
          </p:cNvPr>
          <p:cNvSpPr txBox="1"/>
          <p:nvPr/>
        </p:nvSpPr>
        <p:spPr>
          <a:xfrm>
            <a:off x="-9371" y="4282085"/>
            <a:ext cx="2142307" cy="338554"/>
          </a:xfrm>
          <a:prstGeom prst="rect">
            <a:avLst/>
          </a:prstGeom>
          <a:noFill/>
        </p:spPr>
        <p:txBody>
          <a:bodyPr wrap="square" rtlCol="0">
            <a:spAutoFit/>
          </a:bodyPr>
          <a:lstStyle/>
          <a:p>
            <a:pPr algn="r"/>
            <a:r>
              <a:rPr lang="fr-BE" sz="1600" dirty="0"/>
              <a:t>Langage oral</a:t>
            </a:r>
          </a:p>
        </p:txBody>
      </p:sp>
      <p:sp>
        <p:nvSpPr>
          <p:cNvPr id="10" name="ZoneTexte 9">
            <a:extLst>
              <a:ext uri="{FF2B5EF4-FFF2-40B4-BE49-F238E27FC236}">
                <a16:creationId xmlns:a16="http://schemas.microsoft.com/office/drawing/2014/main" id="{48B69307-8F12-A78A-7909-52C8C7BBE165}"/>
              </a:ext>
            </a:extLst>
          </p:cNvPr>
          <p:cNvSpPr txBox="1"/>
          <p:nvPr/>
        </p:nvSpPr>
        <p:spPr>
          <a:xfrm>
            <a:off x="2960" y="3683121"/>
            <a:ext cx="2142307" cy="338554"/>
          </a:xfrm>
          <a:prstGeom prst="rect">
            <a:avLst/>
          </a:prstGeom>
          <a:noFill/>
        </p:spPr>
        <p:txBody>
          <a:bodyPr wrap="square" rtlCol="0">
            <a:spAutoFit/>
          </a:bodyPr>
          <a:lstStyle/>
          <a:p>
            <a:pPr algn="r"/>
            <a:r>
              <a:rPr lang="fr-BE" sz="1600" dirty="0"/>
              <a:t>Lecture/écriture</a:t>
            </a:r>
          </a:p>
        </p:txBody>
      </p:sp>
      <p:sp>
        <p:nvSpPr>
          <p:cNvPr id="11" name="ZoneTexte 10">
            <a:extLst>
              <a:ext uri="{FF2B5EF4-FFF2-40B4-BE49-F238E27FC236}">
                <a16:creationId xmlns:a16="http://schemas.microsoft.com/office/drawing/2014/main" id="{8BE6E41B-4D57-B09F-5A81-E91686A680A0}"/>
              </a:ext>
            </a:extLst>
          </p:cNvPr>
          <p:cNvSpPr txBox="1"/>
          <p:nvPr/>
        </p:nvSpPr>
        <p:spPr>
          <a:xfrm>
            <a:off x="2960" y="3013138"/>
            <a:ext cx="2142307" cy="338554"/>
          </a:xfrm>
          <a:prstGeom prst="rect">
            <a:avLst/>
          </a:prstGeom>
          <a:noFill/>
        </p:spPr>
        <p:txBody>
          <a:bodyPr wrap="square" rtlCol="0">
            <a:spAutoFit/>
          </a:bodyPr>
          <a:lstStyle/>
          <a:p>
            <a:pPr algn="r"/>
            <a:r>
              <a:rPr lang="fr-BE" sz="1600" dirty="0"/>
              <a:t>Logique concrète</a:t>
            </a:r>
          </a:p>
        </p:txBody>
      </p:sp>
      <p:sp>
        <p:nvSpPr>
          <p:cNvPr id="12" name="ZoneTexte 11">
            <a:extLst>
              <a:ext uri="{FF2B5EF4-FFF2-40B4-BE49-F238E27FC236}">
                <a16:creationId xmlns:a16="http://schemas.microsoft.com/office/drawing/2014/main" id="{02EFAD98-BFB5-FC59-F44A-9214EA67033B}"/>
              </a:ext>
            </a:extLst>
          </p:cNvPr>
          <p:cNvSpPr txBox="1"/>
          <p:nvPr/>
        </p:nvSpPr>
        <p:spPr>
          <a:xfrm>
            <a:off x="-9372" y="2400502"/>
            <a:ext cx="2142307" cy="338554"/>
          </a:xfrm>
          <a:prstGeom prst="rect">
            <a:avLst/>
          </a:prstGeom>
          <a:noFill/>
        </p:spPr>
        <p:txBody>
          <a:bodyPr wrap="square" rtlCol="0">
            <a:spAutoFit/>
          </a:bodyPr>
          <a:lstStyle/>
          <a:p>
            <a:pPr algn="r"/>
            <a:r>
              <a:rPr lang="fr-BE" sz="1600" dirty="0"/>
              <a:t>Abstraction</a:t>
            </a:r>
          </a:p>
        </p:txBody>
      </p:sp>
      <p:sp>
        <p:nvSpPr>
          <p:cNvPr id="13" name="ZoneTexte 12">
            <a:extLst>
              <a:ext uri="{FF2B5EF4-FFF2-40B4-BE49-F238E27FC236}">
                <a16:creationId xmlns:a16="http://schemas.microsoft.com/office/drawing/2014/main" id="{992ABECE-2449-7429-604B-E1890074880B}"/>
              </a:ext>
            </a:extLst>
          </p:cNvPr>
          <p:cNvSpPr txBox="1"/>
          <p:nvPr/>
        </p:nvSpPr>
        <p:spPr>
          <a:xfrm>
            <a:off x="10444261" y="1675084"/>
            <a:ext cx="1569092" cy="338554"/>
          </a:xfrm>
          <a:prstGeom prst="rect">
            <a:avLst/>
          </a:prstGeom>
          <a:noFill/>
        </p:spPr>
        <p:txBody>
          <a:bodyPr wrap="square" rtlCol="0">
            <a:spAutoFit/>
          </a:bodyPr>
          <a:lstStyle/>
          <a:p>
            <a:r>
              <a:rPr lang="fr-BE" sz="1600" dirty="0"/>
              <a:t>Normal</a:t>
            </a:r>
          </a:p>
        </p:txBody>
      </p:sp>
      <p:sp>
        <p:nvSpPr>
          <p:cNvPr id="15" name="ZoneTexte 14">
            <a:extLst>
              <a:ext uri="{FF2B5EF4-FFF2-40B4-BE49-F238E27FC236}">
                <a16:creationId xmlns:a16="http://schemas.microsoft.com/office/drawing/2014/main" id="{1248524B-BC51-0C31-ED22-AC612D969683}"/>
              </a:ext>
            </a:extLst>
          </p:cNvPr>
          <p:cNvSpPr txBox="1"/>
          <p:nvPr/>
        </p:nvSpPr>
        <p:spPr>
          <a:xfrm>
            <a:off x="3016127" y="5922902"/>
            <a:ext cx="1438308" cy="584775"/>
          </a:xfrm>
          <a:prstGeom prst="rect">
            <a:avLst/>
          </a:prstGeom>
          <a:noFill/>
        </p:spPr>
        <p:txBody>
          <a:bodyPr wrap="square" rtlCol="0">
            <a:spAutoFit/>
          </a:bodyPr>
          <a:lstStyle/>
          <a:p>
            <a:pPr algn="ctr"/>
            <a:r>
              <a:rPr lang="fr-BE" sz="1600" dirty="0"/>
              <a:t>1 an</a:t>
            </a:r>
          </a:p>
          <a:p>
            <a:pPr algn="ctr"/>
            <a:r>
              <a:rPr lang="fr-BE" sz="1600" dirty="0"/>
              <a:t>Crèche</a:t>
            </a:r>
          </a:p>
        </p:txBody>
      </p:sp>
      <p:sp>
        <p:nvSpPr>
          <p:cNvPr id="16" name="ZoneTexte 15">
            <a:extLst>
              <a:ext uri="{FF2B5EF4-FFF2-40B4-BE49-F238E27FC236}">
                <a16:creationId xmlns:a16="http://schemas.microsoft.com/office/drawing/2014/main" id="{858799A9-12A6-8817-60DC-29DE43A5EC17}"/>
              </a:ext>
            </a:extLst>
          </p:cNvPr>
          <p:cNvSpPr txBox="1"/>
          <p:nvPr/>
        </p:nvSpPr>
        <p:spPr>
          <a:xfrm>
            <a:off x="4291933" y="5922901"/>
            <a:ext cx="1438308" cy="584775"/>
          </a:xfrm>
          <a:prstGeom prst="rect">
            <a:avLst/>
          </a:prstGeom>
          <a:noFill/>
        </p:spPr>
        <p:txBody>
          <a:bodyPr wrap="square" rtlCol="0">
            <a:spAutoFit/>
          </a:bodyPr>
          <a:lstStyle/>
          <a:p>
            <a:pPr algn="ctr"/>
            <a:r>
              <a:rPr lang="fr-BE" sz="1600" dirty="0"/>
              <a:t>3 ans</a:t>
            </a:r>
          </a:p>
          <a:p>
            <a:pPr algn="ctr"/>
            <a:r>
              <a:rPr lang="fr-BE" sz="1600" dirty="0"/>
              <a:t>Maternelle</a:t>
            </a:r>
          </a:p>
        </p:txBody>
      </p:sp>
      <p:sp>
        <p:nvSpPr>
          <p:cNvPr id="17" name="ZoneTexte 16">
            <a:extLst>
              <a:ext uri="{FF2B5EF4-FFF2-40B4-BE49-F238E27FC236}">
                <a16:creationId xmlns:a16="http://schemas.microsoft.com/office/drawing/2014/main" id="{B76E0C2D-B69D-7294-AC1D-BCF74552B467}"/>
              </a:ext>
            </a:extLst>
          </p:cNvPr>
          <p:cNvSpPr txBox="1"/>
          <p:nvPr/>
        </p:nvSpPr>
        <p:spPr>
          <a:xfrm>
            <a:off x="5651123" y="5922901"/>
            <a:ext cx="1438308" cy="584775"/>
          </a:xfrm>
          <a:prstGeom prst="rect">
            <a:avLst/>
          </a:prstGeom>
          <a:noFill/>
        </p:spPr>
        <p:txBody>
          <a:bodyPr wrap="square" rtlCol="0">
            <a:spAutoFit/>
          </a:bodyPr>
          <a:lstStyle/>
          <a:p>
            <a:pPr algn="ctr"/>
            <a:r>
              <a:rPr lang="fr-BE" sz="1600" dirty="0"/>
              <a:t>6 ans</a:t>
            </a:r>
          </a:p>
          <a:p>
            <a:pPr algn="ctr"/>
            <a:r>
              <a:rPr lang="fr-BE" sz="1600" dirty="0"/>
              <a:t>Primaires</a:t>
            </a:r>
          </a:p>
        </p:txBody>
      </p:sp>
      <p:sp>
        <p:nvSpPr>
          <p:cNvPr id="18" name="ZoneTexte 17">
            <a:extLst>
              <a:ext uri="{FF2B5EF4-FFF2-40B4-BE49-F238E27FC236}">
                <a16:creationId xmlns:a16="http://schemas.microsoft.com/office/drawing/2014/main" id="{FF2015DD-C23D-F742-DC32-85B8F5249139}"/>
              </a:ext>
            </a:extLst>
          </p:cNvPr>
          <p:cNvSpPr txBox="1"/>
          <p:nvPr/>
        </p:nvSpPr>
        <p:spPr>
          <a:xfrm>
            <a:off x="6961022" y="5908100"/>
            <a:ext cx="1438308" cy="584775"/>
          </a:xfrm>
          <a:prstGeom prst="rect">
            <a:avLst/>
          </a:prstGeom>
          <a:noFill/>
        </p:spPr>
        <p:txBody>
          <a:bodyPr wrap="square" rtlCol="0">
            <a:spAutoFit/>
          </a:bodyPr>
          <a:lstStyle/>
          <a:p>
            <a:pPr algn="ctr"/>
            <a:r>
              <a:rPr lang="fr-BE" sz="1600" dirty="0"/>
              <a:t>12 ans</a:t>
            </a:r>
          </a:p>
          <a:p>
            <a:pPr algn="ctr"/>
            <a:r>
              <a:rPr lang="fr-BE" sz="1600" dirty="0"/>
              <a:t>Secondaires</a:t>
            </a:r>
          </a:p>
        </p:txBody>
      </p:sp>
      <p:sp>
        <p:nvSpPr>
          <p:cNvPr id="19" name="ZoneTexte 18">
            <a:extLst>
              <a:ext uri="{FF2B5EF4-FFF2-40B4-BE49-F238E27FC236}">
                <a16:creationId xmlns:a16="http://schemas.microsoft.com/office/drawing/2014/main" id="{826AD8DB-C1F8-0FAF-B2BF-3FFE82A1CA92}"/>
              </a:ext>
            </a:extLst>
          </p:cNvPr>
          <p:cNvSpPr txBox="1"/>
          <p:nvPr/>
        </p:nvSpPr>
        <p:spPr>
          <a:xfrm>
            <a:off x="8286119" y="5922901"/>
            <a:ext cx="1438308" cy="338554"/>
          </a:xfrm>
          <a:prstGeom prst="rect">
            <a:avLst/>
          </a:prstGeom>
          <a:noFill/>
        </p:spPr>
        <p:txBody>
          <a:bodyPr wrap="square" rtlCol="0">
            <a:spAutoFit/>
          </a:bodyPr>
          <a:lstStyle/>
          <a:p>
            <a:pPr algn="ctr"/>
            <a:r>
              <a:rPr lang="fr-BE" sz="1600" dirty="0"/>
              <a:t>16 ans</a:t>
            </a:r>
          </a:p>
        </p:txBody>
      </p:sp>
      <p:cxnSp>
        <p:nvCxnSpPr>
          <p:cNvPr id="21" name="Connecteur droit 20">
            <a:extLst>
              <a:ext uri="{FF2B5EF4-FFF2-40B4-BE49-F238E27FC236}">
                <a16:creationId xmlns:a16="http://schemas.microsoft.com/office/drawing/2014/main" id="{BB15446B-C065-F4B0-B0FC-89E3961ACF9D}"/>
              </a:ext>
            </a:extLst>
          </p:cNvPr>
          <p:cNvCxnSpPr>
            <a:cxnSpLocks/>
          </p:cNvCxnSpPr>
          <p:nvPr/>
        </p:nvCxnSpPr>
        <p:spPr>
          <a:xfrm flipV="1">
            <a:off x="2365868" y="1899854"/>
            <a:ext cx="8008818" cy="3905088"/>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4A16F496-0F8B-6CF1-9624-B5E7497DFA93}"/>
              </a:ext>
            </a:extLst>
          </p:cNvPr>
          <p:cNvCxnSpPr>
            <a:cxnSpLocks/>
          </p:cNvCxnSpPr>
          <p:nvPr/>
        </p:nvCxnSpPr>
        <p:spPr>
          <a:xfrm flipV="1">
            <a:off x="2378199" y="3399722"/>
            <a:ext cx="7996487" cy="240522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4" name="Connecteur droit 3">
            <a:extLst>
              <a:ext uri="{FF2B5EF4-FFF2-40B4-BE49-F238E27FC236}">
                <a16:creationId xmlns:a16="http://schemas.microsoft.com/office/drawing/2014/main" id="{8CB7CBB4-30AE-D4F9-DFE2-7A9EC91F10E3}"/>
              </a:ext>
            </a:extLst>
          </p:cNvPr>
          <p:cNvCxnSpPr>
            <a:cxnSpLocks/>
          </p:cNvCxnSpPr>
          <p:nvPr/>
        </p:nvCxnSpPr>
        <p:spPr>
          <a:xfrm flipV="1">
            <a:off x="5529494" y="3721445"/>
            <a:ext cx="1370029" cy="1106078"/>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C5892673-2C08-3F72-8B05-D87D654F6624}"/>
              </a:ext>
            </a:extLst>
          </p:cNvPr>
          <p:cNvSpPr txBox="1"/>
          <p:nvPr/>
        </p:nvSpPr>
        <p:spPr>
          <a:xfrm>
            <a:off x="5660743" y="2985089"/>
            <a:ext cx="1964012" cy="307777"/>
          </a:xfrm>
          <a:prstGeom prst="rect">
            <a:avLst/>
          </a:prstGeom>
          <a:noFill/>
        </p:spPr>
        <p:txBody>
          <a:bodyPr wrap="square" rtlCol="0">
            <a:spAutoFit/>
          </a:bodyPr>
          <a:lstStyle/>
          <a:p>
            <a:r>
              <a:rPr lang="fr-BE" sz="1400" dirty="0">
                <a:solidFill>
                  <a:srgbClr val="00B050"/>
                </a:solidFill>
              </a:rPr>
              <a:t>Prise en charge précoce</a:t>
            </a:r>
          </a:p>
        </p:txBody>
      </p:sp>
      <p:cxnSp>
        <p:nvCxnSpPr>
          <p:cNvPr id="22" name="Connecteur droit 21">
            <a:extLst>
              <a:ext uri="{FF2B5EF4-FFF2-40B4-BE49-F238E27FC236}">
                <a16:creationId xmlns:a16="http://schemas.microsoft.com/office/drawing/2014/main" id="{ABC35425-9C89-5340-38CD-1F5AE0DD9F65}"/>
              </a:ext>
            </a:extLst>
          </p:cNvPr>
          <p:cNvCxnSpPr>
            <a:cxnSpLocks/>
          </p:cNvCxnSpPr>
          <p:nvPr/>
        </p:nvCxnSpPr>
        <p:spPr>
          <a:xfrm>
            <a:off x="5491024" y="3053543"/>
            <a:ext cx="0" cy="2751399"/>
          </a:xfrm>
          <a:prstGeom prst="line">
            <a:avLst/>
          </a:prstGeom>
          <a:ln w="9525"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 name="Connecteur droit 2">
            <a:extLst>
              <a:ext uri="{FF2B5EF4-FFF2-40B4-BE49-F238E27FC236}">
                <a16:creationId xmlns:a16="http://schemas.microsoft.com/office/drawing/2014/main" id="{98871D94-29E7-E452-F70B-1FAAFCDF7CCB}"/>
              </a:ext>
            </a:extLst>
          </p:cNvPr>
          <p:cNvCxnSpPr>
            <a:cxnSpLocks/>
          </p:cNvCxnSpPr>
          <p:nvPr/>
        </p:nvCxnSpPr>
        <p:spPr>
          <a:xfrm flipV="1">
            <a:off x="6787744" y="3190556"/>
            <a:ext cx="2627860" cy="1300443"/>
          </a:xfrm>
          <a:prstGeom prst="line">
            <a:avLst/>
          </a:prstGeom>
          <a:ln w="28575">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279AFD7D-F244-0BA2-738E-45709B19559C}"/>
              </a:ext>
            </a:extLst>
          </p:cNvPr>
          <p:cNvSpPr txBox="1"/>
          <p:nvPr/>
        </p:nvSpPr>
        <p:spPr>
          <a:xfrm>
            <a:off x="8742421" y="2823799"/>
            <a:ext cx="1964012" cy="307777"/>
          </a:xfrm>
          <a:prstGeom prst="rect">
            <a:avLst/>
          </a:prstGeom>
          <a:noFill/>
        </p:spPr>
        <p:txBody>
          <a:bodyPr wrap="square" rtlCol="0">
            <a:spAutoFit/>
          </a:bodyPr>
          <a:lstStyle/>
          <a:p>
            <a:r>
              <a:rPr lang="fr-BE" sz="1400" dirty="0">
                <a:solidFill>
                  <a:schemeClr val="accent1"/>
                </a:solidFill>
              </a:rPr>
              <a:t>Prise en charge tardive</a:t>
            </a:r>
          </a:p>
        </p:txBody>
      </p:sp>
      <p:sp>
        <p:nvSpPr>
          <p:cNvPr id="24" name="ZoneTexte 23">
            <a:extLst>
              <a:ext uri="{FF2B5EF4-FFF2-40B4-BE49-F238E27FC236}">
                <a16:creationId xmlns:a16="http://schemas.microsoft.com/office/drawing/2014/main" id="{F8FD2069-2BA9-37BD-CD2A-BAD77BBACEC6}"/>
              </a:ext>
            </a:extLst>
          </p:cNvPr>
          <p:cNvSpPr txBox="1"/>
          <p:nvPr/>
        </p:nvSpPr>
        <p:spPr>
          <a:xfrm>
            <a:off x="10485564" y="3065780"/>
            <a:ext cx="1569092" cy="338554"/>
          </a:xfrm>
          <a:prstGeom prst="rect">
            <a:avLst/>
          </a:prstGeom>
          <a:noFill/>
        </p:spPr>
        <p:txBody>
          <a:bodyPr wrap="square" rtlCol="0">
            <a:spAutoFit/>
          </a:bodyPr>
          <a:lstStyle/>
          <a:p>
            <a:r>
              <a:rPr lang="fr-BE" sz="1600" dirty="0">
                <a:solidFill>
                  <a:srgbClr val="C00000"/>
                </a:solidFill>
              </a:rPr>
              <a:t>Trouble</a:t>
            </a:r>
          </a:p>
        </p:txBody>
      </p:sp>
    </p:spTree>
    <p:extLst>
      <p:ext uri="{BB962C8B-B14F-4D97-AF65-F5344CB8AC3E}">
        <p14:creationId xmlns:p14="http://schemas.microsoft.com/office/powerpoint/2010/main" val="25345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Les Troubles du neurodéveloppement</a:t>
            </a:r>
          </a:p>
        </p:txBody>
      </p:sp>
      <p:sp>
        <p:nvSpPr>
          <p:cNvPr id="3" name="Espace réservé du contenu 2"/>
          <p:cNvSpPr>
            <a:spLocks noGrp="1"/>
          </p:cNvSpPr>
          <p:nvPr>
            <p:ph idx="1"/>
          </p:nvPr>
        </p:nvSpPr>
        <p:spPr>
          <a:xfrm>
            <a:off x="507331" y="1925053"/>
            <a:ext cx="11177337" cy="3521590"/>
          </a:xfrm>
        </p:spPr>
        <p:txBody>
          <a:bodyPr>
            <a:normAutofit lnSpcReduction="10000"/>
          </a:bodyPr>
          <a:lstStyle/>
          <a:p>
            <a:pPr marL="0" lvl="0" indent="0">
              <a:buNone/>
            </a:pPr>
            <a:r>
              <a:rPr lang="fr-FR" sz="2600" dirty="0"/>
              <a:t>Principes de base</a:t>
            </a:r>
          </a:p>
          <a:p>
            <a:pPr lvl="0"/>
            <a:r>
              <a:rPr lang="fr-BE" sz="2400" b="1" dirty="0"/>
              <a:t>Moindre compétence par rapport à une population générale </a:t>
            </a:r>
            <a:r>
              <a:rPr lang="fr-BE" sz="2400" dirty="0"/>
              <a:t>d’une fonction cognitive, survenant durant la </a:t>
            </a:r>
            <a:r>
              <a:rPr lang="fr-BE" sz="2400" b="1" dirty="0"/>
              <a:t>période de développement</a:t>
            </a:r>
            <a:r>
              <a:rPr lang="fr-BE" sz="2400" dirty="0"/>
              <a:t>, et ayant un </a:t>
            </a:r>
            <a:r>
              <a:rPr lang="fr-BE" sz="2400" b="1" dirty="0"/>
              <a:t>impact significatif</a:t>
            </a:r>
          </a:p>
          <a:p>
            <a:pPr lvl="0"/>
            <a:r>
              <a:rPr lang="fr-FR" sz="2400" dirty="0"/>
              <a:t>Plusieurs troubles peuvent être observés </a:t>
            </a:r>
            <a:r>
              <a:rPr lang="fr-FR" sz="2400" b="1" dirty="0"/>
              <a:t>simultanément</a:t>
            </a:r>
            <a:r>
              <a:rPr lang="en-GB" sz="2400" dirty="0"/>
              <a:t>; l</a:t>
            </a:r>
            <a:r>
              <a:rPr lang="fr-FR" sz="2400" dirty="0"/>
              <a:t>es </a:t>
            </a:r>
            <a:r>
              <a:rPr lang="fr-FR" sz="2400" b="1" dirty="0"/>
              <a:t>bases neurobiologiques et génétiques</a:t>
            </a:r>
            <a:r>
              <a:rPr lang="fr-FR" sz="2400" dirty="0"/>
              <a:t> de certains troubles du neurodéveloppement présentent de nombreux facteurs en communs</a:t>
            </a:r>
            <a:endParaRPr lang="en-GB" sz="2400" dirty="0"/>
          </a:p>
          <a:p>
            <a:pPr lvl="0"/>
            <a:r>
              <a:rPr lang="fr-FR" sz="2400" dirty="0"/>
              <a:t>Quel que soit le trouble, une </a:t>
            </a:r>
            <a:r>
              <a:rPr lang="fr-FR" sz="2400" b="1" dirty="0"/>
              <a:t>intervention précoce</a:t>
            </a:r>
            <a:r>
              <a:rPr lang="fr-FR" sz="2400" dirty="0"/>
              <a:t> est recommandée </a:t>
            </a:r>
            <a:endParaRPr lang="en-GB" sz="2400" dirty="0"/>
          </a:p>
          <a:p>
            <a:pPr lvl="0"/>
            <a:r>
              <a:rPr lang="fr-FR" sz="2400" dirty="0"/>
              <a:t>Une </a:t>
            </a:r>
            <a:r>
              <a:rPr lang="fr-FR" sz="2400" b="1" dirty="0"/>
              <a:t>évaluation précise des compétences</a:t>
            </a:r>
            <a:r>
              <a:rPr lang="fr-FR" sz="2400" dirty="0"/>
              <a:t> (forces et faiblesses) est nécessaire </a:t>
            </a:r>
            <a:endParaRPr lang="en-GB" sz="2400" dirty="0"/>
          </a:p>
          <a:p>
            <a:endParaRPr lang="fr-BE" dirty="0"/>
          </a:p>
        </p:txBody>
      </p:sp>
    </p:spTree>
    <p:extLst>
      <p:ext uri="{BB962C8B-B14F-4D97-AF65-F5344CB8AC3E}">
        <p14:creationId xmlns:p14="http://schemas.microsoft.com/office/powerpoint/2010/main" val="514610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Les Troubles du neurodéveloppement</a:t>
            </a:r>
          </a:p>
        </p:txBody>
      </p:sp>
      <p:sp>
        <p:nvSpPr>
          <p:cNvPr id="3" name="Espace réservé du contenu 2"/>
          <p:cNvSpPr>
            <a:spLocks noGrp="1"/>
          </p:cNvSpPr>
          <p:nvPr>
            <p:ph idx="1"/>
          </p:nvPr>
        </p:nvSpPr>
        <p:spPr>
          <a:xfrm>
            <a:off x="507331" y="1925052"/>
            <a:ext cx="11177337" cy="4567823"/>
          </a:xfrm>
        </p:spPr>
        <p:txBody>
          <a:bodyPr>
            <a:normAutofit fontScale="92500" lnSpcReduction="10000"/>
          </a:bodyPr>
          <a:lstStyle/>
          <a:p>
            <a:pPr marL="0" lvl="0" indent="0">
              <a:buNone/>
            </a:pPr>
            <a:r>
              <a:rPr lang="fr-FR" dirty="0"/>
              <a:t>Principes de base</a:t>
            </a:r>
          </a:p>
          <a:p>
            <a:pPr lvl="0"/>
            <a:r>
              <a:rPr lang="fr-BE" sz="2600" b="1" dirty="0"/>
              <a:t>Moindre compétence par rapport à une population générale </a:t>
            </a:r>
            <a:r>
              <a:rPr lang="fr-BE" sz="2600" dirty="0"/>
              <a:t>d’une fonction cognitive, survenant durant la </a:t>
            </a:r>
            <a:r>
              <a:rPr lang="fr-BE" sz="2600" b="1" dirty="0"/>
              <a:t>période de développement</a:t>
            </a:r>
            <a:r>
              <a:rPr lang="fr-BE" sz="2600" dirty="0"/>
              <a:t>, et ayant un </a:t>
            </a:r>
            <a:r>
              <a:rPr lang="fr-BE" sz="2600" b="1" dirty="0"/>
              <a:t>impact significatif</a:t>
            </a:r>
          </a:p>
          <a:p>
            <a:pPr lvl="0"/>
            <a:r>
              <a:rPr lang="fr-FR" sz="2600" dirty="0"/>
              <a:t>Plusieurs troubles peuvent être observés </a:t>
            </a:r>
            <a:r>
              <a:rPr lang="fr-FR" sz="2600" b="1" dirty="0"/>
              <a:t>simultanément</a:t>
            </a:r>
            <a:r>
              <a:rPr lang="en-GB" sz="2600" dirty="0"/>
              <a:t>; l</a:t>
            </a:r>
            <a:r>
              <a:rPr lang="fr-FR" sz="2600" dirty="0"/>
              <a:t>es </a:t>
            </a:r>
            <a:r>
              <a:rPr lang="fr-FR" sz="2600" b="1" dirty="0"/>
              <a:t>bases neurobiologiques et génétiques</a:t>
            </a:r>
            <a:r>
              <a:rPr lang="fr-FR" sz="2600" dirty="0"/>
              <a:t> de certains troubles du neurodéveloppement présentent de nombreux facteurs en communs</a:t>
            </a:r>
            <a:endParaRPr lang="en-GB" sz="2600" dirty="0"/>
          </a:p>
          <a:p>
            <a:pPr lvl="0"/>
            <a:r>
              <a:rPr lang="fr-FR" sz="2600" dirty="0"/>
              <a:t>Quel que soit le trouble, une </a:t>
            </a:r>
            <a:r>
              <a:rPr lang="fr-FR" sz="2600" b="1" dirty="0"/>
              <a:t>intervention précoce</a:t>
            </a:r>
            <a:r>
              <a:rPr lang="fr-FR" sz="2600" dirty="0"/>
              <a:t> est recommandée </a:t>
            </a:r>
            <a:endParaRPr lang="en-GB" sz="2600" dirty="0"/>
          </a:p>
          <a:p>
            <a:pPr lvl="0"/>
            <a:r>
              <a:rPr lang="fr-FR" sz="2600" dirty="0"/>
              <a:t>Une </a:t>
            </a:r>
            <a:r>
              <a:rPr lang="fr-FR" sz="2600" b="1" dirty="0"/>
              <a:t>évaluation précise des compétences</a:t>
            </a:r>
            <a:r>
              <a:rPr lang="fr-FR" sz="2600" dirty="0"/>
              <a:t> (forces et faiblesses) est nécessaire </a:t>
            </a:r>
            <a:endParaRPr lang="en-GB" sz="2600" dirty="0"/>
          </a:p>
          <a:p>
            <a:pPr lvl="0"/>
            <a:r>
              <a:rPr lang="fr-FR" sz="2600" dirty="0"/>
              <a:t>L’accompagnement est fondé sur l</a:t>
            </a:r>
            <a:r>
              <a:rPr lang="fr-FR" sz="2600" b="1" dirty="0"/>
              <a:t>’évaluation des compétences, du fonctionnement et des besoins de soutien </a:t>
            </a:r>
            <a:r>
              <a:rPr lang="fr-FR" sz="2600" dirty="0"/>
              <a:t>de la personne et non sur telle ou telle catégorie de diagnostic</a:t>
            </a:r>
            <a:endParaRPr lang="en-GB" sz="2600" dirty="0"/>
          </a:p>
          <a:p>
            <a:endParaRPr lang="fr-BE" dirty="0"/>
          </a:p>
        </p:txBody>
      </p:sp>
    </p:spTree>
    <p:extLst>
      <p:ext uri="{BB962C8B-B14F-4D97-AF65-F5344CB8AC3E}">
        <p14:creationId xmlns:p14="http://schemas.microsoft.com/office/powerpoint/2010/main" val="3594239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34013EF-B041-A928-475A-A295C2BAF5C6}"/>
              </a:ext>
            </a:extLst>
          </p:cNvPr>
          <p:cNvSpPr txBox="1">
            <a:spLocks/>
          </p:cNvSpPr>
          <p:nvPr/>
        </p:nvSpPr>
        <p:spPr>
          <a:xfrm>
            <a:off x="705716" y="1985602"/>
            <a:ext cx="10515600" cy="2004507"/>
          </a:xfrm>
          <a:prstGeom prst="rect">
            <a:avLst/>
          </a:prstGeom>
          <a:solidFill>
            <a:schemeClr val="bg1"/>
          </a:solidFill>
          <a:ln w="127000" cmpd="thickThin">
            <a:solidFill>
              <a:schemeClr val="bg1">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6600" dirty="0"/>
              <a:t>Le Voyage</a:t>
            </a:r>
          </a:p>
          <a:p>
            <a:pPr algn="ctr"/>
            <a:r>
              <a:rPr lang="fr-BE" sz="4000" dirty="0"/>
              <a:t>Un challenge diagnostique</a:t>
            </a:r>
          </a:p>
        </p:txBody>
      </p:sp>
      <p:pic>
        <p:nvPicPr>
          <p:cNvPr id="2" name="object 4">
            <a:extLst>
              <a:ext uri="{FF2B5EF4-FFF2-40B4-BE49-F238E27FC236}">
                <a16:creationId xmlns:a16="http://schemas.microsoft.com/office/drawing/2014/main" id="{8AE33B10-A69E-9EE6-745F-B14CB544B742}"/>
              </a:ext>
            </a:extLst>
          </p:cNvPr>
          <p:cNvPicPr/>
          <p:nvPr/>
        </p:nvPicPr>
        <p:blipFill>
          <a:blip r:embed="rId3" cstate="print"/>
          <a:stretch>
            <a:fillRect/>
          </a:stretch>
        </p:blipFill>
        <p:spPr>
          <a:xfrm rot="1080650">
            <a:off x="9170120" y="4417102"/>
            <a:ext cx="1541678" cy="2143760"/>
          </a:xfrm>
          <a:prstGeom prst="rect">
            <a:avLst/>
          </a:prstGeom>
        </p:spPr>
      </p:pic>
    </p:spTree>
    <p:extLst>
      <p:ext uri="{BB962C8B-B14F-4D97-AF65-F5344CB8AC3E}">
        <p14:creationId xmlns:p14="http://schemas.microsoft.com/office/powerpoint/2010/main" val="3220213264"/>
      </p:ext>
    </p:extLst>
  </p:cSld>
  <p:clrMapOvr>
    <a:masterClrMapping/>
  </p:clrMapOvr>
  <mc:AlternateContent xmlns:mc="http://schemas.openxmlformats.org/markup-compatibility/2006" xmlns:p14="http://schemas.microsoft.com/office/powerpoint/2010/main">
    <mc:Choice Requires="p14">
      <p:transition spd="slow" p14:dur="2000" advTm="1089"/>
    </mc:Choice>
    <mc:Fallback xmlns="">
      <p:transition spd="slow" advTm="108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28EC658-264C-4CFA-84F8-6475CAE615CC}"/>
              </a:ext>
            </a:extLst>
          </p:cNvPr>
          <p:cNvSpPr>
            <a:spLocks noGrp="1"/>
          </p:cNvSpPr>
          <p:nvPr>
            <p:ph idx="1"/>
          </p:nvPr>
        </p:nvSpPr>
        <p:spPr>
          <a:xfrm>
            <a:off x="838200" y="2327121"/>
            <a:ext cx="10515600" cy="3849842"/>
          </a:xfrm>
        </p:spPr>
        <p:txBody>
          <a:bodyPr/>
          <a:lstStyle/>
          <a:p>
            <a:pPr marL="0" indent="0" algn="ctr">
              <a:buNone/>
            </a:pPr>
            <a:r>
              <a:rPr lang="fr-FR" sz="2400" dirty="0"/>
              <a:t>Suspicion d’un retard dans une ou plusieurs sphères du développement; relève de la compétence des enseignants, du médecin de famille, des paramédicaux mais aussi des parents de l’enfant</a:t>
            </a:r>
          </a:p>
          <a:p>
            <a:endParaRPr lang="fr-BE" dirty="0"/>
          </a:p>
        </p:txBody>
      </p:sp>
      <p:sp>
        <p:nvSpPr>
          <p:cNvPr id="4" name="ZoneTexte 3">
            <a:extLst>
              <a:ext uri="{FF2B5EF4-FFF2-40B4-BE49-F238E27FC236}">
                <a16:creationId xmlns:a16="http://schemas.microsoft.com/office/drawing/2014/main" id="{3CDF28F8-410E-42D2-A2FB-16B2D15988FF}"/>
              </a:ext>
            </a:extLst>
          </p:cNvPr>
          <p:cNvSpPr txBox="1"/>
          <p:nvPr/>
        </p:nvSpPr>
        <p:spPr>
          <a:xfrm>
            <a:off x="2666511" y="1001558"/>
            <a:ext cx="6858978" cy="954107"/>
          </a:xfrm>
          <a:prstGeom prst="rect">
            <a:avLst/>
          </a:prstGeom>
          <a:solidFill>
            <a:schemeClr val="bg1">
              <a:lumMod val="95000"/>
            </a:schemeClr>
          </a:solidFill>
          <a:ln w="38100">
            <a:solidFill>
              <a:schemeClr val="bg2">
                <a:lumMod val="75000"/>
              </a:schemeClr>
            </a:solidFill>
          </a:ln>
        </p:spPr>
        <p:txBody>
          <a:bodyPr wrap="square" rtlCol="0">
            <a:spAutoFit/>
          </a:bodyPr>
          <a:lstStyle/>
          <a:p>
            <a:pPr algn="ctr"/>
            <a:r>
              <a:rPr lang="fr-BE" sz="3200" b="1" dirty="0"/>
              <a:t>Repérage</a:t>
            </a:r>
          </a:p>
          <a:p>
            <a:pPr algn="ctr"/>
            <a:r>
              <a:rPr lang="fr-BE" sz="2400" dirty="0"/>
              <a:t>Retard dans un ou plusieurs domaines?</a:t>
            </a:r>
          </a:p>
        </p:txBody>
      </p:sp>
      <p:sp>
        <p:nvSpPr>
          <p:cNvPr id="2" name="ZoneTexte 11">
            <a:extLst>
              <a:ext uri="{FF2B5EF4-FFF2-40B4-BE49-F238E27FC236}">
                <a16:creationId xmlns:a16="http://schemas.microsoft.com/office/drawing/2014/main" id="{08694700-8455-E358-13BC-C0CAFFBE2950}"/>
              </a:ext>
            </a:extLst>
          </p:cNvPr>
          <p:cNvSpPr txBox="1">
            <a:spLocks noChangeArrowheads="1"/>
          </p:cNvSpPr>
          <p:nvPr/>
        </p:nvSpPr>
        <p:spPr bwMode="auto">
          <a:xfrm>
            <a:off x="3489510" y="5994590"/>
            <a:ext cx="5212980" cy="369332"/>
          </a:xfrm>
          <a:prstGeom prst="rect">
            <a:avLst/>
          </a:prstGeom>
          <a:noFill/>
          <a:ln w="9525">
            <a:noFill/>
            <a:miter lim="800000"/>
            <a:headEnd/>
            <a:tailEnd/>
          </a:ln>
        </p:spPr>
        <p:txBody>
          <a:bodyPr wrap="square">
            <a:spAutoFit/>
          </a:bodyPr>
          <a:lstStyle/>
          <a:p>
            <a:pPr algn="ctr"/>
            <a:r>
              <a:rPr lang="fr-BE" i="1" dirty="0">
                <a:latin typeface="Calibri" pitchFamily="34" charset="0"/>
              </a:rPr>
              <a:t>Signes d’alerte des TND de 0 à 7 ans - HAS 2020</a:t>
            </a:r>
          </a:p>
        </p:txBody>
      </p:sp>
      <p:pic>
        <p:nvPicPr>
          <p:cNvPr id="5" name="Image 4">
            <a:extLst>
              <a:ext uri="{FF2B5EF4-FFF2-40B4-BE49-F238E27FC236}">
                <a16:creationId xmlns:a16="http://schemas.microsoft.com/office/drawing/2014/main" id="{6AD5877D-5740-7A16-38CA-2265FB36817E}"/>
              </a:ext>
            </a:extLst>
          </p:cNvPr>
          <p:cNvPicPr>
            <a:picLocks noChangeAspect="1"/>
          </p:cNvPicPr>
          <p:nvPr/>
        </p:nvPicPr>
        <p:blipFill rotWithShape="1">
          <a:blip r:embed="rId3"/>
          <a:srcRect l="2361" t="24767" r="2916" b="9462"/>
          <a:stretch/>
        </p:blipFill>
        <p:spPr>
          <a:xfrm>
            <a:off x="3199671" y="3802801"/>
            <a:ext cx="2724878" cy="1064283"/>
          </a:xfrm>
          <a:prstGeom prst="rect">
            <a:avLst/>
          </a:prstGeom>
        </p:spPr>
      </p:pic>
      <p:pic>
        <p:nvPicPr>
          <p:cNvPr id="6" name="Image 5">
            <a:extLst>
              <a:ext uri="{FF2B5EF4-FFF2-40B4-BE49-F238E27FC236}">
                <a16:creationId xmlns:a16="http://schemas.microsoft.com/office/drawing/2014/main" id="{2A0D0C3A-0B60-1DCE-FB14-43A4F2B70E20}"/>
              </a:ext>
            </a:extLst>
          </p:cNvPr>
          <p:cNvPicPr>
            <a:picLocks noChangeAspect="1"/>
          </p:cNvPicPr>
          <p:nvPr/>
        </p:nvPicPr>
        <p:blipFill rotWithShape="1">
          <a:blip r:embed="rId4"/>
          <a:srcRect l="1093" t="19506" r="2017" b="33086"/>
          <a:stretch/>
        </p:blipFill>
        <p:spPr>
          <a:xfrm>
            <a:off x="3166981" y="5018974"/>
            <a:ext cx="2795670" cy="769441"/>
          </a:xfrm>
          <a:prstGeom prst="rect">
            <a:avLst/>
          </a:prstGeom>
        </p:spPr>
      </p:pic>
      <p:pic>
        <p:nvPicPr>
          <p:cNvPr id="7" name="Image 6">
            <a:extLst>
              <a:ext uri="{FF2B5EF4-FFF2-40B4-BE49-F238E27FC236}">
                <a16:creationId xmlns:a16="http://schemas.microsoft.com/office/drawing/2014/main" id="{27DB25AB-82CA-7BB1-9694-3F85EA6C6729}"/>
              </a:ext>
            </a:extLst>
          </p:cNvPr>
          <p:cNvPicPr>
            <a:picLocks noChangeAspect="1"/>
          </p:cNvPicPr>
          <p:nvPr/>
        </p:nvPicPr>
        <p:blipFill rotWithShape="1">
          <a:blip r:embed="rId5"/>
          <a:srcRect l="16134" t="22565" r="27878" b="6666"/>
          <a:stretch/>
        </p:blipFill>
        <p:spPr>
          <a:xfrm>
            <a:off x="6267453" y="3821157"/>
            <a:ext cx="2795670" cy="1987705"/>
          </a:xfrm>
          <a:prstGeom prst="rect">
            <a:avLst/>
          </a:prstGeom>
        </p:spPr>
      </p:pic>
      <p:sp>
        <p:nvSpPr>
          <p:cNvPr id="8" name="ZoneTexte 11">
            <a:extLst>
              <a:ext uri="{FF2B5EF4-FFF2-40B4-BE49-F238E27FC236}">
                <a16:creationId xmlns:a16="http://schemas.microsoft.com/office/drawing/2014/main" id="{6D9A1DCE-F470-E475-68D0-C26EBBF3DF8E}"/>
              </a:ext>
            </a:extLst>
          </p:cNvPr>
          <p:cNvSpPr txBox="1">
            <a:spLocks noChangeArrowheads="1"/>
          </p:cNvSpPr>
          <p:nvPr/>
        </p:nvSpPr>
        <p:spPr bwMode="auto">
          <a:xfrm>
            <a:off x="3489510" y="5994590"/>
            <a:ext cx="5212980" cy="369332"/>
          </a:xfrm>
          <a:prstGeom prst="rect">
            <a:avLst/>
          </a:prstGeom>
          <a:noFill/>
          <a:ln w="9525">
            <a:noFill/>
            <a:miter lim="800000"/>
            <a:headEnd/>
            <a:tailEnd/>
          </a:ln>
        </p:spPr>
        <p:txBody>
          <a:bodyPr wrap="square">
            <a:spAutoFit/>
          </a:bodyPr>
          <a:lstStyle/>
          <a:p>
            <a:pPr algn="ctr"/>
            <a:r>
              <a:rPr lang="fr-BE" i="1" dirty="0">
                <a:latin typeface="Calibri" pitchFamily="34" charset="0"/>
              </a:rPr>
              <a:t>Signes d’alerte des TND de 0 à 7 ans - HAS 2020</a:t>
            </a:r>
          </a:p>
        </p:txBody>
      </p:sp>
      <p:sp>
        <p:nvSpPr>
          <p:cNvPr id="9" name="ZoneTexte 8">
            <a:extLst>
              <a:ext uri="{FF2B5EF4-FFF2-40B4-BE49-F238E27FC236}">
                <a16:creationId xmlns:a16="http://schemas.microsoft.com/office/drawing/2014/main" id="{114C3A35-463A-E33D-6215-92B2EF09C66E}"/>
              </a:ext>
            </a:extLst>
          </p:cNvPr>
          <p:cNvSpPr txBox="1"/>
          <p:nvPr/>
        </p:nvSpPr>
        <p:spPr>
          <a:xfrm>
            <a:off x="0" y="6093208"/>
            <a:ext cx="12192000" cy="707886"/>
          </a:xfrm>
          <a:prstGeom prst="rect">
            <a:avLst/>
          </a:prstGeom>
          <a:noFill/>
        </p:spPr>
        <p:txBody>
          <a:bodyPr wrap="square">
            <a:spAutoFit/>
          </a:bodyPr>
          <a:lstStyle/>
          <a:p>
            <a:pPr algn="l"/>
            <a:endParaRPr lang="fr-BE" sz="2000" b="0" i="0" u="none" strike="noStrike" baseline="0" dirty="0">
              <a:solidFill>
                <a:srgbClr val="000000"/>
              </a:solidFill>
              <a:latin typeface="Arial" panose="020B0604020202020204" pitchFamily="34" charset="0"/>
            </a:endParaRPr>
          </a:p>
          <a:p>
            <a:pPr algn="ctr"/>
            <a:r>
              <a:rPr lang="fr-FR" sz="2000" dirty="0">
                <a:solidFill>
                  <a:srgbClr val="C00000"/>
                </a:solidFill>
              </a:rPr>
              <a:t>!!  L</a:t>
            </a:r>
            <a:r>
              <a:rPr lang="fr-FR" sz="2000" b="0" i="0" u="none" strike="noStrike" baseline="0" dirty="0">
                <a:solidFill>
                  <a:srgbClr val="C00000"/>
                </a:solidFill>
              </a:rPr>
              <a:t>’absence de signes d’alerte n’exclut pas la présence de trouble du neurodéveloppement !!</a:t>
            </a:r>
          </a:p>
        </p:txBody>
      </p:sp>
    </p:spTree>
    <p:extLst>
      <p:ext uri="{BB962C8B-B14F-4D97-AF65-F5344CB8AC3E}">
        <p14:creationId xmlns:p14="http://schemas.microsoft.com/office/powerpoint/2010/main" val="2775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F9633-47FE-EA90-DF55-E51630C5B44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527962-E697-64D7-EDB1-7DCBE535F604}"/>
              </a:ext>
            </a:extLst>
          </p:cNvPr>
          <p:cNvSpPr>
            <a:spLocks noGrp="1"/>
          </p:cNvSpPr>
          <p:nvPr>
            <p:ph type="title"/>
          </p:nvPr>
        </p:nvSpPr>
        <p:spPr/>
        <p:txBody>
          <a:bodyPr/>
          <a:lstStyle/>
          <a:p>
            <a:r>
              <a:rPr lang="fr-BE" dirty="0"/>
              <a:t>Le Voyage – un challenge diagnostique</a:t>
            </a:r>
          </a:p>
        </p:txBody>
      </p:sp>
      <p:sp>
        <p:nvSpPr>
          <p:cNvPr id="3" name="Espace réservé du contenu 2">
            <a:extLst>
              <a:ext uri="{FF2B5EF4-FFF2-40B4-BE49-F238E27FC236}">
                <a16:creationId xmlns:a16="http://schemas.microsoft.com/office/drawing/2014/main" id="{4FCFB2C0-0753-5643-75AD-0F88CB6C97E5}"/>
              </a:ext>
            </a:extLst>
          </p:cNvPr>
          <p:cNvSpPr>
            <a:spLocks noGrp="1"/>
          </p:cNvSpPr>
          <p:nvPr>
            <p:ph idx="1"/>
          </p:nvPr>
        </p:nvSpPr>
        <p:spPr/>
        <p:txBody>
          <a:bodyPr>
            <a:normAutofit/>
          </a:bodyPr>
          <a:lstStyle/>
          <a:p>
            <a:pPr marL="0" indent="0">
              <a:lnSpc>
                <a:spcPct val="120000"/>
              </a:lnSpc>
              <a:spcBef>
                <a:spcPts val="0"/>
              </a:spcBef>
              <a:buNone/>
            </a:pPr>
            <a:r>
              <a:rPr lang="fr-FR" sz="2400" spc="-5" dirty="0">
                <a:latin typeface="Calibri"/>
                <a:cs typeface="Calibri"/>
              </a:rPr>
              <a:t>Signes</a:t>
            </a:r>
            <a:r>
              <a:rPr lang="fr-FR" sz="2400" spc="-15" dirty="0">
                <a:latin typeface="Calibri"/>
                <a:cs typeface="Calibri"/>
              </a:rPr>
              <a:t> </a:t>
            </a:r>
            <a:r>
              <a:rPr lang="fr-FR" sz="2400" spc="-30" dirty="0">
                <a:latin typeface="Calibri"/>
                <a:cs typeface="Calibri"/>
              </a:rPr>
              <a:t>d’alerte </a:t>
            </a:r>
            <a:r>
              <a:rPr lang="fr-FR" sz="2400" spc="-5" dirty="0">
                <a:latin typeface="Calibri"/>
                <a:cs typeface="Calibri"/>
              </a:rPr>
              <a:t>(HAS </a:t>
            </a:r>
            <a:r>
              <a:rPr lang="fr-FR" sz="2400" dirty="0">
                <a:latin typeface="Calibri"/>
                <a:cs typeface="Calibri"/>
              </a:rPr>
              <a:t>2018):</a:t>
            </a:r>
          </a:p>
          <a:p>
            <a:pPr marL="241300" indent="-228600">
              <a:lnSpc>
                <a:spcPct val="120000"/>
              </a:lnSpc>
              <a:spcBef>
                <a:spcPts val="0"/>
              </a:spcBef>
              <a:buFont typeface="Arial MT"/>
              <a:buChar char="•"/>
              <a:tabLst>
                <a:tab pos="241300" algn="l"/>
              </a:tabLst>
            </a:pPr>
            <a:r>
              <a:rPr lang="fr-FR" sz="2400" dirty="0">
                <a:latin typeface="Calibri"/>
                <a:cs typeface="Calibri"/>
              </a:rPr>
              <a:t>Quel</a:t>
            </a:r>
            <a:r>
              <a:rPr lang="fr-FR" sz="2400" spc="-35" dirty="0">
                <a:latin typeface="Calibri"/>
                <a:cs typeface="Calibri"/>
              </a:rPr>
              <a:t> </a:t>
            </a:r>
            <a:r>
              <a:rPr lang="fr-FR" sz="2400" spc="-5" dirty="0">
                <a:latin typeface="Calibri"/>
                <a:cs typeface="Calibri"/>
              </a:rPr>
              <a:t>que</a:t>
            </a:r>
            <a:r>
              <a:rPr lang="fr-FR" sz="2400" spc="-20" dirty="0">
                <a:latin typeface="Calibri"/>
                <a:cs typeface="Calibri"/>
              </a:rPr>
              <a:t> </a:t>
            </a:r>
            <a:r>
              <a:rPr lang="fr-FR" sz="2400" spc="-5" dirty="0">
                <a:latin typeface="Calibri"/>
                <a:cs typeface="Calibri"/>
              </a:rPr>
              <a:t>soit</a:t>
            </a:r>
            <a:r>
              <a:rPr lang="fr-FR" sz="2400" spc="-15" dirty="0">
                <a:latin typeface="Calibri"/>
                <a:cs typeface="Calibri"/>
              </a:rPr>
              <a:t> </a:t>
            </a:r>
            <a:r>
              <a:rPr lang="fr-FR" sz="2400" spc="-40" dirty="0">
                <a:latin typeface="Calibri"/>
                <a:cs typeface="Calibri"/>
              </a:rPr>
              <a:t>l’âge:</a:t>
            </a:r>
            <a:endParaRPr lang="fr-FR" sz="2400" dirty="0">
              <a:latin typeface="Calibri"/>
              <a:cs typeface="Calibri"/>
            </a:endParaRPr>
          </a:p>
          <a:p>
            <a:pPr marL="697865" lvl="1" indent="-229235">
              <a:lnSpc>
                <a:spcPct val="120000"/>
              </a:lnSpc>
              <a:spcBef>
                <a:spcPts val="0"/>
              </a:spcBef>
              <a:buFont typeface="Arial MT"/>
              <a:buChar char="•"/>
              <a:tabLst>
                <a:tab pos="697865" algn="l"/>
                <a:tab pos="698500" algn="l"/>
              </a:tabLst>
            </a:pPr>
            <a:r>
              <a:rPr lang="fr-FR" sz="2000" dirty="0">
                <a:latin typeface="Calibri"/>
                <a:cs typeface="Calibri"/>
              </a:rPr>
              <a:t>Inquiétude</a:t>
            </a:r>
            <a:r>
              <a:rPr lang="fr-FR" sz="2000" spc="-50" dirty="0">
                <a:latin typeface="Calibri"/>
                <a:cs typeface="Calibri"/>
              </a:rPr>
              <a:t> </a:t>
            </a:r>
            <a:r>
              <a:rPr lang="fr-FR" sz="2000" dirty="0">
                <a:latin typeface="Calibri"/>
                <a:cs typeface="Calibri"/>
              </a:rPr>
              <a:t>des</a:t>
            </a:r>
            <a:r>
              <a:rPr lang="fr-FR" sz="2000" spc="10" dirty="0">
                <a:latin typeface="Calibri"/>
                <a:cs typeface="Calibri"/>
              </a:rPr>
              <a:t> </a:t>
            </a:r>
            <a:r>
              <a:rPr lang="fr-FR" sz="2000" spc="-5" dirty="0">
                <a:latin typeface="Calibri"/>
                <a:cs typeface="Calibri"/>
              </a:rPr>
              <a:t>parents</a:t>
            </a:r>
            <a:r>
              <a:rPr lang="fr-FR" sz="2000" spc="-30" dirty="0">
                <a:latin typeface="Calibri"/>
                <a:cs typeface="Calibri"/>
              </a:rPr>
              <a:t> </a:t>
            </a:r>
            <a:r>
              <a:rPr lang="fr-FR" sz="2000" spc="-5" dirty="0">
                <a:latin typeface="Calibri"/>
                <a:cs typeface="Calibri"/>
              </a:rPr>
              <a:t>concernant</a:t>
            </a:r>
            <a:r>
              <a:rPr lang="fr-FR" sz="2000" dirty="0">
                <a:latin typeface="Calibri"/>
                <a:cs typeface="Calibri"/>
              </a:rPr>
              <a:t> le</a:t>
            </a:r>
            <a:r>
              <a:rPr lang="fr-FR" sz="2000" spc="-5" dirty="0">
                <a:latin typeface="Calibri"/>
                <a:cs typeface="Calibri"/>
              </a:rPr>
              <a:t> développement</a:t>
            </a:r>
            <a:r>
              <a:rPr lang="fr-FR" sz="2000" spc="-20" dirty="0">
                <a:latin typeface="Calibri"/>
                <a:cs typeface="Calibri"/>
              </a:rPr>
              <a:t> </a:t>
            </a:r>
            <a:r>
              <a:rPr lang="fr-FR" sz="2000" dirty="0">
                <a:latin typeface="Calibri"/>
                <a:cs typeface="Calibri"/>
              </a:rPr>
              <a:t>de</a:t>
            </a:r>
            <a:r>
              <a:rPr lang="fr-FR" sz="2000" spc="-5" dirty="0">
                <a:latin typeface="Calibri"/>
                <a:cs typeface="Calibri"/>
              </a:rPr>
              <a:t> </a:t>
            </a:r>
            <a:r>
              <a:rPr lang="fr-FR" sz="2000" dirty="0">
                <a:latin typeface="Calibri"/>
                <a:cs typeface="Calibri"/>
              </a:rPr>
              <a:t>leur</a:t>
            </a:r>
            <a:r>
              <a:rPr lang="fr-FR" sz="2000" spc="-10" dirty="0">
                <a:latin typeface="Calibri"/>
                <a:cs typeface="Calibri"/>
              </a:rPr>
              <a:t> enfant </a:t>
            </a:r>
            <a:r>
              <a:rPr lang="fr-FR" sz="2000" i="1" spc="-10" dirty="0">
                <a:latin typeface="Calibri"/>
                <a:cs typeface="Calibri"/>
              </a:rPr>
              <a:t>(communication/langage, développement social, problème de sommeil/alimentation, évolution psychomotrice)</a:t>
            </a:r>
          </a:p>
          <a:p>
            <a:pPr marL="697865" lvl="1" indent="-229235">
              <a:lnSpc>
                <a:spcPct val="120000"/>
              </a:lnSpc>
              <a:spcBef>
                <a:spcPts val="0"/>
              </a:spcBef>
              <a:buFont typeface="Arial MT"/>
              <a:buChar char="•"/>
              <a:tabLst>
                <a:tab pos="697865" algn="l"/>
                <a:tab pos="698500" algn="l"/>
              </a:tabLst>
            </a:pPr>
            <a:r>
              <a:rPr lang="fr-FR" sz="2000" spc="-10" dirty="0">
                <a:latin typeface="Calibri"/>
                <a:cs typeface="Calibri"/>
              </a:rPr>
              <a:t>Régression</a:t>
            </a:r>
            <a:r>
              <a:rPr lang="fr-FR" sz="2000" spc="15" dirty="0">
                <a:latin typeface="Calibri"/>
                <a:cs typeface="Calibri"/>
              </a:rPr>
              <a:t> </a:t>
            </a:r>
            <a:r>
              <a:rPr lang="fr-FR" sz="2000" dirty="0">
                <a:latin typeface="Calibri"/>
                <a:cs typeface="Calibri"/>
              </a:rPr>
              <a:t>des habilités </a:t>
            </a:r>
            <a:r>
              <a:rPr lang="fr-FR" sz="2000" spc="-5" dirty="0">
                <a:latin typeface="Calibri"/>
                <a:cs typeface="Calibri"/>
              </a:rPr>
              <a:t>langagière </a:t>
            </a:r>
            <a:r>
              <a:rPr lang="fr-FR" sz="2000" dirty="0">
                <a:latin typeface="Calibri"/>
                <a:cs typeface="Calibri"/>
              </a:rPr>
              <a:t>ou</a:t>
            </a:r>
            <a:r>
              <a:rPr lang="fr-FR" sz="2000" spc="5" dirty="0">
                <a:latin typeface="Calibri"/>
                <a:cs typeface="Calibri"/>
              </a:rPr>
              <a:t> </a:t>
            </a:r>
            <a:r>
              <a:rPr lang="fr-FR" sz="2000" spc="-5" dirty="0">
                <a:latin typeface="Calibri"/>
                <a:cs typeface="Calibri"/>
              </a:rPr>
              <a:t>relationnelles</a:t>
            </a:r>
            <a:r>
              <a:rPr lang="fr-FR" sz="2000" spc="-25" dirty="0">
                <a:latin typeface="Calibri"/>
                <a:cs typeface="Calibri"/>
              </a:rPr>
              <a:t> </a:t>
            </a:r>
            <a:r>
              <a:rPr lang="fr-FR" sz="2000" dirty="0">
                <a:latin typeface="Calibri"/>
                <a:cs typeface="Calibri"/>
              </a:rPr>
              <a:t>en</a:t>
            </a:r>
            <a:r>
              <a:rPr lang="fr-FR" sz="2000" spc="10" dirty="0">
                <a:latin typeface="Calibri"/>
                <a:cs typeface="Calibri"/>
              </a:rPr>
              <a:t> </a:t>
            </a:r>
            <a:r>
              <a:rPr lang="fr-FR" sz="2000" spc="-20" dirty="0">
                <a:latin typeface="Calibri"/>
                <a:cs typeface="Calibri"/>
              </a:rPr>
              <a:t>l’absence</a:t>
            </a:r>
            <a:r>
              <a:rPr lang="fr-FR" sz="2000" spc="15" dirty="0">
                <a:latin typeface="Calibri"/>
                <a:cs typeface="Calibri"/>
              </a:rPr>
              <a:t> </a:t>
            </a:r>
            <a:r>
              <a:rPr lang="fr-FR" sz="2000" spc="-15" dirty="0">
                <a:latin typeface="Calibri"/>
                <a:cs typeface="Calibri"/>
              </a:rPr>
              <a:t>d’anomalie</a:t>
            </a:r>
            <a:r>
              <a:rPr lang="fr-FR" sz="2000" spc="-20" dirty="0">
                <a:latin typeface="Calibri"/>
                <a:cs typeface="Calibri"/>
              </a:rPr>
              <a:t> </a:t>
            </a:r>
            <a:r>
              <a:rPr lang="fr-FR" sz="2000" spc="-5" dirty="0">
                <a:latin typeface="Calibri"/>
                <a:cs typeface="Calibri"/>
              </a:rPr>
              <a:t>neurologique</a:t>
            </a:r>
            <a:endParaRPr lang="fr-FR" sz="2000" dirty="0">
              <a:latin typeface="Calibri"/>
              <a:cs typeface="Calibri"/>
            </a:endParaRPr>
          </a:p>
          <a:p>
            <a:pPr marL="241300" indent="-228600">
              <a:lnSpc>
                <a:spcPct val="120000"/>
              </a:lnSpc>
              <a:spcBef>
                <a:spcPts val="0"/>
              </a:spcBef>
              <a:buFont typeface="Arial MT"/>
              <a:buChar char="•"/>
              <a:tabLst>
                <a:tab pos="241300" algn="l"/>
              </a:tabLst>
            </a:pPr>
            <a:r>
              <a:rPr lang="fr-FR" sz="2400" spc="-10" dirty="0">
                <a:latin typeface="Calibri"/>
                <a:cs typeface="Calibri"/>
              </a:rPr>
              <a:t>Chez</a:t>
            </a:r>
            <a:r>
              <a:rPr lang="fr-FR" sz="2400" spc="-20" dirty="0">
                <a:latin typeface="Calibri"/>
                <a:cs typeface="Calibri"/>
              </a:rPr>
              <a:t> </a:t>
            </a:r>
            <a:r>
              <a:rPr lang="fr-FR" sz="2400" dirty="0">
                <a:latin typeface="Calibri"/>
                <a:cs typeface="Calibri"/>
              </a:rPr>
              <a:t>le</a:t>
            </a:r>
            <a:r>
              <a:rPr lang="fr-FR" sz="2400" spc="-30" dirty="0">
                <a:latin typeface="Calibri"/>
                <a:cs typeface="Calibri"/>
              </a:rPr>
              <a:t> </a:t>
            </a:r>
            <a:r>
              <a:rPr lang="fr-FR" sz="2400" spc="-5" dirty="0">
                <a:latin typeface="Calibri"/>
                <a:cs typeface="Calibri"/>
              </a:rPr>
              <a:t>jeune</a:t>
            </a:r>
            <a:r>
              <a:rPr lang="fr-FR" sz="2400" spc="-15" dirty="0">
                <a:latin typeface="Calibri"/>
                <a:cs typeface="Calibri"/>
              </a:rPr>
              <a:t> enfant: </a:t>
            </a:r>
            <a:endParaRPr lang="fr-FR" sz="2400" dirty="0">
              <a:latin typeface="Calibri"/>
              <a:cs typeface="Calibri"/>
            </a:endParaRPr>
          </a:p>
          <a:p>
            <a:pPr marL="697865" lvl="1" indent="-229235">
              <a:lnSpc>
                <a:spcPct val="120000"/>
              </a:lnSpc>
              <a:spcBef>
                <a:spcPts val="0"/>
              </a:spcBef>
              <a:buFont typeface="Arial MT"/>
              <a:buChar char="•"/>
              <a:tabLst>
                <a:tab pos="697865" algn="l"/>
                <a:tab pos="698500" algn="l"/>
              </a:tabLst>
            </a:pPr>
            <a:r>
              <a:rPr lang="fr-FR" sz="2000" spc="-5" dirty="0">
                <a:latin typeface="Calibri"/>
                <a:cs typeface="Calibri"/>
              </a:rPr>
              <a:t>Absence</a:t>
            </a:r>
            <a:r>
              <a:rPr lang="fr-FR" sz="2000" spc="10" dirty="0">
                <a:latin typeface="Calibri"/>
                <a:cs typeface="Calibri"/>
              </a:rPr>
              <a:t> </a:t>
            </a:r>
            <a:r>
              <a:rPr lang="fr-FR" sz="2000" dirty="0">
                <a:latin typeface="Calibri"/>
                <a:cs typeface="Calibri"/>
              </a:rPr>
              <a:t>de</a:t>
            </a:r>
            <a:r>
              <a:rPr lang="fr-FR" sz="2000" spc="-10" dirty="0">
                <a:latin typeface="Calibri"/>
                <a:cs typeface="Calibri"/>
              </a:rPr>
              <a:t> </a:t>
            </a:r>
            <a:r>
              <a:rPr lang="fr-FR" sz="2000" spc="-5" dirty="0">
                <a:latin typeface="Calibri"/>
                <a:cs typeface="Calibri"/>
              </a:rPr>
              <a:t>babillage,</a:t>
            </a:r>
            <a:r>
              <a:rPr lang="fr-FR" sz="2000" spc="-10" dirty="0">
                <a:latin typeface="Calibri"/>
                <a:cs typeface="Calibri"/>
              </a:rPr>
              <a:t> </a:t>
            </a:r>
            <a:r>
              <a:rPr lang="fr-FR" sz="2000" dirty="0">
                <a:latin typeface="Calibri"/>
                <a:cs typeface="Calibri"/>
              </a:rPr>
              <a:t>de</a:t>
            </a:r>
            <a:r>
              <a:rPr lang="fr-FR" sz="2000" spc="-10" dirty="0">
                <a:latin typeface="Calibri"/>
                <a:cs typeface="Calibri"/>
              </a:rPr>
              <a:t> </a:t>
            </a:r>
            <a:r>
              <a:rPr lang="fr-FR" sz="2000" spc="-5" dirty="0">
                <a:latin typeface="Calibri"/>
                <a:cs typeface="Calibri"/>
              </a:rPr>
              <a:t>pointage</a:t>
            </a:r>
            <a:r>
              <a:rPr lang="fr-FR" sz="2000" spc="-30" dirty="0">
                <a:latin typeface="Calibri"/>
                <a:cs typeface="Calibri"/>
              </a:rPr>
              <a:t> </a:t>
            </a:r>
            <a:r>
              <a:rPr lang="fr-FR" sz="2000" dirty="0">
                <a:latin typeface="Calibri"/>
                <a:cs typeface="Calibri"/>
              </a:rPr>
              <a:t>ou</a:t>
            </a:r>
            <a:r>
              <a:rPr lang="fr-FR" sz="2000" spc="-5" dirty="0">
                <a:latin typeface="Calibri"/>
                <a:cs typeface="Calibri"/>
              </a:rPr>
              <a:t> </a:t>
            </a:r>
            <a:r>
              <a:rPr lang="fr-FR" sz="2000" spc="-20" dirty="0">
                <a:latin typeface="Calibri"/>
                <a:cs typeface="Calibri"/>
              </a:rPr>
              <a:t>d’autres</a:t>
            </a:r>
            <a:r>
              <a:rPr lang="fr-FR" sz="2000" spc="-25" dirty="0">
                <a:latin typeface="Calibri"/>
                <a:cs typeface="Calibri"/>
              </a:rPr>
              <a:t> </a:t>
            </a:r>
            <a:r>
              <a:rPr lang="fr-FR" sz="2000" spc="-10" dirty="0">
                <a:latin typeface="Calibri"/>
                <a:cs typeface="Calibri"/>
              </a:rPr>
              <a:t>gestes</a:t>
            </a:r>
            <a:r>
              <a:rPr lang="fr-FR" sz="2000" spc="5" dirty="0">
                <a:latin typeface="Calibri"/>
                <a:cs typeface="Calibri"/>
              </a:rPr>
              <a:t> </a:t>
            </a:r>
            <a:r>
              <a:rPr lang="fr-FR" sz="2000" spc="-5" dirty="0">
                <a:latin typeface="Calibri"/>
                <a:cs typeface="Calibri"/>
              </a:rPr>
              <a:t>sociaux (coucou, au revoir…)</a:t>
            </a:r>
            <a:r>
              <a:rPr lang="fr-FR" sz="2000" spc="-20" dirty="0">
                <a:latin typeface="Calibri"/>
                <a:cs typeface="Calibri"/>
              </a:rPr>
              <a:t> </a:t>
            </a:r>
            <a:r>
              <a:rPr lang="fr-FR" sz="2000" dirty="0">
                <a:latin typeface="Calibri"/>
                <a:cs typeface="Calibri"/>
              </a:rPr>
              <a:t>à</a:t>
            </a:r>
            <a:r>
              <a:rPr lang="fr-FR" sz="2000" spc="5" dirty="0">
                <a:latin typeface="Calibri"/>
                <a:cs typeface="Calibri"/>
              </a:rPr>
              <a:t> </a:t>
            </a:r>
            <a:r>
              <a:rPr lang="fr-FR" sz="2000" dirty="0">
                <a:latin typeface="Calibri"/>
                <a:cs typeface="Calibri"/>
              </a:rPr>
              <a:t>1</a:t>
            </a:r>
            <a:r>
              <a:rPr lang="fr-FR" sz="2000" spc="-10" dirty="0">
                <a:latin typeface="Calibri"/>
                <a:cs typeface="Calibri"/>
              </a:rPr>
              <a:t> </a:t>
            </a:r>
            <a:r>
              <a:rPr lang="fr-FR" sz="2000" dirty="0">
                <a:latin typeface="Calibri"/>
                <a:cs typeface="Calibri"/>
              </a:rPr>
              <a:t>an</a:t>
            </a:r>
          </a:p>
          <a:p>
            <a:pPr marL="697865" lvl="1" indent="-229235">
              <a:lnSpc>
                <a:spcPct val="120000"/>
              </a:lnSpc>
              <a:spcBef>
                <a:spcPts val="0"/>
              </a:spcBef>
              <a:buFont typeface="Arial MT"/>
              <a:buChar char="•"/>
              <a:tabLst>
                <a:tab pos="697865" algn="l"/>
                <a:tab pos="698500" algn="l"/>
              </a:tabLst>
            </a:pPr>
            <a:r>
              <a:rPr lang="fr-FR" sz="2000" spc="-5" dirty="0">
                <a:latin typeface="Calibri"/>
                <a:cs typeface="Calibri"/>
              </a:rPr>
              <a:t>Absences </a:t>
            </a:r>
            <a:r>
              <a:rPr lang="fr-FR" sz="2000" dirty="0">
                <a:latin typeface="Calibri"/>
                <a:cs typeface="Calibri"/>
              </a:rPr>
              <a:t>de</a:t>
            </a:r>
            <a:r>
              <a:rPr lang="fr-FR" sz="2000" spc="-15" dirty="0">
                <a:latin typeface="Calibri"/>
                <a:cs typeface="Calibri"/>
              </a:rPr>
              <a:t> </a:t>
            </a:r>
            <a:r>
              <a:rPr lang="fr-FR" sz="2000" dirty="0">
                <a:latin typeface="Calibri"/>
                <a:cs typeface="Calibri"/>
              </a:rPr>
              <a:t>mots</a:t>
            </a:r>
            <a:r>
              <a:rPr lang="fr-FR" sz="2000" spc="-10" dirty="0">
                <a:latin typeface="Calibri"/>
                <a:cs typeface="Calibri"/>
              </a:rPr>
              <a:t> </a:t>
            </a:r>
            <a:r>
              <a:rPr lang="fr-FR" sz="2000" dirty="0">
                <a:latin typeface="Calibri"/>
                <a:cs typeface="Calibri"/>
              </a:rPr>
              <a:t>à</a:t>
            </a:r>
            <a:r>
              <a:rPr lang="fr-FR" sz="2000" spc="-15" dirty="0">
                <a:latin typeface="Calibri"/>
                <a:cs typeface="Calibri"/>
              </a:rPr>
              <a:t> </a:t>
            </a:r>
            <a:r>
              <a:rPr lang="fr-FR" sz="2000" dirty="0">
                <a:latin typeface="Calibri"/>
                <a:cs typeface="Calibri"/>
              </a:rPr>
              <a:t>18</a:t>
            </a:r>
            <a:r>
              <a:rPr lang="fr-FR" sz="2000" spc="-10" dirty="0">
                <a:latin typeface="Calibri"/>
                <a:cs typeface="Calibri"/>
              </a:rPr>
              <a:t> </a:t>
            </a:r>
            <a:r>
              <a:rPr lang="fr-FR" sz="2000" dirty="0">
                <a:latin typeface="Calibri"/>
                <a:cs typeface="Calibri"/>
              </a:rPr>
              <a:t>mois</a:t>
            </a:r>
          </a:p>
          <a:p>
            <a:pPr marL="697865" lvl="1" indent="-229235">
              <a:lnSpc>
                <a:spcPct val="120000"/>
              </a:lnSpc>
              <a:spcBef>
                <a:spcPts val="0"/>
              </a:spcBef>
              <a:buFont typeface="Arial MT"/>
              <a:buChar char="•"/>
              <a:tabLst>
                <a:tab pos="697865" algn="l"/>
                <a:tab pos="698500" algn="l"/>
              </a:tabLst>
            </a:pPr>
            <a:r>
              <a:rPr lang="fr-FR" sz="2000" spc="-5" dirty="0">
                <a:latin typeface="Calibri"/>
                <a:cs typeface="Calibri"/>
              </a:rPr>
              <a:t>Absence</a:t>
            </a:r>
            <a:r>
              <a:rPr lang="fr-FR" sz="2000" spc="10" dirty="0">
                <a:latin typeface="Calibri"/>
                <a:cs typeface="Calibri"/>
              </a:rPr>
              <a:t> </a:t>
            </a:r>
            <a:r>
              <a:rPr lang="fr-FR" sz="2000" spc="-15" dirty="0">
                <a:latin typeface="Calibri"/>
                <a:cs typeface="Calibri"/>
              </a:rPr>
              <a:t>d’association</a:t>
            </a:r>
            <a:r>
              <a:rPr lang="fr-FR" sz="2000" spc="-5" dirty="0">
                <a:latin typeface="Calibri"/>
                <a:cs typeface="Calibri"/>
              </a:rPr>
              <a:t> </a:t>
            </a:r>
            <a:r>
              <a:rPr lang="fr-FR" sz="2000" dirty="0">
                <a:latin typeface="Calibri"/>
                <a:cs typeface="Calibri"/>
              </a:rPr>
              <a:t>de</a:t>
            </a:r>
            <a:r>
              <a:rPr lang="fr-FR" sz="2000" spc="-5" dirty="0">
                <a:latin typeface="Calibri"/>
                <a:cs typeface="Calibri"/>
              </a:rPr>
              <a:t> </a:t>
            </a:r>
            <a:r>
              <a:rPr lang="fr-FR" sz="2000" dirty="0">
                <a:latin typeface="Calibri"/>
                <a:cs typeface="Calibri"/>
              </a:rPr>
              <a:t>mots</a:t>
            </a:r>
            <a:r>
              <a:rPr lang="fr-FR" sz="2000" spc="-15" dirty="0">
                <a:latin typeface="Calibri"/>
                <a:cs typeface="Calibri"/>
              </a:rPr>
              <a:t> </a:t>
            </a:r>
            <a:r>
              <a:rPr lang="fr-FR" sz="2000" spc="-5" dirty="0">
                <a:latin typeface="Calibri"/>
                <a:cs typeface="Calibri"/>
              </a:rPr>
              <a:t>(non</a:t>
            </a:r>
            <a:r>
              <a:rPr lang="fr-FR" sz="2000" spc="20" dirty="0">
                <a:latin typeface="Calibri"/>
                <a:cs typeface="Calibri"/>
              </a:rPr>
              <a:t> </a:t>
            </a:r>
            <a:r>
              <a:rPr lang="fr-FR" sz="2000" dirty="0">
                <a:latin typeface="Calibri"/>
                <a:cs typeface="Calibri"/>
              </a:rPr>
              <a:t>écholalique)</a:t>
            </a:r>
            <a:r>
              <a:rPr lang="fr-FR" sz="2000" spc="-20" dirty="0">
                <a:latin typeface="Calibri"/>
                <a:cs typeface="Calibri"/>
              </a:rPr>
              <a:t> </a:t>
            </a:r>
            <a:r>
              <a:rPr lang="fr-FR" sz="2000" dirty="0">
                <a:latin typeface="Calibri"/>
                <a:cs typeface="Calibri"/>
              </a:rPr>
              <a:t>à</a:t>
            </a:r>
            <a:r>
              <a:rPr lang="fr-FR" sz="2000" spc="-15" dirty="0">
                <a:latin typeface="Calibri"/>
                <a:cs typeface="Calibri"/>
              </a:rPr>
              <a:t> </a:t>
            </a:r>
            <a:r>
              <a:rPr lang="fr-FR" sz="2000" dirty="0">
                <a:latin typeface="Calibri"/>
                <a:cs typeface="Calibri"/>
              </a:rPr>
              <a:t>24 mois</a:t>
            </a:r>
          </a:p>
          <a:p>
            <a:pPr marL="697865" lvl="1" indent="-229235">
              <a:lnSpc>
                <a:spcPct val="120000"/>
              </a:lnSpc>
              <a:spcBef>
                <a:spcPts val="0"/>
              </a:spcBef>
              <a:buFont typeface="Arial MT"/>
              <a:buChar char="•"/>
              <a:tabLst>
                <a:tab pos="697865" algn="l"/>
                <a:tab pos="698500" algn="l"/>
              </a:tabLst>
            </a:pPr>
            <a:r>
              <a:rPr lang="fr-FR" sz="2000" dirty="0">
                <a:latin typeface="Calibri"/>
                <a:cs typeface="Calibri"/>
              </a:rPr>
              <a:t>Toute régression au niveau du langage ou des compétences sociales, quel que soit l’âge</a:t>
            </a:r>
          </a:p>
          <a:p>
            <a:endParaRPr lang="fr-BE" dirty="0"/>
          </a:p>
        </p:txBody>
      </p:sp>
      <p:pic>
        <p:nvPicPr>
          <p:cNvPr id="1032" name="Picture 8" descr="Red Flag PNGs for Free Download">
            <a:extLst>
              <a:ext uri="{FF2B5EF4-FFF2-40B4-BE49-F238E27FC236}">
                <a16:creationId xmlns:a16="http://schemas.microsoft.com/office/drawing/2014/main" id="{6410046D-EFC2-C3A4-D80E-AC7731702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82720" flipH="1">
            <a:off x="9689955" y="1199151"/>
            <a:ext cx="2347001"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0521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6D602-42A6-F3E5-44E4-7445DFDC68B9}"/>
              </a:ext>
            </a:extLst>
          </p:cNvPr>
          <p:cNvSpPr>
            <a:spLocks noGrp="1"/>
          </p:cNvSpPr>
          <p:nvPr>
            <p:ph type="title"/>
          </p:nvPr>
        </p:nvSpPr>
        <p:spPr/>
        <p:txBody>
          <a:bodyPr/>
          <a:lstStyle/>
          <a:p>
            <a:r>
              <a:rPr lang="fr-BE" dirty="0"/>
              <a:t>Le Voyage – un challenge diagnostique</a:t>
            </a:r>
          </a:p>
        </p:txBody>
      </p:sp>
      <p:sp>
        <p:nvSpPr>
          <p:cNvPr id="3" name="Espace réservé du contenu 2">
            <a:extLst>
              <a:ext uri="{FF2B5EF4-FFF2-40B4-BE49-F238E27FC236}">
                <a16:creationId xmlns:a16="http://schemas.microsoft.com/office/drawing/2014/main" id="{D4F9DD0E-81A2-6A6C-0F43-8CD6BAB9F1CD}"/>
              </a:ext>
            </a:extLst>
          </p:cNvPr>
          <p:cNvSpPr>
            <a:spLocks noGrp="1"/>
          </p:cNvSpPr>
          <p:nvPr>
            <p:ph idx="1"/>
          </p:nvPr>
        </p:nvSpPr>
        <p:spPr/>
        <p:txBody>
          <a:bodyPr/>
          <a:lstStyle/>
          <a:p>
            <a:pPr marL="0" indent="0">
              <a:lnSpc>
                <a:spcPct val="100000"/>
              </a:lnSpc>
              <a:spcBef>
                <a:spcPts val="815"/>
              </a:spcBef>
              <a:buNone/>
            </a:pPr>
            <a:r>
              <a:rPr lang="fr-FR" sz="2400" spc="-15" dirty="0">
                <a:latin typeface="Calibri"/>
                <a:cs typeface="Calibri"/>
              </a:rPr>
              <a:t>Autres</a:t>
            </a:r>
            <a:r>
              <a:rPr lang="fr-FR" sz="2400" spc="-10" dirty="0">
                <a:latin typeface="Calibri"/>
                <a:cs typeface="Calibri"/>
              </a:rPr>
              <a:t> </a:t>
            </a:r>
            <a:r>
              <a:rPr lang="fr-FR" sz="2400" spc="-5" dirty="0">
                <a:latin typeface="Calibri"/>
                <a:cs typeface="Calibri"/>
              </a:rPr>
              <a:t>signes (HAS </a:t>
            </a:r>
            <a:r>
              <a:rPr lang="fr-FR" sz="2400" dirty="0">
                <a:latin typeface="Calibri"/>
                <a:cs typeface="Calibri"/>
              </a:rPr>
              <a:t>2018)</a:t>
            </a:r>
            <a:r>
              <a:rPr lang="fr-FR" sz="2400" spc="-5" dirty="0">
                <a:latin typeface="Calibri"/>
                <a:cs typeface="Calibri"/>
              </a:rPr>
              <a:t>:</a:t>
            </a:r>
            <a:endParaRPr lang="fr-FR" sz="2400" dirty="0">
              <a:latin typeface="Calibri"/>
              <a:cs typeface="Calibri"/>
            </a:endParaRPr>
          </a:p>
          <a:p>
            <a:pPr marL="241300" indent="-228600">
              <a:lnSpc>
                <a:spcPct val="100000"/>
              </a:lnSpc>
              <a:spcBef>
                <a:spcPts val="720"/>
              </a:spcBef>
              <a:buFont typeface="Arial MT"/>
              <a:buChar char="•"/>
              <a:tabLst>
                <a:tab pos="241300" algn="l"/>
              </a:tabLst>
            </a:pPr>
            <a:r>
              <a:rPr lang="fr-FR" sz="2400" i="1" spc="-20" dirty="0">
                <a:latin typeface="Calibri"/>
                <a:cs typeface="Calibri"/>
              </a:rPr>
              <a:t>Avant</a:t>
            </a:r>
            <a:r>
              <a:rPr lang="fr-FR" sz="2400" i="1" spc="-40" dirty="0">
                <a:latin typeface="Calibri"/>
                <a:cs typeface="Calibri"/>
              </a:rPr>
              <a:t> </a:t>
            </a:r>
            <a:r>
              <a:rPr lang="fr-FR" sz="2400" i="1" dirty="0">
                <a:latin typeface="Calibri"/>
                <a:cs typeface="Calibri"/>
              </a:rPr>
              <a:t>18</a:t>
            </a:r>
            <a:r>
              <a:rPr lang="fr-FR" sz="2400" i="1" spc="-10" dirty="0">
                <a:latin typeface="Calibri"/>
                <a:cs typeface="Calibri"/>
              </a:rPr>
              <a:t> </a:t>
            </a:r>
            <a:r>
              <a:rPr lang="fr-FR" sz="2400" i="1" dirty="0">
                <a:latin typeface="Calibri"/>
                <a:cs typeface="Calibri"/>
              </a:rPr>
              <a:t>mois:</a:t>
            </a:r>
            <a:r>
              <a:rPr lang="fr-FR" sz="2400" i="1" spc="-35" dirty="0">
                <a:latin typeface="Calibri"/>
                <a:cs typeface="Calibri"/>
              </a:rPr>
              <a:t> </a:t>
            </a:r>
            <a:r>
              <a:rPr lang="fr-FR" sz="2400" i="1" dirty="0">
                <a:latin typeface="Calibri"/>
                <a:cs typeface="Calibri"/>
              </a:rPr>
              <a:t>aucun</a:t>
            </a:r>
            <a:r>
              <a:rPr lang="fr-FR" sz="2400" i="1" spc="-30" dirty="0">
                <a:latin typeface="Calibri"/>
                <a:cs typeface="Calibri"/>
              </a:rPr>
              <a:t> </a:t>
            </a:r>
            <a:r>
              <a:rPr lang="fr-FR" sz="2400" i="1" dirty="0">
                <a:latin typeface="Calibri"/>
                <a:cs typeface="Calibri"/>
              </a:rPr>
              <a:t>marqueur</a:t>
            </a:r>
            <a:r>
              <a:rPr lang="fr-FR" sz="2400" i="1" spc="-15" dirty="0">
                <a:latin typeface="Calibri"/>
                <a:cs typeface="Calibri"/>
              </a:rPr>
              <a:t> </a:t>
            </a:r>
            <a:r>
              <a:rPr lang="fr-FR" sz="2400" i="1" dirty="0">
                <a:latin typeface="Calibri"/>
                <a:cs typeface="Calibri"/>
              </a:rPr>
              <a:t>pathognomonique</a:t>
            </a:r>
            <a:endParaRPr lang="fr-FR" sz="2400" dirty="0">
              <a:latin typeface="Calibri"/>
              <a:cs typeface="Calibri"/>
            </a:endParaRPr>
          </a:p>
          <a:p>
            <a:pPr marL="697865" lvl="1" indent="-229235">
              <a:lnSpc>
                <a:spcPct val="100000"/>
              </a:lnSpc>
              <a:spcBef>
                <a:spcPts val="284"/>
              </a:spcBef>
              <a:buFont typeface="Arial MT"/>
              <a:buChar char="•"/>
              <a:tabLst>
                <a:tab pos="697865" algn="l"/>
                <a:tab pos="698500" algn="l"/>
              </a:tabLst>
            </a:pPr>
            <a:r>
              <a:rPr lang="fr-FR" sz="2000" spc="-20" dirty="0">
                <a:latin typeface="Calibri"/>
                <a:cs typeface="Calibri"/>
              </a:rPr>
              <a:t>Troubles</a:t>
            </a:r>
            <a:r>
              <a:rPr lang="fr-FR" sz="2000" spc="-35" dirty="0">
                <a:latin typeface="Calibri"/>
                <a:cs typeface="Calibri"/>
              </a:rPr>
              <a:t> </a:t>
            </a:r>
            <a:r>
              <a:rPr lang="fr-FR" sz="2000" dirty="0">
                <a:latin typeface="Calibri"/>
                <a:cs typeface="Calibri"/>
              </a:rPr>
              <a:t>du</a:t>
            </a:r>
            <a:r>
              <a:rPr lang="fr-FR" sz="2000" spc="-5" dirty="0">
                <a:latin typeface="Calibri"/>
                <a:cs typeface="Calibri"/>
              </a:rPr>
              <a:t> </a:t>
            </a:r>
            <a:r>
              <a:rPr lang="fr-FR" sz="2000" spc="-10" dirty="0">
                <a:latin typeface="Calibri"/>
                <a:cs typeface="Calibri"/>
              </a:rPr>
              <a:t>langage </a:t>
            </a:r>
            <a:r>
              <a:rPr lang="fr-FR" sz="2000" spc="-5" dirty="0">
                <a:latin typeface="Calibri"/>
                <a:cs typeface="Calibri"/>
              </a:rPr>
              <a:t>réceptif </a:t>
            </a:r>
            <a:r>
              <a:rPr lang="fr-FR" sz="2000" spc="-10" dirty="0">
                <a:latin typeface="Calibri"/>
                <a:cs typeface="Calibri"/>
              </a:rPr>
              <a:t>et</a:t>
            </a:r>
            <a:r>
              <a:rPr lang="fr-FR" sz="2000" spc="-5" dirty="0">
                <a:latin typeface="Calibri"/>
                <a:cs typeface="Calibri"/>
              </a:rPr>
              <a:t> </a:t>
            </a:r>
            <a:r>
              <a:rPr lang="fr-FR" sz="2000" spc="-10" dirty="0">
                <a:latin typeface="Calibri"/>
                <a:cs typeface="Calibri"/>
              </a:rPr>
              <a:t>expressif</a:t>
            </a:r>
            <a:endParaRPr lang="fr-FR" sz="2000" dirty="0">
              <a:latin typeface="Calibri"/>
              <a:cs typeface="Calibri"/>
            </a:endParaRPr>
          </a:p>
          <a:p>
            <a:pPr marL="697865" lvl="1" indent="-229235">
              <a:lnSpc>
                <a:spcPct val="100000"/>
              </a:lnSpc>
              <a:spcBef>
                <a:spcPts val="259"/>
              </a:spcBef>
              <a:buFont typeface="Arial MT"/>
              <a:buChar char="•"/>
              <a:tabLst>
                <a:tab pos="697865" algn="l"/>
                <a:tab pos="698500" algn="l"/>
              </a:tabLst>
            </a:pPr>
            <a:r>
              <a:rPr lang="fr-FR" sz="2000" spc="-25" dirty="0">
                <a:latin typeface="Calibri"/>
                <a:cs typeface="Calibri"/>
              </a:rPr>
              <a:t>Trouble</a:t>
            </a:r>
            <a:r>
              <a:rPr lang="fr-FR" sz="2000" spc="-35" dirty="0">
                <a:latin typeface="Calibri"/>
                <a:cs typeface="Calibri"/>
              </a:rPr>
              <a:t> </a:t>
            </a:r>
            <a:r>
              <a:rPr lang="fr-FR" sz="2000" dirty="0">
                <a:latin typeface="Calibri"/>
                <a:cs typeface="Calibri"/>
              </a:rPr>
              <a:t>du</a:t>
            </a:r>
            <a:r>
              <a:rPr lang="fr-FR" sz="2000" spc="-5" dirty="0">
                <a:latin typeface="Calibri"/>
                <a:cs typeface="Calibri"/>
              </a:rPr>
              <a:t> jeu</a:t>
            </a:r>
            <a:r>
              <a:rPr lang="fr-FR" sz="2000" spc="-25" dirty="0">
                <a:latin typeface="Calibri"/>
                <a:cs typeface="Calibri"/>
              </a:rPr>
              <a:t> </a:t>
            </a:r>
            <a:r>
              <a:rPr lang="fr-FR" sz="2000" dirty="0">
                <a:latin typeface="Calibri"/>
                <a:cs typeface="Calibri"/>
              </a:rPr>
              <a:t>socio-imitatif</a:t>
            </a:r>
            <a:r>
              <a:rPr lang="fr-FR" sz="2000" spc="-5" dirty="0">
                <a:latin typeface="Calibri"/>
                <a:cs typeface="Calibri"/>
              </a:rPr>
              <a:t> </a:t>
            </a:r>
            <a:r>
              <a:rPr lang="fr-FR" sz="2000" spc="-10" dirty="0">
                <a:latin typeface="Calibri"/>
                <a:cs typeface="Calibri"/>
              </a:rPr>
              <a:t>et</a:t>
            </a:r>
            <a:r>
              <a:rPr lang="fr-FR" sz="2000" spc="15" dirty="0">
                <a:latin typeface="Calibri"/>
                <a:cs typeface="Calibri"/>
              </a:rPr>
              <a:t> </a:t>
            </a:r>
            <a:r>
              <a:rPr lang="fr-FR" sz="2000" spc="-5" dirty="0">
                <a:latin typeface="Calibri"/>
                <a:cs typeface="Calibri"/>
              </a:rPr>
              <a:t>symbolique</a:t>
            </a:r>
            <a:endParaRPr lang="fr-FR" sz="2000" dirty="0">
              <a:latin typeface="Calibri"/>
              <a:cs typeface="Calibri"/>
            </a:endParaRPr>
          </a:p>
          <a:p>
            <a:pPr marL="697865" lvl="1" indent="-229235">
              <a:lnSpc>
                <a:spcPct val="100000"/>
              </a:lnSpc>
              <a:spcBef>
                <a:spcPts val="259"/>
              </a:spcBef>
              <a:buFont typeface="Arial MT"/>
              <a:buChar char="•"/>
              <a:tabLst>
                <a:tab pos="697865" algn="l"/>
                <a:tab pos="698500" algn="l"/>
              </a:tabLst>
            </a:pPr>
            <a:r>
              <a:rPr lang="fr-FR" sz="2000" spc="-5" dirty="0">
                <a:latin typeface="Calibri"/>
                <a:cs typeface="Calibri"/>
              </a:rPr>
              <a:t>Anomalie </a:t>
            </a:r>
            <a:r>
              <a:rPr lang="fr-FR" sz="2000" dirty="0">
                <a:latin typeface="Calibri"/>
                <a:cs typeface="Calibri"/>
              </a:rPr>
              <a:t>de </a:t>
            </a:r>
            <a:r>
              <a:rPr lang="fr-FR" sz="2000" spc="-20" dirty="0">
                <a:latin typeface="Calibri"/>
                <a:cs typeface="Calibri"/>
              </a:rPr>
              <a:t>l’engagement</a:t>
            </a:r>
            <a:r>
              <a:rPr lang="fr-FR" sz="2000" spc="-5" dirty="0">
                <a:latin typeface="Calibri"/>
                <a:cs typeface="Calibri"/>
              </a:rPr>
              <a:t> relationnel,</a:t>
            </a:r>
            <a:r>
              <a:rPr lang="fr-FR" sz="2000" spc="-20" dirty="0">
                <a:latin typeface="Calibri"/>
                <a:cs typeface="Calibri"/>
              </a:rPr>
              <a:t> </a:t>
            </a:r>
            <a:r>
              <a:rPr lang="fr-FR" sz="2000" dirty="0">
                <a:latin typeface="Calibri"/>
                <a:cs typeface="Calibri"/>
              </a:rPr>
              <a:t>de</a:t>
            </a:r>
            <a:r>
              <a:rPr lang="fr-FR" sz="2000" spc="-5" dirty="0">
                <a:latin typeface="Calibri"/>
                <a:cs typeface="Calibri"/>
              </a:rPr>
              <a:t> </a:t>
            </a:r>
            <a:r>
              <a:rPr lang="fr-FR" sz="2000" dirty="0">
                <a:latin typeface="Calibri"/>
                <a:cs typeface="Calibri"/>
              </a:rPr>
              <a:t>la </a:t>
            </a:r>
            <a:r>
              <a:rPr lang="fr-FR" sz="2000" spc="-5" dirty="0">
                <a:latin typeface="Calibri"/>
                <a:cs typeface="Calibri"/>
              </a:rPr>
              <a:t>réactivité/réciprocité</a:t>
            </a:r>
            <a:r>
              <a:rPr lang="fr-FR" sz="2000" spc="15" dirty="0">
                <a:latin typeface="Calibri"/>
                <a:cs typeface="Calibri"/>
              </a:rPr>
              <a:t> </a:t>
            </a:r>
            <a:r>
              <a:rPr lang="fr-FR" sz="2000" spc="-5" dirty="0">
                <a:latin typeface="Calibri"/>
                <a:cs typeface="Calibri"/>
              </a:rPr>
              <a:t>sociale</a:t>
            </a:r>
            <a:endParaRPr lang="fr-FR" sz="2000" dirty="0">
              <a:latin typeface="Calibri"/>
              <a:cs typeface="Calibri"/>
            </a:endParaRPr>
          </a:p>
          <a:p>
            <a:pPr marL="697865" lvl="1" indent="-229235">
              <a:lnSpc>
                <a:spcPct val="100000"/>
              </a:lnSpc>
              <a:spcBef>
                <a:spcPts val="260"/>
              </a:spcBef>
              <a:buFont typeface="Arial MT"/>
              <a:buChar char="•"/>
              <a:tabLst>
                <a:tab pos="697865" algn="l"/>
                <a:tab pos="698500" algn="l"/>
              </a:tabLst>
            </a:pPr>
            <a:r>
              <a:rPr lang="fr-FR" sz="2000" spc="-10" dirty="0">
                <a:latin typeface="Calibri"/>
                <a:cs typeface="Calibri"/>
              </a:rPr>
              <a:t>Réponse</a:t>
            </a:r>
            <a:r>
              <a:rPr lang="fr-FR" sz="2000" spc="-20" dirty="0">
                <a:latin typeface="Calibri"/>
                <a:cs typeface="Calibri"/>
              </a:rPr>
              <a:t> </a:t>
            </a:r>
            <a:r>
              <a:rPr lang="fr-FR" sz="2000" spc="-5" dirty="0">
                <a:latin typeface="Calibri"/>
                <a:cs typeface="Calibri"/>
              </a:rPr>
              <a:t>sensorielles</a:t>
            </a:r>
            <a:r>
              <a:rPr lang="fr-FR" sz="2000" dirty="0">
                <a:latin typeface="Calibri"/>
                <a:cs typeface="Calibri"/>
              </a:rPr>
              <a:t> anormales</a:t>
            </a:r>
            <a:r>
              <a:rPr lang="fr-FR" sz="2000" spc="-10" dirty="0">
                <a:latin typeface="Calibri"/>
                <a:cs typeface="Calibri"/>
              </a:rPr>
              <a:t> (hypo</a:t>
            </a:r>
            <a:r>
              <a:rPr lang="fr-FR" sz="2000" spc="-15" dirty="0">
                <a:latin typeface="Calibri"/>
                <a:cs typeface="Calibri"/>
              </a:rPr>
              <a:t> </a:t>
            </a:r>
            <a:r>
              <a:rPr lang="fr-FR" sz="2000" spc="-10" dirty="0">
                <a:latin typeface="Calibri"/>
                <a:cs typeface="Calibri"/>
              </a:rPr>
              <a:t>et/ou</a:t>
            </a:r>
            <a:r>
              <a:rPr lang="fr-FR" sz="2000" spc="25" dirty="0">
                <a:latin typeface="Calibri"/>
                <a:cs typeface="Calibri"/>
              </a:rPr>
              <a:t> </a:t>
            </a:r>
            <a:r>
              <a:rPr lang="fr-FR" sz="2000" spc="-5" dirty="0" err="1">
                <a:latin typeface="Calibri"/>
                <a:cs typeface="Calibri"/>
              </a:rPr>
              <a:t>hypersensorialités</a:t>
            </a:r>
            <a:r>
              <a:rPr lang="fr-FR" sz="2000" spc="-5" dirty="0">
                <a:latin typeface="Calibri"/>
                <a:cs typeface="Calibri"/>
              </a:rPr>
              <a:t>)</a:t>
            </a:r>
            <a:endParaRPr lang="fr-FR" sz="2000" dirty="0">
              <a:latin typeface="Calibri"/>
              <a:cs typeface="Calibri"/>
            </a:endParaRPr>
          </a:p>
          <a:p>
            <a:pPr marL="241300" indent="-228600">
              <a:lnSpc>
                <a:spcPct val="100000"/>
              </a:lnSpc>
              <a:spcBef>
                <a:spcPts val="680"/>
              </a:spcBef>
              <a:buFont typeface="Arial MT"/>
              <a:buChar char="•"/>
              <a:tabLst>
                <a:tab pos="241300" algn="l"/>
              </a:tabLst>
            </a:pPr>
            <a:r>
              <a:rPr lang="fr-FR" sz="2400" i="1" spc="-10" dirty="0">
                <a:latin typeface="Calibri"/>
                <a:cs typeface="Calibri"/>
              </a:rPr>
              <a:t>Après </a:t>
            </a:r>
            <a:r>
              <a:rPr lang="fr-FR" sz="2400" i="1" dirty="0">
                <a:latin typeface="Calibri"/>
                <a:cs typeface="Calibri"/>
              </a:rPr>
              <a:t>18</a:t>
            </a:r>
            <a:r>
              <a:rPr lang="fr-FR" sz="2400" i="1" spc="-40" dirty="0">
                <a:latin typeface="Calibri"/>
                <a:cs typeface="Calibri"/>
              </a:rPr>
              <a:t> </a:t>
            </a:r>
            <a:r>
              <a:rPr lang="fr-FR" sz="2400" i="1" dirty="0">
                <a:latin typeface="Calibri"/>
                <a:cs typeface="Calibri"/>
              </a:rPr>
              <a:t>mois:</a:t>
            </a:r>
            <a:endParaRPr lang="fr-FR" sz="2400" dirty="0">
              <a:latin typeface="Calibri"/>
              <a:cs typeface="Calibri"/>
            </a:endParaRPr>
          </a:p>
          <a:p>
            <a:pPr marL="697865" lvl="1" indent="-229235" algn="just">
              <a:lnSpc>
                <a:spcPct val="100000"/>
              </a:lnSpc>
              <a:spcBef>
                <a:spcPts val="284"/>
              </a:spcBef>
              <a:buFont typeface="Arial MT"/>
              <a:buChar char="•"/>
              <a:tabLst>
                <a:tab pos="698500" algn="l"/>
              </a:tabLst>
            </a:pPr>
            <a:r>
              <a:rPr lang="fr-FR" sz="2000" spc="-5" dirty="0">
                <a:latin typeface="Calibri"/>
                <a:cs typeface="Calibri"/>
              </a:rPr>
              <a:t>Difficultés</a:t>
            </a:r>
            <a:r>
              <a:rPr lang="fr-FR" sz="2000" spc="-20" dirty="0">
                <a:latin typeface="Calibri"/>
                <a:cs typeface="Calibri"/>
              </a:rPr>
              <a:t> </a:t>
            </a:r>
            <a:r>
              <a:rPr lang="fr-FR" sz="2000" spc="-5" dirty="0">
                <a:latin typeface="Calibri"/>
                <a:cs typeface="Calibri"/>
              </a:rPr>
              <a:t>relationnelles </a:t>
            </a:r>
            <a:r>
              <a:rPr lang="fr-FR" sz="2000" spc="-10" dirty="0">
                <a:latin typeface="Calibri"/>
                <a:cs typeface="Calibri"/>
              </a:rPr>
              <a:t>précoces</a:t>
            </a:r>
            <a:r>
              <a:rPr lang="fr-FR" sz="2000" spc="15" dirty="0">
                <a:latin typeface="Calibri"/>
                <a:cs typeface="Calibri"/>
              </a:rPr>
              <a:t> </a:t>
            </a:r>
            <a:r>
              <a:rPr lang="fr-FR" sz="2000" spc="-10" dirty="0">
                <a:latin typeface="Calibri"/>
                <a:cs typeface="Calibri"/>
              </a:rPr>
              <a:t>et</a:t>
            </a:r>
            <a:r>
              <a:rPr lang="fr-FR" sz="2000" spc="5" dirty="0">
                <a:latin typeface="Calibri"/>
                <a:cs typeface="Calibri"/>
              </a:rPr>
              <a:t> </a:t>
            </a:r>
            <a:r>
              <a:rPr lang="fr-FR" sz="2000" spc="-10" dirty="0">
                <a:latin typeface="Calibri"/>
                <a:cs typeface="Calibri"/>
              </a:rPr>
              <a:t>persistantes</a:t>
            </a:r>
            <a:endParaRPr lang="fr-FR" sz="2000" dirty="0">
              <a:latin typeface="Calibri"/>
              <a:cs typeface="Calibri"/>
            </a:endParaRPr>
          </a:p>
          <a:p>
            <a:pPr marL="697865" lvl="1" indent="-229235" algn="just">
              <a:lnSpc>
                <a:spcPct val="100000"/>
              </a:lnSpc>
              <a:spcBef>
                <a:spcPts val="259"/>
              </a:spcBef>
              <a:buFont typeface="Arial MT"/>
              <a:buChar char="•"/>
              <a:tabLst>
                <a:tab pos="698500" algn="l"/>
              </a:tabLst>
            </a:pPr>
            <a:r>
              <a:rPr lang="fr-FR" sz="2000" spc="-5" dirty="0">
                <a:latin typeface="Calibri"/>
                <a:cs typeface="Calibri"/>
              </a:rPr>
              <a:t>Comportement</a:t>
            </a:r>
            <a:r>
              <a:rPr lang="fr-FR" sz="2000" spc="-45" dirty="0">
                <a:latin typeface="Calibri"/>
                <a:cs typeface="Calibri"/>
              </a:rPr>
              <a:t> </a:t>
            </a:r>
            <a:r>
              <a:rPr lang="fr-FR" sz="2000" spc="-10" dirty="0">
                <a:latin typeface="Calibri"/>
                <a:cs typeface="Calibri"/>
              </a:rPr>
              <a:t>et</a:t>
            </a:r>
            <a:r>
              <a:rPr lang="fr-FR" sz="2000" spc="15" dirty="0">
                <a:latin typeface="Calibri"/>
                <a:cs typeface="Calibri"/>
              </a:rPr>
              <a:t> </a:t>
            </a:r>
            <a:r>
              <a:rPr lang="fr-FR" sz="2000" spc="-10" dirty="0">
                <a:latin typeface="Calibri"/>
                <a:cs typeface="Calibri"/>
              </a:rPr>
              <a:t>intérêts</a:t>
            </a:r>
            <a:r>
              <a:rPr lang="fr-FR" sz="2000" spc="-15" dirty="0">
                <a:latin typeface="Calibri"/>
                <a:cs typeface="Calibri"/>
              </a:rPr>
              <a:t> </a:t>
            </a:r>
            <a:r>
              <a:rPr lang="fr-FR" sz="2000" spc="-10" dirty="0">
                <a:latin typeface="Calibri"/>
                <a:cs typeface="Calibri"/>
              </a:rPr>
              <a:t>restreints et</a:t>
            </a:r>
            <a:r>
              <a:rPr lang="fr-FR" sz="2000" dirty="0">
                <a:latin typeface="Calibri"/>
                <a:cs typeface="Calibri"/>
              </a:rPr>
              <a:t> </a:t>
            </a:r>
            <a:r>
              <a:rPr lang="fr-FR" sz="2000" spc="-5" dirty="0">
                <a:latin typeface="Calibri"/>
                <a:cs typeface="Calibri"/>
              </a:rPr>
              <a:t>répétitifs</a:t>
            </a:r>
            <a:endParaRPr lang="fr-FR" sz="2000" dirty="0">
              <a:latin typeface="Calibri"/>
              <a:cs typeface="Calibri"/>
            </a:endParaRPr>
          </a:p>
          <a:p>
            <a:pPr marL="697865" marR="5080" lvl="1" indent="-228600" algn="just">
              <a:lnSpc>
                <a:spcPts val="2160"/>
              </a:lnSpc>
              <a:spcBef>
                <a:spcPts val="535"/>
              </a:spcBef>
              <a:buFont typeface="Arial MT"/>
              <a:buChar char="•"/>
              <a:tabLst>
                <a:tab pos="698500" algn="l"/>
              </a:tabLst>
            </a:pPr>
            <a:r>
              <a:rPr lang="fr-FR" sz="2000" spc="-5" dirty="0">
                <a:latin typeface="Calibri"/>
                <a:cs typeface="Calibri"/>
              </a:rPr>
              <a:t>Autres: </a:t>
            </a:r>
            <a:r>
              <a:rPr lang="fr-FR" sz="2000" dirty="0">
                <a:latin typeface="Calibri"/>
                <a:cs typeface="Calibri"/>
              </a:rPr>
              <a:t>utilisation </a:t>
            </a:r>
            <a:r>
              <a:rPr lang="fr-FR" sz="2000" spc="-5" dirty="0">
                <a:latin typeface="Calibri"/>
                <a:cs typeface="Calibri"/>
              </a:rPr>
              <a:t>inappropriée </a:t>
            </a:r>
            <a:r>
              <a:rPr lang="fr-FR" sz="2000" dirty="0">
                <a:latin typeface="Calibri"/>
                <a:cs typeface="Calibri"/>
              </a:rPr>
              <a:t>du </a:t>
            </a:r>
            <a:r>
              <a:rPr lang="fr-FR" sz="2000" spc="-10" dirty="0">
                <a:latin typeface="Calibri"/>
                <a:cs typeface="Calibri"/>
              </a:rPr>
              <a:t>langage, </a:t>
            </a:r>
            <a:r>
              <a:rPr lang="fr-FR" sz="2000" spc="-5" dirty="0">
                <a:latin typeface="Calibri"/>
                <a:cs typeface="Calibri"/>
              </a:rPr>
              <a:t>pauvreté </a:t>
            </a:r>
            <a:r>
              <a:rPr lang="fr-FR" sz="2000" dirty="0">
                <a:latin typeface="Calibri"/>
                <a:cs typeface="Calibri"/>
              </a:rPr>
              <a:t>du </a:t>
            </a:r>
            <a:r>
              <a:rPr lang="fr-FR" sz="2000" spc="-5" dirty="0">
                <a:latin typeface="Calibri"/>
                <a:cs typeface="Calibri"/>
              </a:rPr>
              <a:t>contact/familiarité </a:t>
            </a:r>
            <a:r>
              <a:rPr lang="fr-FR" sz="2000" spc="-15" dirty="0">
                <a:latin typeface="Calibri"/>
                <a:cs typeface="Calibri"/>
              </a:rPr>
              <a:t>excessive, </a:t>
            </a:r>
            <a:r>
              <a:rPr lang="fr-FR" sz="2000" spc="-440" dirty="0">
                <a:latin typeface="Calibri"/>
                <a:cs typeface="Calibri"/>
              </a:rPr>
              <a:t> </a:t>
            </a:r>
            <a:r>
              <a:rPr lang="fr-FR" sz="2000" spc="-5" dirty="0">
                <a:latin typeface="Calibri"/>
                <a:cs typeface="Calibri"/>
              </a:rPr>
              <a:t>difficulté </a:t>
            </a:r>
            <a:r>
              <a:rPr lang="fr-FR" sz="2000" dirty="0">
                <a:latin typeface="Calibri"/>
                <a:cs typeface="Calibri"/>
              </a:rPr>
              <a:t>à </a:t>
            </a:r>
            <a:r>
              <a:rPr lang="fr-FR" sz="2000" spc="-5" dirty="0">
                <a:latin typeface="Calibri"/>
                <a:cs typeface="Calibri"/>
              </a:rPr>
              <a:t>reconnaître </a:t>
            </a:r>
            <a:r>
              <a:rPr lang="fr-FR" sz="2000" dirty="0">
                <a:latin typeface="Calibri"/>
                <a:cs typeface="Calibri"/>
              </a:rPr>
              <a:t>les émotions </a:t>
            </a:r>
            <a:r>
              <a:rPr lang="fr-FR" sz="2000" spc="-15" dirty="0">
                <a:latin typeface="Calibri"/>
                <a:cs typeface="Calibri"/>
              </a:rPr>
              <a:t>d’autrui, </a:t>
            </a:r>
            <a:r>
              <a:rPr lang="fr-FR" sz="2000" spc="-5" dirty="0">
                <a:latin typeface="Calibri"/>
                <a:cs typeface="Calibri"/>
              </a:rPr>
              <a:t>mouvements stéréotypés, résistance </a:t>
            </a:r>
            <a:r>
              <a:rPr lang="fr-FR" sz="2000" dirty="0">
                <a:latin typeface="Calibri"/>
                <a:cs typeface="Calibri"/>
              </a:rPr>
              <a:t>au </a:t>
            </a:r>
            <a:r>
              <a:rPr lang="fr-FR" sz="2000" spc="-440" dirty="0">
                <a:latin typeface="Calibri"/>
                <a:cs typeface="Calibri"/>
              </a:rPr>
              <a:t> </a:t>
            </a:r>
            <a:r>
              <a:rPr lang="fr-FR" sz="2000" spc="-5" dirty="0">
                <a:latin typeface="Calibri"/>
                <a:cs typeface="Calibri"/>
              </a:rPr>
              <a:t>changement,</a:t>
            </a:r>
            <a:r>
              <a:rPr lang="fr-FR" sz="2000" spc="-10" dirty="0">
                <a:latin typeface="Calibri"/>
                <a:cs typeface="Calibri"/>
              </a:rPr>
              <a:t> </a:t>
            </a:r>
            <a:r>
              <a:rPr lang="fr-FR" sz="2000" spc="-5" dirty="0">
                <a:latin typeface="Calibri"/>
                <a:cs typeface="Calibri"/>
              </a:rPr>
              <a:t>troubles</a:t>
            </a:r>
            <a:r>
              <a:rPr lang="fr-FR" sz="2000" spc="-30" dirty="0">
                <a:latin typeface="Calibri"/>
                <a:cs typeface="Calibri"/>
              </a:rPr>
              <a:t> </a:t>
            </a:r>
            <a:r>
              <a:rPr lang="fr-FR" sz="2000" dirty="0">
                <a:latin typeface="Calibri"/>
                <a:cs typeface="Calibri"/>
              </a:rPr>
              <a:t>du</a:t>
            </a:r>
            <a:r>
              <a:rPr lang="fr-FR" sz="2000" spc="-5" dirty="0">
                <a:latin typeface="Calibri"/>
                <a:cs typeface="Calibri"/>
              </a:rPr>
              <a:t> comportement</a:t>
            </a:r>
            <a:r>
              <a:rPr lang="fr-FR" sz="2000" spc="-40" dirty="0">
                <a:latin typeface="Calibri"/>
                <a:cs typeface="Calibri"/>
              </a:rPr>
              <a:t> </a:t>
            </a:r>
            <a:r>
              <a:rPr lang="fr-FR" sz="2000" spc="-5" dirty="0">
                <a:latin typeface="Calibri"/>
                <a:cs typeface="Calibri"/>
              </a:rPr>
              <a:t>(agressivité,</a:t>
            </a:r>
            <a:r>
              <a:rPr lang="fr-FR" sz="2000" spc="35" dirty="0">
                <a:latin typeface="Calibri"/>
                <a:cs typeface="Calibri"/>
              </a:rPr>
              <a:t> </a:t>
            </a:r>
            <a:r>
              <a:rPr lang="fr-FR" sz="2000" spc="-5" dirty="0">
                <a:latin typeface="Calibri"/>
                <a:cs typeface="Calibri"/>
              </a:rPr>
              <a:t>conduites</a:t>
            </a:r>
            <a:r>
              <a:rPr lang="fr-FR" sz="2000" spc="-25" dirty="0">
                <a:latin typeface="Calibri"/>
                <a:cs typeface="Calibri"/>
              </a:rPr>
              <a:t> </a:t>
            </a:r>
            <a:r>
              <a:rPr lang="fr-FR" sz="2000" dirty="0">
                <a:latin typeface="Calibri"/>
                <a:cs typeface="Calibri"/>
              </a:rPr>
              <a:t>oppositionnelles)…</a:t>
            </a:r>
          </a:p>
        </p:txBody>
      </p:sp>
      <p:pic>
        <p:nvPicPr>
          <p:cNvPr id="4" name="Picture 8" descr="Red Flag PNGs for Free Download">
            <a:extLst>
              <a:ext uri="{FF2B5EF4-FFF2-40B4-BE49-F238E27FC236}">
                <a16:creationId xmlns:a16="http://schemas.microsoft.com/office/drawing/2014/main" id="{B27F7A7D-B1AA-7050-9567-3BB537CB6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82720" flipH="1">
            <a:off x="9689955" y="1199151"/>
            <a:ext cx="2347001"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572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D682-0E00-F118-0A11-62BB5E9D04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63A6A6-BC34-5AD1-250D-C10033859B99}"/>
              </a:ext>
            </a:extLst>
          </p:cNvPr>
          <p:cNvSpPr>
            <a:spLocks noGrp="1"/>
          </p:cNvSpPr>
          <p:nvPr>
            <p:ph type="title"/>
          </p:nvPr>
        </p:nvSpPr>
        <p:spPr/>
        <p:txBody>
          <a:bodyPr/>
          <a:lstStyle/>
          <a:p>
            <a:r>
              <a:rPr lang="fr-BE" dirty="0"/>
              <a:t>Le Voyage – un challenge diagnostique</a:t>
            </a:r>
          </a:p>
        </p:txBody>
      </p:sp>
      <p:sp>
        <p:nvSpPr>
          <p:cNvPr id="3" name="Espace réservé du contenu 2">
            <a:extLst>
              <a:ext uri="{FF2B5EF4-FFF2-40B4-BE49-F238E27FC236}">
                <a16:creationId xmlns:a16="http://schemas.microsoft.com/office/drawing/2014/main" id="{16D9D4AA-8B8D-D50B-626A-A77134A8AD67}"/>
              </a:ext>
            </a:extLst>
          </p:cNvPr>
          <p:cNvSpPr>
            <a:spLocks noGrp="1"/>
          </p:cNvSpPr>
          <p:nvPr>
            <p:ph idx="1"/>
          </p:nvPr>
        </p:nvSpPr>
        <p:spPr/>
        <p:txBody>
          <a:bodyPr/>
          <a:lstStyle/>
          <a:p>
            <a:pPr marL="0" indent="0">
              <a:lnSpc>
                <a:spcPct val="100000"/>
              </a:lnSpc>
              <a:spcBef>
                <a:spcPts val="815"/>
              </a:spcBef>
              <a:buNone/>
            </a:pPr>
            <a:r>
              <a:rPr lang="fr-FR" sz="2400" spc="-15" dirty="0">
                <a:latin typeface="Calibri"/>
                <a:cs typeface="Calibri"/>
              </a:rPr>
              <a:t>Liste de </a:t>
            </a:r>
            <a:r>
              <a:rPr lang="fr-FR" sz="2400" spc="-15" dirty="0" err="1">
                <a:latin typeface="Calibri"/>
                <a:cs typeface="Calibri"/>
              </a:rPr>
              <a:t>Filipek</a:t>
            </a:r>
            <a:r>
              <a:rPr lang="fr-FR" sz="2400" spc="-15" dirty="0">
                <a:latin typeface="Calibri"/>
                <a:cs typeface="Calibri"/>
              </a:rPr>
              <a:t> (1999): </a:t>
            </a:r>
            <a:endParaRPr lang="fr-FR" sz="2000" dirty="0">
              <a:latin typeface="Calibri"/>
              <a:cs typeface="Calibri"/>
            </a:endParaRPr>
          </a:p>
        </p:txBody>
      </p:sp>
      <p:pic>
        <p:nvPicPr>
          <p:cNvPr id="4" name="Picture 8" descr="Red Flag PNGs for Free Download">
            <a:extLst>
              <a:ext uri="{FF2B5EF4-FFF2-40B4-BE49-F238E27FC236}">
                <a16:creationId xmlns:a16="http://schemas.microsoft.com/office/drawing/2014/main" id="{93C5BF10-147F-C872-312D-8CA6F21C4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82720" flipH="1">
            <a:off x="9689955" y="1199151"/>
            <a:ext cx="234700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3B3DAA9B-DD4C-5841-582F-3984109D716B}"/>
              </a:ext>
            </a:extLst>
          </p:cNvPr>
          <p:cNvPicPr>
            <a:picLocks noChangeAspect="1"/>
          </p:cNvPicPr>
          <p:nvPr/>
        </p:nvPicPr>
        <p:blipFill>
          <a:blip r:embed="rId4"/>
          <a:srcRect l="30094" t="15500" r="34031" b="65171"/>
          <a:stretch/>
        </p:blipFill>
        <p:spPr>
          <a:xfrm>
            <a:off x="942197" y="2457488"/>
            <a:ext cx="5060338" cy="1533602"/>
          </a:xfrm>
          <a:prstGeom prst="rect">
            <a:avLst/>
          </a:prstGeom>
          <a:ln>
            <a:solidFill>
              <a:schemeClr val="accent4">
                <a:lumMod val="75000"/>
              </a:schemeClr>
            </a:solidFill>
          </a:ln>
        </p:spPr>
      </p:pic>
      <p:pic>
        <p:nvPicPr>
          <p:cNvPr id="7" name="Image 6">
            <a:extLst>
              <a:ext uri="{FF2B5EF4-FFF2-40B4-BE49-F238E27FC236}">
                <a16:creationId xmlns:a16="http://schemas.microsoft.com/office/drawing/2014/main" id="{3AC3843B-45E3-7E51-6368-4FD188E51040}"/>
              </a:ext>
            </a:extLst>
          </p:cNvPr>
          <p:cNvPicPr>
            <a:picLocks noChangeAspect="1"/>
          </p:cNvPicPr>
          <p:nvPr/>
        </p:nvPicPr>
        <p:blipFill>
          <a:blip r:embed="rId4"/>
          <a:srcRect l="30094" t="34317" r="34031" b="43321"/>
          <a:stretch/>
        </p:blipFill>
        <p:spPr>
          <a:xfrm>
            <a:off x="948651" y="4126027"/>
            <a:ext cx="5053883" cy="1772031"/>
          </a:xfrm>
          <a:prstGeom prst="rect">
            <a:avLst/>
          </a:prstGeom>
          <a:ln>
            <a:solidFill>
              <a:schemeClr val="accent4">
                <a:lumMod val="75000"/>
              </a:schemeClr>
            </a:solidFill>
          </a:ln>
        </p:spPr>
      </p:pic>
      <p:pic>
        <p:nvPicPr>
          <p:cNvPr id="8" name="Image 7">
            <a:extLst>
              <a:ext uri="{FF2B5EF4-FFF2-40B4-BE49-F238E27FC236}">
                <a16:creationId xmlns:a16="http://schemas.microsoft.com/office/drawing/2014/main" id="{58DD4B72-9731-F908-2556-4D0EE66C67A0}"/>
              </a:ext>
            </a:extLst>
          </p:cNvPr>
          <p:cNvPicPr>
            <a:picLocks noChangeAspect="1"/>
          </p:cNvPicPr>
          <p:nvPr/>
        </p:nvPicPr>
        <p:blipFill>
          <a:blip r:embed="rId4"/>
          <a:srcRect l="30094" t="55779" r="34031" b="22696"/>
          <a:stretch/>
        </p:blipFill>
        <p:spPr>
          <a:xfrm>
            <a:off x="6294206" y="2848031"/>
            <a:ext cx="5053882" cy="1705723"/>
          </a:xfrm>
          <a:prstGeom prst="rect">
            <a:avLst/>
          </a:prstGeom>
          <a:ln>
            <a:solidFill>
              <a:schemeClr val="accent4">
                <a:lumMod val="75000"/>
              </a:schemeClr>
            </a:solidFill>
          </a:ln>
        </p:spPr>
      </p:pic>
      <p:pic>
        <p:nvPicPr>
          <p:cNvPr id="9" name="Image 8">
            <a:extLst>
              <a:ext uri="{FF2B5EF4-FFF2-40B4-BE49-F238E27FC236}">
                <a16:creationId xmlns:a16="http://schemas.microsoft.com/office/drawing/2014/main" id="{8BEEED6F-DDB5-B770-F2C6-1897756343BD}"/>
              </a:ext>
            </a:extLst>
          </p:cNvPr>
          <p:cNvPicPr>
            <a:picLocks noChangeAspect="1"/>
          </p:cNvPicPr>
          <p:nvPr/>
        </p:nvPicPr>
        <p:blipFill>
          <a:blip r:embed="rId4"/>
          <a:srcRect l="30094" t="77834" r="32781" b="6666"/>
          <a:stretch/>
        </p:blipFill>
        <p:spPr>
          <a:xfrm>
            <a:off x="6299918" y="4688691"/>
            <a:ext cx="5048170" cy="1185555"/>
          </a:xfrm>
          <a:prstGeom prst="rect">
            <a:avLst/>
          </a:prstGeom>
          <a:ln>
            <a:solidFill>
              <a:schemeClr val="accent4">
                <a:lumMod val="75000"/>
              </a:schemeClr>
            </a:solidFill>
          </a:ln>
        </p:spPr>
      </p:pic>
      <p:sp>
        <p:nvSpPr>
          <p:cNvPr id="10" name="Espace réservé du contenu 2">
            <a:extLst>
              <a:ext uri="{FF2B5EF4-FFF2-40B4-BE49-F238E27FC236}">
                <a16:creationId xmlns:a16="http://schemas.microsoft.com/office/drawing/2014/main" id="{A7C4006A-7F9B-3944-D5B9-031A9B37C246}"/>
              </a:ext>
            </a:extLst>
          </p:cNvPr>
          <p:cNvSpPr txBox="1">
            <a:spLocks/>
          </p:cNvSpPr>
          <p:nvPr/>
        </p:nvSpPr>
        <p:spPr>
          <a:xfrm>
            <a:off x="3553970" y="6385342"/>
            <a:ext cx="5104536" cy="381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BE" sz="1800" i="1" dirty="0" err="1"/>
              <a:t>Filipek</a:t>
            </a:r>
            <a:r>
              <a:rPr lang="fr-BE" sz="1800" i="1" dirty="0"/>
              <a:t> PA et al. 1999</a:t>
            </a:r>
          </a:p>
        </p:txBody>
      </p:sp>
    </p:spTree>
    <p:extLst>
      <p:ext uri="{BB962C8B-B14F-4D97-AF65-F5344CB8AC3E}">
        <p14:creationId xmlns:p14="http://schemas.microsoft.com/office/powerpoint/2010/main" val="4228804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195D166-3932-4B23-B985-79E3BE3BC0C4}"/>
              </a:ext>
            </a:extLst>
          </p:cNvPr>
          <p:cNvSpPr>
            <a:spLocks noGrp="1"/>
          </p:cNvSpPr>
          <p:nvPr>
            <p:ph idx="1"/>
          </p:nvPr>
        </p:nvSpPr>
        <p:spPr>
          <a:xfrm>
            <a:off x="0" y="3697728"/>
            <a:ext cx="11944350" cy="2333625"/>
          </a:xfrm>
        </p:spPr>
        <p:txBody>
          <a:bodyPr/>
          <a:lstStyle/>
          <a:p>
            <a:pPr marL="0" indent="0" algn="ctr">
              <a:buNone/>
            </a:pPr>
            <a:r>
              <a:rPr lang="fr-FR" sz="2400" dirty="0"/>
              <a:t>Etablit et confirme,  à l’aide </a:t>
            </a:r>
            <a:r>
              <a:rPr lang="fr-FR" sz="2400" u="sng" dirty="0"/>
              <a:t>d’outils standardisés </a:t>
            </a:r>
            <a:r>
              <a:rPr lang="fr-FR" sz="2400" dirty="0"/>
              <a:t>(questionnaires ou tests) réalisés par des </a:t>
            </a:r>
            <a:r>
              <a:rPr lang="fr-FR" sz="2400" u="sng" dirty="0"/>
              <a:t>professionnels de la santé</a:t>
            </a:r>
            <a:r>
              <a:rPr lang="fr-FR" sz="2400" dirty="0"/>
              <a:t>, l’existence d’une </a:t>
            </a:r>
            <a:r>
              <a:rPr lang="fr-FR" sz="2400" u="sng" dirty="0"/>
              <a:t>fragilité développementale</a:t>
            </a:r>
            <a:r>
              <a:rPr lang="fr-FR" sz="2400" dirty="0"/>
              <a:t> ; il s’agit d’une procédure de tri avant l’expertise diagnostique</a:t>
            </a:r>
          </a:p>
          <a:p>
            <a:endParaRPr lang="fr-BE" dirty="0"/>
          </a:p>
        </p:txBody>
      </p:sp>
      <p:sp>
        <p:nvSpPr>
          <p:cNvPr id="4" name="ZoneTexte 3">
            <a:extLst>
              <a:ext uri="{FF2B5EF4-FFF2-40B4-BE49-F238E27FC236}">
                <a16:creationId xmlns:a16="http://schemas.microsoft.com/office/drawing/2014/main" id="{8E442751-1070-47FD-A0FE-0F632D692D0B}"/>
              </a:ext>
            </a:extLst>
          </p:cNvPr>
          <p:cNvSpPr txBox="1"/>
          <p:nvPr/>
        </p:nvSpPr>
        <p:spPr>
          <a:xfrm>
            <a:off x="2666511" y="1001558"/>
            <a:ext cx="6858978" cy="954107"/>
          </a:xfrm>
          <a:prstGeom prst="rect">
            <a:avLst/>
          </a:prstGeom>
          <a:solidFill>
            <a:schemeClr val="bg1">
              <a:lumMod val="95000"/>
            </a:schemeClr>
          </a:solidFill>
          <a:ln w="38100">
            <a:solidFill>
              <a:schemeClr val="bg2">
                <a:lumMod val="75000"/>
              </a:schemeClr>
            </a:solidFill>
          </a:ln>
        </p:spPr>
        <p:txBody>
          <a:bodyPr wrap="square" rtlCol="0">
            <a:spAutoFit/>
          </a:bodyPr>
          <a:lstStyle/>
          <a:p>
            <a:pPr algn="ctr"/>
            <a:r>
              <a:rPr lang="fr-BE" sz="3200" b="1" dirty="0"/>
              <a:t>Repérage</a:t>
            </a:r>
          </a:p>
          <a:p>
            <a:pPr algn="ctr"/>
            <a:r>
              <a:rPr lang="fr-BE" sz="2400" dirty="0"/>
              <a:t>Retard dans un ou plusieurs domaines?</a:t>
            </a:r>
          </a:p>
        </p:txBody>
      </p:sp>
      <p:sp>
        <p:nvSpPr>
          <p:cNvPr id="5" name="ZoneTexte 4">
            <a:extLst>
              <a:ext uri="{FF2B5EF4-FFF2-40B4-BE49-F238E27FC236}">
                <a16:creationId xmlns:a16="http://schemas.microsoft.com/office/drawing/2014/main" id="{DE6CAFD6-69EB-4D61-8803-02AC838F6892}"/>
              </a:ext>
            </a:extLst>
          </p:cNvPr>
          <p:cNvSpPr txBox="1"/>
          <p:nvPr/>
        </p:nvSpPr>
        <p:spPr>
          <a:xfrm>
            <a:off x="2666511" y="2474893"/>
            <a:ext cx="6858978" cy="954107"/>
          </a:xfrm>
          <a:prstGeom prst="rect">
            <a:avLst/>
          </a:prstGeom>
          <a:solidFill>
            <a:schemeClr val="bg1">
              <a:lumMod val="95000"/>
            </a:schemeClr>
          </a:solidFill>
          <a:ln w="38100">
            <a:solidFill>
              <a:schemeClr val="bg2">
                <a:lumMod val="75000"/>
              </a:schemeClr>
            </a:solidFill>
          </a:ln>
        </p:spPr>
        <p:txBody>
          <a:bodyPr wrap="square" rtlCol="0">
            <a:spAutoFit/>
          </a:bodyPr>
          <a:lstStyle/>
          <a:p>
            <a:pPr algn="ctr"/>
            <a:r>
              <a:rPr lang="fr-BE" sz="3200" b="1" dirty="0"/>
              <a:t>Dépistage</a:t>
            </a:r>
          </a:p>
          <a:p>
            <a:pPr algn="ctr"/>
            <a:r>
              <a:rPr lang="fr-BE" sz="2400" dirty="0"/>
              <a:t>Retard dans un ou plusieurs domaines?</a:t>
            </a:r>
          </a:p>
        </p:txBody>
      </p:sp>
      <p:cxnSp>
        <p:nvCxnSpPr>
          <p:cNvPr id="6" name="Connecteur droit avec flèche 5">
            <a:extLst>
              <a:ext uri="{FF2B5EF4-FFF2-40B4-BE49-F238E27FC236}">
                <a16:creationId xmlns:a16="http://schemas.microsoft.com/office/drawing/2014/main" id="{AC7077CE-83E2-4728-8EAC-890E3FCED196}"/>
              </a:ext>
            </a:extLst>
          </p:cNvPr>
          <p:cNvCxnSpPr>
            <a:cxnSpLocks/>
            <a:endCxn id="5" idx="0"/>
          </p:cNvCxnSpPr>
          <p:nvPr/>
        </p:nvCxnSpPr>
        <p:spPr>
          <a:xfrm>
            <a:off x="6096000" y="1955665"/>
            <a:ext cx="0" cy="519228"/>
          </a:xfrm>
          <a:prstGeom prst="straightConnector1">
            <a:avLst/>
          </a:prstGeom>
          <a:ln w="76200">
            <a:solidFill>
              <a:schemeClr val="tx1"/>
            </a:solidFill>
            <a:tailEnd type="triangle"/>
          </a:ln>
        </p:spPr>
        <p:style>
          <a:lnRef idx="3">
            <a:schemeClr val="accent3"/>
          </a:lnRef>
          <a:fillRef idx="0">
            <a:schemeClr val="accent3"/>
          </a:fillRef>
          <a:effectRef idx="2">
            <a:schemeClr val="accent3"/>
          </a:effectRef>
          <a:fontRef idx="minor">
            <a:schemeClr val="tx1"/>
          </a:fontRef>
        </p:style>
      </p:cxnSp>
      <p:pic>
        <p:nvPicPr>
          <p:cNvPr id="10" name="Image 9">
            <a:extLst>
              <a:ext uri="{FF2B5EF4-FFF2-40B4-BE49-F238E27FC236}">
                <a16:creationId xmlns:a16="http://schemas.microsoft.com/office/drawing/2014/main" id="{680594B6-824D-4892-9E0A-4F3FA827F02B}"/>
              </a:ext>
            </a:extLst>
          </p:cNvPr>
          <p:cNvPicPr>
            <a:picLocks noChangeAspect="1"/>
          </p:cNvPicPr>
          <p:nvPr/>
        </p:nvPicPr>
        <p:blipFill rotWithShape="1">
          <a:blip r:embed="rId3"/>
          <a:srcRect l="8049" t="18536" r="63506" b="44398"/>
          <a:stretch/>
        </p:blipFill>
        <p:spPr>
          <a:xfrm>
            <a:off x="4281302" y="4996710"/>
            <a:ext cx="1594897" cy="1169007"/>
          </a:xfrm>
          <a:prstGeom prst="rect">
            <a:avLst/>
          </a:prstGeom>
        </p:spPr>
      </p:pic>
      <p:sp>
        <p:nvSpPr>
          <p:cNvPr id="12" name="ZoneTexte 11">
            <a:extLst>
              <a:ext uri="{FF2B5EF4-FFF2-40B4-BE49-F238E27FC236}">
                <a16:creationId xmlns:a16="http://schemas.microsoft.com/office/drawing/2014/main" id="{FECBD182-6922-434D-B5EE-76DCB7E5441A}"/>
              </a:ext>
            </a:extLst>
          </p:cNvPr>
          <p:cNvSpPr txBox="1">
            <a:spLocks noChangeArrowheads="1"/>
          </p:cNvSpPr>
          <p:nvPr/>
        </p:nvSpPr>
        <p:spPr bwMode="auto">
          <a:xfrm>
            <a:off x="4321551" y="6225598"/>
            <a:ext cx="1295084" cy="584775"/>
          </a:xfrm>
          <a:prstGeom prst="rect">
            <a:avLst/>
          </a:prstGeom>
          <a:noFill/>
          <a:ln w="9525">
            <a:noFill/>
            <a:miter lim="800000"/>
            <a:headEnd/>
            <a:tailEnd/>
          </a:ln>
        </p:spPr>
        <p:txBody>
          <a:bodyPr wrap="square">
            <a:spAutoFit/>
          </a:bodyPr>
          <a:lstStyle/>
          <a:p>
            <a:pPr algn="ctr"/>
            <a:r>
              <a:rPr lang="fr-BE" i="1" dirty="0">
                <a:latin typeface="Calibri" pitchFamily="34" charset="0"/>
              </a:rPr>
              <a:t>M-CHAT- R</a:t>
            </a:r>
          </a:p>
          <a:p>
            <a:pPr algn="ctr"/>
            <a:r>
              <a:rPr lang="fr-BE" sz="1400" i="1" dirty="0">
                <a:latin typeface="Calibri" pitchFamily="34" charset="0"/>
              </a:rPr>
              <a:t>(16-30 mois)</a:t>
            </a:r>
          </a:p>
        </p:txBody>
      </p:sp>
      <p:sp>
        <p:nvSpPr>
          <p:cNvPr id="16" name="ZoneTexte 11">
            <a:extLst>
              <a:ext uri="{FF2B5EF4-FFF2-40B4-BE49-F238E27FC236}">
                <a16:creationId xmlns:a16="http://schemas.microsoft.com/office/drawing/2014/main" id="{532E1FF9-EF53-48A4-9C1B-4376C11F0200}"/>
              </a:ext>
            </a:extLst>
          </p:cNvPr>
          <p:cNvSpPr txBox="1">
            <a:spLocks noChangeArrowheads="1"/>
          </p:cNvSpPr>
          <p:nvPr/>
        </p:nvSpPr>
        <p:spPr bwMode="auto">
          <a:xfrm>
            <a:off x="7075165" y="6165717"/>
            <a:ext cx="1295084" cy="584775"/>
          </a:xfrm>
          <a:prstGeom prst="rect">
            <a:avLst/>
          </a:prstGeom>
          <a:noFill/>
          <a:ln w="9525">
            <a:noFill/>
            <a:miter lim="800000"/>
            <a:headEnd/>
            <a:tailEnd/>
          </a:ln>
        </p:spPr>
        <p:txBody>
          <a:bodyPr wrap="square">
            <a:spAutoFit/>
          </a:bodyPr>
          <a:lstStyle/>
          <a:p>
            <a:pPr algn="ctr"/>
            <a:r>
              <a:rPr lang="fr-BE" i="1" dirty="0">
                <a:latin typeface="Calibri" pitchFamily="34" charset="0"/>
              </a:rPr>
              <a:t>SCQ</a:t>
            </a:r>
          </a:p>
          <a:p>
            <a:pPr algn="ctr"/>
            <a:r>
              <a:rPr lang="fr-BE" sz="1400" i="1" dirty="0">
                <a:latin typeface="Calibri" pitchFamily="34" charset="0"/>
              </a:rPr>
              <a:t>(&gt; 4 ans)</a:t>
            </a:r>
          </a:p>
        </p:txBody>
      </p:sp>
      <p:pic>
        <p:nvPicPr>
          <p:cNvPr id="3074" name="Picture 2" descr="Social Communication Questionnaire (SCQ) &amp; Example | Free PDF Download">
            <a:extLst>
              <a:ext uri="{FF2B5EF4-FFF2-40B4-BE49-F238E27FC236}">
                <a16:creationId xmlns:a16="http://schemas.microsoft.com/office/drawing/2014/main" id="{5C1C8434-ADCB-4830-21FA-067C819349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6697875" y="4861370"/>
            <a:ext cx="1882245" cy="130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87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Spectre de l’Autisme – Définition(s)</a:t>
            </a:r>
          </a:p>
        </p:txBody>
      </p:sp>
      <p:sp>
        <p:nvSpPr>
          <p:cNvPr id="4" name="object 3">
            <a:extLst>
              <a:ext uri="{FF2B5EF4-FFF2-40B4-BE49-F238E27FC236}">
                <a16:creationId xmlns:a16="http://schemas.microsoft.com/office/drawing/2014/main" id="{6727C094-87F6-AD33-511A-280132191DFD}"/>
              </a:ext>
            </a:extLst>
          </p:cNvPr>
          <p:cNvSpPr txBox="1"/>
          <p:nvPr/>
        </p:nvSpPr>
        <p:spPr>
          <a:xfrm>
            <a:off x="5933440" y="3267306"/>
            <a:ext cx="5420360" cy="1049655"/>
          </a:xfrm>
          <a:prstGeom prst="rect">
            <a:avLst/>
          </a:prstGeom>
        </p:spPr>
        <p:txBody>
          <a:bodyPr vert="horz" wrap="square" lIns="0" tIns="49530" rIns="0" bIns="0" rtlCol="0">
            <a:spAutoFit/>
          </a:bodyPr>
          <a:lstStyle/>
          <a:p>
            <a:pPr marL="12700" marR="5080" algn="just">
              <a:lnSpc>
                <a:spcPct val="89900"/>
              </a:lnSpc>
              <a:spcBef>
                <a:spcPts val="390"/>
              </a:spcBef>
            </a:pPr>
            <a:r>
              <a:rPr sz="2400" b="1" spc="-5" dirty="0">
                <a:latin typeface="Calibri"/>
                <a:cs typeface="Calibri"/>
              </a:rPr>
              <a:t>Jean Itar (1798): </a:t>
            </a:r>
            <a:r>
              <a:rPr sz="2400" dirty="0">
                <a:latin typeface="Calibri"/>
                <a:cs typeface="Calibri"/>
              </a:rPr>
              <a:t>médecin </a:t>
            </a:r>
            <a:r>
              <a:rPr sz="2400" spc="-10" dirty="0">
                <a:latin typeface="Calibri"/>
                <a:cs typeface="Calibri"/>
              </a:rPr>
              <a:t>français intéressé </a:t>
            </a:r>
            <a:r>
              <a:rPr sz="2400" spc="-535" dirty="0">
                <a:latin typeface="Calibri"/>
                <a:cs typeface="Calibri"/>
              </a:rPr>
              <a:t> </a:t>
            </a:r>
            <a:r>
              <a:rPr sz="2400" spc="-10" dirty="0">
                <a:latin typeface="Calibri"/>
                <a:cs typeface="Calibri"/>
              </a:rPr>
              <a:t>par </a:t>
            </a:r>
            <a:r>
              <a:rPr sz="2400" dirty="0">
                <a:latin typeface="Calibri"/>
                <a:cs typeface="Calibri"/>
              </a:rPr>
              <a:t>la </a:t>
            </a:r>
            <a:r>
              <a:rPr sz="2400" spc="-10" dirty="0">
                <a:latin typeface="Calibri"/>
                <a:cs typeface="Calibri"/>
              </a:rPr>
              <a:t>réhabilitation morale et </a:t>
            </a:r>
            <a:r>
              <a:rPr sz="2400" spc="-5" dirty="0">
                <a:latin typeface="Calibri"/>
                <a:cs typeface="Calibri"/>
              </a:rPr>
              <a:t>intellectuelle </a:t>
            </a:r>
            <a:r>
              <a:rPr sz="2400" spc="-530" dirty="0">
                <a:latin typeface="Calibri"/>
                <a:cs typeface="Calibri"/>
              </a:rPr>
              <a:t> </a:t>
            </a:r>
            <a:r>
              <a:rPr sz="2400" spc="-20" dirty="0">
                <a:latin typeface="Calibri"/>
                <a:cs typeface="Calibri"/>
              </a:rPr>
              <a:t>d’un</a:t>
            </a:r>
            <a:r>
              <a:rPr sz="2400" spc="5" dirty="0">
                <a:latin typeface="Calibri"/>
                <a:cs typeface="Calibri"/>
              </a:rPr>
              <a:t> </a:t>
            </a:r>
            <a:r>
              <a:rPr sz="2400" dirty="0">
                <a:latin typeface="Calibri"/>
                <a:cs typeface="Calibri"/>
              </a:rPr>
              <a:t>«</a:t>
            </a:r>
            <a:r>
              <a:rPr sz="2400" spc="-10" dirty="0">
                <a:latin typeface="Calibri"/>
                <a:cs typeface="Calibri"/>
              </a:rPr>
              <a:t> </a:t>
            </a:r>
            <a:r>
              <a:rPr sz="2400" spc="-15" dirty="0">
                <a:latin typeface="Calibri"/>
                <a:cs typeface="Calibri"/>
              </a:rPr>
              <a:t>enfant</a:t>
            </a:r>
            <a:r>
              <a:rPr sz="2400" spc="-10" dirty="0">
                <a:latin typeface="Calibri"/>
                <a:cs typeface="Calibri"/>
              </a:rPr>
              <a:t> </a:t>
            </a:r>
            <a:r>
              <a:rPr sz="2400" spc="-20" dirty="0">
                <a:latin typeface="Calibri"/>
                <a:cs typeface="Calibri"/>
              </a:rPr>
              <a:t>sauvage</a:t>
            </a:r>
            <a:r>
              <a:rPr sz="2400" spc="40" dirty="0">
                <a:latin typeface="Calibri"/>
                <a:cs typeface="Calibri"/>
              </a:rPr>
              <a:t> </a:t>
            </a:r>
            <a:r>
              <a:rPr sz="2400" dirty="0">
                <a:latin typeface="Calibri"/>
                <a:cs typeface="Calibri"/>
              </a:rPr>
              <a:t>»</a:t>
            </a:r>
          </a:p>
        </p:txBody>
      </p:sp>
      <p:pic>
        <p:nvPicPr>
          <p:cNvPr id="5" name="object 4">
            <a:extLst>
              <a:ext uri="{FF2B5EF4-FFF2-40B4-BE49-F238E27FC236}">
                <a16:creationId xmlns:a16="http://schemas.microsoft.com/office/drawing/2014/main" id="{861DD290-2A24-822C-4C3A-C08E11E87FDE}"/>
              </a:ext>
            </a:extLst>
          </p:cNvPr>
          <p:cNvPicPr/>
          <p:nvPr/>
        </p:nvPicPr>
        <p:blipFill>
          <a:blip r:embed="rId2" cstate="print"/>
          <a:stretch>
            <a:fillRect/>
          </a:stretch>
        </p:blipFill>
        <p:spPr>
          <a:xfrm>
            <a:off x="838200" y="2225263"/>
            <a:ext cx="4861559" cy="3312160"/>
          </a:xfrm>
          <a:prstGeom prst="rect">
            <a:avLst/>
          </a:prstGeom>
        </p:spPr>
      </p:pic>
    </p:spTree>
    <p:extLst>
      <p:ext uri="{BB962C8B-B14F-4D97-AF65-F5344CB8AC3E}">
        <p14:creationId xmlns:p14="http://schemas.microsoft.com/office/powerpoint/2010/main" val="2898979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57" y="615535"/>
            <a:ext cx="10878502" cy="689932"/>
          </a:xfrm>
          <a:prstGeom prst="rect">
            <a:avLst/>
          </a:prstGeom>
        </p:spPr>
        <p:txBody>
          <a:bodyPr vert="horz" wrap="square" lIns="0" tIns="12700" rIns="0" bIns="0" rtlCol="0">
            <a:spAutoFit/>
          </a:bodyPr>
          <a:lstStyle/>
          <a:p>
            <a:pPr marL="12700">
              <a:lnSpc>
                <a:spcPct val="100000"/>
              </a:lnSpc>
              <a:spcBef>
                <a:spcPts val="100"/>
              </a:spcBef>
            </a:pPr>
            <a:r>
              <a:rPr lang="fr-BE" spc="-10" dirty="0"/>
              <a:t>M-CHAT-R </a:t>
            </a:r>
            <a:r>
              <a:rPr lang="fr-BE" sz="2800" spc="-10" dirty="0"/>
              <a:t>(</a:t>
            </a:r>
            <a:r>
              <a:rPr lang="fr-BE" sz="2800" spc="-10" dirty="0" err="1"/>
              <a:t>Modified</a:t>
            </a:r>
            <a:r>
              <a:rPr lang="fr-BE" sz="2800" spc="-10" dirty="0"/>
              <a:t> </a:t>
            </a:r>
            <a:r>
              <a:rPr lang="en-US" sz="2800" dirty="0"/>
              <a:t>Check List for Autism in Toddlers, Revised)</a:t>
            </a:r>
            <a:endParaRPr sz="2800" dirty="0"/>
          </a:p>
        </p:txBody>
      </p:sp>
      <p:sp>
        <p:nvSpPr>
          <p:cNvPr id="3" name="object 3"/>
          <p:cNvSpPr txBox="1"/>
          <p:nvPr/>
        </p:nvSpPr>
        <p:spPr>
          <a:xfrm>
            <a:off x="917257" y="2250518"/>
            <a:ext cx="6066473" cy="3277179"/>
          </a:xfrm>
          <a:prstGeom prst="rect">
            <a:avLst/>
          </a:prstGeom>
        </p:spPr>
        <p:txBody>
          <a:bodyPr vert="horz" wrap="square" lIns="0" tIns="103505" rIns="0" bIns="0" rtlCol="0">
            <a:spAutoFit/>
          </a:bodyPr>
          <a:lstStyle/>
          <a:p>
            <a:pPr marL="241300" indent="-228600">
              <a:lnSpc>
                <a:spcPct val="100000"/>
              </a:lnSpc>
              <a:spcBef>
                <a:spcPts val="720"/>
              </a:spcBef>
              <a:buFont typeface="Arial MT"/>
              <a:buChar char="•"/>
              <a:tabLst>
                <a:tab pos="241300" algn="l"/>
              </a:tabLst>
            </a:pPr>
            <a:r>
              <a:rPr sz="2400" dirty="0">
                <a:latin typeface="Calibri"/>
                <a:cs typeface="Calibri"/>
              </a:rPr>
              <a:t>20</a:t>
            </a:r>
            <a:r>
              <a:rPr sz="2400" spc="-45" dirty="0">
                <a:latin typeface="Calibri"/>
                <a:cs typeface="Calibri"/>
              </a:rPr>
              <a:t> </a:t>
            </a:r>
            <a:r>
              <a:rPr sz="2400" spc="-5" dirty="0">
                <a:latin typeface="Calibri"/>
                <a:cs typeface="Calibri"/>
              </a:rPr>
              <a:t>questions</a:t>
            </a:r>
            <a:r>
              <a:rPr sz="2400" spc="-50" dirty="0">
                <a:latin typeface="Calibri"/>
                <a:cs typeface="Calibri"/>
              </a:rPr>
              <a:t> </a:t>
            </a:r>
            <a:r>
              <a:rPr sz="2400" spc="-5" dirty="0">
                <a:latin typeface="Calibri"/>
                <a:cs typeface="Calibri"/>
              </a:rPr>
              <a:t>oui/non</a:t>
            </a:r>
            <a:endParaRPr sz="2400" dirty="0">
              <a:latin typeface="Calibri"/>
              <a:cs typeface="Calibri"/>
            </a:endParaRPr>
          </a:p>
          <a:p>
            <a:pPr marL="241300" indent="-228600">
              <a:lnSpc>
                <a:spcPct val="100000"/>
              </a:lnSpc>
              <a:spcBef>
                <a:spcPts val="705"/>
              </a:spcBef>
              <a:buFont typeface="Arial MT"/>
              <a:buChar char="•"/>
              <a:tabLst>
                <a:tab pos="241300" algn="l"/>
              </a:tabLst>
            </a:pPr>
            <a:r>
              <a:rPr sz="2400" spc="-25" dirty="0">
                <a:latin typeface="Calibri"/>
                <a:cs typeface="Calibri"/>
              </a:rPr>
              <a:t>Validé</a:t>
            </a:r>
            <a:r>
              <a:rPr sz="2400" spc="-10" dirty="0">
                <a:latin typeface="Calibri"/>
                <a:cs typeface="Calibri"/>
              </a:rPr>
              <a:t> </a:t>
            </a:r>
            <a:r>
              <a:rPr sz="2400" spc="-5" dirty="0">
                <a:latin typeface="Calibri"/>
                <a:cs typeface="Calibri"/>
              </a:rPr>
              <a:t>pour</a:t>
            </a:r>
            <a:r>
              <a:rPr sz="2400" spc="-10" dirty="0">
                <a:latin typeface="Calibri"/>
                <a:cs typeface="Calibri"/>
              </a:rPr>
              <a:t> </a:t>
            </a:r>
            <a:r>
              <a:rPr sz="2400" dirty="0">
                <a:latin typeface="Calibri"/>
                <a:cs typeface="Calibri"/>
              </a:rPr>
              <a:t>le</a:t>
            </a:r>
            <a:r>
              <a:rPr sz="2400" spc="-20" dirty="0">
                <a:latin typeface="Calibri"/>
                <a:cs typeface="Calibri"/>
              </a:rPr>
              <a:t> </a:t>
            </a:r>
            <a:r>
              <a:rPr sz="2400" spc="-15" dirty="0">
                <a:latin typeface="Calibri"/>
                <a:cs typeface="Calibri"/>
              </a:rPr>
              <a:t>dépistage</a:t>
            </a:r>
            <a:r>
              <a:rPr sz="2400" spc="-5" dirty="0">
                <a:latin typeface="Calibri"/>
                <a:cs typeface="Calibri"/>
              </a:rPr>
              <a:t> des</a:t>
            </a:r>
            <a:r>
              <a:rPr sz="2400" spc="-10" dirty="0">
                <a:latin typeface="Calibri"/>
                <a:cs typeface="Calibri"/>
              </a:rPr>
              <a:t> </a:t>
            </a:r>
            <a:r>
              <a:rPr sz="2400" spc="-20" dirty="0">
                <a:latin typeface="Calibri"/>
                <a:cs typeface="Calibri"/>
              </a:rPr>
              <a:t>TSA</a:t>
            </a:r>
            <a:r>
              <a:rPr sz="2400" dirty="0">
                <a:latin typeface="Calibri"/>
                <a:cs typeface="Calibri"/>
              </a:rPr>
              <a:t> à </a:t>
            </a:r>
            <a:r>
              <a:rPr sz="2400" spc="10" dirty="0">
                <a:latin typeface="Calibri"/>
                <a:cs typeface="Calibri"/>
              </a:rPr>
              <a:t>16-30</a:t>
            </a:r>
            <a:r>
              <a:rPr sz="2400" spc="-45" dirty="0">
                <a:latin typeface="Calibri"/>
                <a:cs typeface="Calibri"/>
              </a:rPr>
              <a:t> </a:t>
            </a:r>
            <a:r>
              <a:rPr sz="2400" dirty="0">
                <a:latin typeface="Calibri"/>
                <a:cs typeface="Calibri"/>
              </a:rPr>
              <a:t>mois</a:t>
            </a:r>
          </a:p>
          <a:p>
            <a:pPr marL="241300" indent="-228600">
              <a:lnSpc>
                <a:spcPct val="100000"/>
              </a:lnSpc>
              <a:spcBef>
                <a:spcPts val="700"/>
              </a:spcBef>
              <a:buFont typeface="Arial MT"/>
              <a:buChar char="•"/>
              <a:tabLst>
                <a:tab pos="241300" algn="l"/>
              </a:tabLst>
            </a:pPr>
            <a:r>
              <a:rPr sz="2400" dirty="0">
                <a:latin typeface="Calibri"/>
                <a:cs typeface="Calibri"/>
              </a:rPr>
              <a:t>En</a:t>
            </a:r>
            <a:r>
              <a:rPr sz="2400" spc="-20" dirty="0">
                <a:latin typeface="Calibri"/>
                <a:cs typeface="Calibri"/>
              </a:rPr>
              <a:t> </a:t>
            </a:r>
            <a:r>
              <a:rPr sz="2400" spc="-15" dirty="0">
                <a:latin typeface="Calibri"/>
                <a:cs typeface="Calibri"/>
              </a:rPr>
              <a:t>fonction </a:t>
            </a:r>
            <a:r>
              <a:rPr sz="2400" spc="-5" dirty="0">
                <a:latin typeface="Calibri"/>
                <a:cs typeface="Calibri"/>
              </a:rPr>
              <a:t>des</a:t>
            </a:r>
            <a:r>
              <a:rPr sz="2400" spc="-30" dirty="0">
                <a:latin typeface="Calibri"/>
                <a:cs typeface="Calibri"/>
              </a:rPr>
              <a:t> </a:t>
            </a:r>
            <a:r>
              <a:rPr sz="2400" spc="-10" dirty="0">
                <a:latin typeface="Calibri"/>
                <a:cs typeface="Calibri"/>
              </a:rPr>
              <a:t>résultats:</a:t>
            </a:r>
            <a:endParaRPr sz="2400" dirty="0">
              <a:latin typeface="Calibri"/>
              <a:cs typeface="Calibri"/>
            </a:endParaRPr>
          </a:p>
          <a:p>
            <a:pPr marL="697865" lvl="1" indent="-229235">
              <a:lnSpc>
                <a:spcPct val="100000"/>
              </a:lnSpc>
              <a:spcBef>
                <a:spcPts val="300"/>
              </a:spcBef>
              <a:buFont typeface="Arial MT"/>
              <a:buChar char="•"/>
              <a:tabLst>
                <a:tab pos="697865" algn="l"/>
                <a:tab pos="698500" algn="l"/>
              </a:tabLst>
            </a:pPr>
            <a:r>
              <a:rPr sz="2000" spc="-10" dirty="0">
                <a:latin typeface="Calibri"/>
                <a:cs typeface="Calibri"/>
              </a:rPr>
              <a:t>Score</a:t>
            </a:r>
            <a:r>
              <a:rPr sz="2000" dirty="0">
                <a:latin typeface="Calibri"/>
                <a:cs typeface="Calibri"/>
              </a:rPr>
              <a:t> </a:t>
            </a:r>
            <a:r>
              <a:rPr sz="2000" spc="-5" dirty="0">
                <a:latin typeface="Calibri"/>
                <a:cs typeface="Calibri"/>
              </a:rPr>
              <a:t>total</a:t>
            </a:r>
            <a:r>
              <a:rPr sz="2000" spc="-40" dirty="0">
                <a:latin typeface="Calibri"/>
                <a:cs typeface="Calibri"/>
              </a:rPr>
              <a:t> </a:t>
            </a:r>
            <a:r>
              <a:rPr sz="2000" dirty="0">
                <a:latin typeface="Calibri"/>
                <a:cs typeface="Calibri"/>
              </a:rPr>
              <a:t>0-2:</a:t>
            </a:r>
            <a:r>
              <a:rPr sz="2000" spc="-40" dirty="0">
                <a:latin typeface="Calibri"/>
                <a:cs typeface="Calibri"/>
              </a:rPr>
              <a:t> </a:t>
            </a:r>
            <a:r>
              <a:rPr sz="2000" dirty="0">
                <a:latin typeface="Calibri"/>
                <a:cs typeface="Calibri"/>
              </a:rPr>
              <a:t>risque</a:t>
            </a:r>
            <a:r>
              <a:rPr sz="2000" spc="-15" dirty="0">
                <a:latin typeface="Calibri"/>
                <a:cs typeface="Calibri"/>
              </a:rPr>
              <a:t> </a:t>
            </a:r>
            <a:r>
              <a:rPr sz="2000" spc="-5" dirty="0">
                <a:latin typeface="Calibri"/>
                <a:cs typeface="Calibri"/>
              </a:rPr>
              <a:t>faible</a:t>
            </a:r>
            <a:r>
              <a:rPr sz="2000" spc="-20" dirty="0">
                <a:latin typeface="Calibri"/>
                <a:cs typeface="Calibri"/>
              </a:rPr>
              <a:t> </a:t>
            </a:r>
            <a:r>
              <a:rPr sz="2000" spc="-5" dirty="0">
                <a:latin typeface="Calibri"/>
                <a:cs typeface="Calibri"/>
              </a:rPr>
              <a:t>(93%)</a:t>
            </a:r>
            <a:endParaRPr sz="2000" dirty="0">
              <a:latin typeface="Calibri"/>
              <a:cs typeface="Calibri"/>
            </a:endParaRPr>
          </a:p>
          <a:p>
            <a:pPr marL="697865" marR="5080" lvl="1" indent="-228600">
              <a:lnSpc>
                <a:spcPts val="2160"/>
              </a:lnSpc>
              <a:spcBef>
                <a:spcPts val="535"/>
              </a:spcBef>
              <a:buFont typeface="Arial MT"/>
              <a:buChar char="•"/>
              <a:tabLst>
                <a:tab pos="697865" algn="l"/>
                <a:tab pos="698500" algn="l"/>
              </a:tabLst>
            </a:pPr>
            <a:r>
              <a:rPr sz="2000" spc="-10" dirty="0">
                <a:latin typeface="Calibri"/>
                <a:cs typeface="Calibri"/>
              </a:rPr>
              <a:t>Score </a:t>
            </a:r>
            <a:r>
              <a:rPr sz="2000" spc="-5" dirty="0">
                <a:latin typeface="Calibri"/>
                <a:cs typeface="Calibri"/>
              </a:rPr>
              <a:t>total </a:t>
            </a:r>
            <a:r>
              <a:rPr sz="2000" spc="5" dirty="0">
                <a:latin typeface="Calibri"/>
                <a:cs typeface="Calibri"/>
              </a:rPr>
              <a:t>3-7: </a:t>
            </a:r>
            <a:r>
              <a:rPr sz="2000" dirty="0">
                <a:latin typeface="Calibri"/>
                <a:cs typeface="Calibri"/>
              </a:rPr>
              <a:t>risque </a:t>
            </a:r>
            <a:r>
              <a:rPr sz="2000" spc="-5" dirty="0">
                <a:latin typeface="Calibri"/>
                <a:cs typeface="Calibri"/>
              </a:rPr>
              <a:t>modéré </a:t>
            </a:r>
            <a:r>
              <a:rPr sz="2000" spc="-10" dirty="0">
                <a:latin typeface="Calibri"/>
                <a:cs typeface="Calibri"/>
              </a:rPr>
              <a:t>(6%) </a:t>
            </a:r>
            <a:r>
              <a:rPr sz="2000" dirty="0">
                <a:latin typeface="Wingdings"/>
                <a:cs typeface="Wingdings"/>
              </a:rPr>
              <a:t></a:t>
            </a:r>
            <a:r>
              <a:rPr sz="2000" dirty="0">
                <a:latin typeface="Times New Roman"/>
                <a:cs typeface="Times New Roman"/>
              </a:rPr>
              <a:t> </a:t>
            </a:r>
            <a:r>
              <a:rPr sz="2000" spc="-10" dirty="0">
                <a:latin typeface="Calibri"/>
                <a:cs typeface="Calibri"/>
              </a:rPr>
              <a:t>entrevue </a:t>
            </a:r>
            <a:r>
              <a:rPr sz="2000" dirty="0">
                <a:latin typeface="Calibri"/>
                <a:cs typeface="Calibri"/>
              </a:rPr>
              <a:t>de suivi (M- </a:t>
            </a:r>
            <a:r>
              <a:rPr sz="2000" spc="-440" dirty="0">
                <a:latin typeface="Calibri"/>
                <a:cs typeface="Calibri"/>
              </a:rPr>
              <a:t> </a:t>
            </a:r>
            <a:r>
              <a:rPr sz="2000" spc="-20" dirty="0">
                <a:latin typeface="Calibri"/>
                <a:cs typeface="Calibri"/>
              </a:rPr>
              <a:t>CHAT-R/F)</a:t>
            </a:r>
            <a:endParaRPr sz="2000" dirty="0">
              <a:latin typeface="Calibri"/>
              <a:cs typeface="Calibri"/>
            </a:endParaRPr>
          </a:p>
          <a:p>
            <a:pPr marL="697865" lvl="1" indent="-229235">
              <a:lnSpc>
                <a:spcPts val="2280"/>
              </a:lnSpc>
              <a:spcBef>
                <a:spcPts val="229"/>
              </a:spcBef>
              <a:buFont typeface="Arial MT"/>
              <a:buChar char="•"/>
              <a:tabLst>
                <a:tab pos="697865" algn="l"/>
                <a:tab pos="698500" algn="l"/>
              </a:tabLst>
            </a:pPr>
            <a:r>
              <a:rPr sz="2000" spc="-10" dirty="0">
                <a:latin typeface="Calibri"/>
                <a:cs typeface="Calibri"/>
              </a:rPr>
              <a:t>Score</a:t>
            </a:r>
            <a:r>
              <a:rPr sz="2000" spc="5" dirty="0">
                <a:latin typeface="Calibri"/>
                <a:cs typeface="Calibri"/>
              </a:rPr>
              <a:t> </a:t>
            </a:r>
            <a:r>
              <a:rPr sz="2000" spc="-5" dirty="0">
                <a:latin typeface="Calibri"/>
                <a:cs typeface="Calibri"/>
              </a:rPr>
              <a:t>total</a:t>
            </a:r>
            <a:r>
              <a:rPr sz="2000" spc="-35" dirty="0">
                <a:latin typeface="Calibri"/>
                <a:cs typeface="Calibri"/>
              </a:rPr>
              <a:t> </a:t>
            </a:r>
            <a:r>
              <a:rPr sz="2000" spc="5" dirty="0">
                <a:latin typeface="Calibri"/>
                <a:cs typeface="Calibri"/>
              </a:rPr>
              <a:t>8-23:</a:t>
            </a:r>
            <a:r>
              <a:rPr sz="2000" spc="-30" dirty="0">
                <a:latin typeface="Calibri"/>
                <a:cs typeface="Calibri"/>
              </a:rPr>
              <a:t> </a:t>
            </a:r>
            <a:r>
              <a:rPr sz="2000" dirty="0">
                <a:latin typeface="Calibri"/>
                <a:cs typeface="Calibri"/>
              </a:rPr>
              <a:t>risque</a:t>
            </a:r>
            <a:r>
              <a:rPr sz="2000" spc="-10" dirty="0">
                <a:latin typeface="Calibri"/>
                <a:cs typeface="Calibri"/>
              </a:rPr>
              <a:t> élevé</a:t>
            </a:r>
            <a:r>
              <a:rPr sz="2000" spc="5" dirty="0">
                <a:latin typeface="Calibri"/>
                <a:cs typeface="Calibri"/>
              </a:rPr>
              <a:t> </a:t>
            </a:r>
            <a:r>
              <a:rPr sz="2000" spc="-5" dirty="0">
                <a:latin typeface="Calibri"/>
                <a:cs typeface="Calibri"/>
              </a:rPr>
              <a:t>(1%)</a:t>
            </a:r>
            <a:r>
              <a:rPr sz="2000" spc="25" dirty="0">
                <a:latin typeface="Calibri"/>
                <a:cs typeface="Calibri"/>
              </a:rPr>
              <a:t> </a:t>
            </a:r>
            <a:r>
              <a:rPr sz="2000" dirty="0">
                <a:latin typeface="Wingdings"/>
                <a:cs typeface="Wingdings"/>
              </a:rPr>
              <a:t></a:t>
            </a:r>
            <a:r>
              <a:rPr sz="2000" spc="-60" dirty="0">
                <a:latin typeface="Times New Roman"/>
                <a:cs typeface="Times New Roman"/>
              </a:rPr>
              <a:t> </a:t>
            </a:r>
            <a:r>
              <a:rPr sz="2000" spc="-15" dirty="0">
                <a:latin typeface="Calibri"/>
                <a:cs typeface="Calibri"/>
              </a:rPr>
              <a:t>référence</a:t>
            </a:r>
            <a:r>
              <a:rPr sz="2000" spc="10" dirty="0">
                <a:latin typeface="Calibri"/>
                <a:cs typeface="Calibri"/>
              </a:rPr>
              <a:t> </a:t>
            </a:r>
            <a:r>
              <a:rPr sz="2000" spc="-5" dirty="0">
                <a:latin typeface="Calibri"/>
                <a:cs typeface="Calibri"/>
              </a:rPr>
              <a:t>immédiate</a:t>
            </a:r>
            <a:endParaRPr sz="2000" dirty="0">
              <a:latin typeface="Calibri"/>
              <a:cs typeface="Calibri"/>
            </a:endParaRPr>
          </a:p>
          <a:p>
            <a:pPr marL="697865">
              <a:lnSpc>
                <a:spcPts val="2280"/>
              </a:lnSpc>
            </a:pPr>
            <a:r>
              <a:rPr sz="2000" dirty="0">
                <a:latin typeface="Calibri"/>
                <a:cs typeface="Calibri"/>
              </a:rPr>
              <a:t>pour</a:t>
            </a:r>
            <a:r>
              <a:rPr sz="2000" spc="-55" dirty="0">
                <a:latin typeface="Calibri"/>
                <a:cs typeface="Calibri"/>
              </a:rPr>
              <a:t> </a:t>
            </a:r>
            <a:r>
              <a:rPr sz="2000" spc="-5" dirty="0">
                <a:latin typeface="Calibri"/>
                <a:cs typeface="Calibri"/>
              </a:rPr>
              <a:t>évaluation</a:t>
            </a:r>
            <a:r>
              <a:rPr sz="2000" spc="-45" dirty="0">
                <a:latin typeface="Calibri"/>
                <a:cs typeface="Calibri"/>
              </a:rPr>
              <a:t> </a:t>
            </a:r>
            <a:r>
              <a:rPr sz="2000" spc="-15" dirty="0">
                <a:latin typeface="Calibri"/>
                <a:cs typeface="Calibri"/>
              </a:rPr>
              <a:t>TSA</a:t>
            </a:r>
            <a:endParaRPr sz="2000" dirty="0">
              <a:latin typeface="Calibri"/>
              <a:cs typeface="Calibri"/>
            </a:endParaRPr>
          </a:p>
        </p:txBody>
      </p:sp>
      <p:pic>
        <p:nvPicPr>
          <p:cNvPr id="4" name="object 4"/>
          <p:cNvPicPr/>
          <p:nvPr/>
        </p:nvPicPr>
        <p:blipFill>
          <a:blip r:embed="rId2" cstate="print"/>
          <a:srcRect l="-2309" t="-7026" r="-2052" b="-3543"/>
          <a:stretch/>
        </p:blipFill>
        <p:spPr>
          <a:xfrm>
            <a:off x="7143750" y="1570042"/>
            <a:ext cx="4652009" cy="4638133"/>
          </a:xfrm>
          <a:prstGeom prst="rect">
            <a:avLst/>
          </a:prstGeom>
          <a:ln>
            <a:solidFill>
              <a:schemeClr val="bg1">
                <a:lumMod val="50000"/>
              </a:schemeClr>
            </a:solid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57" y="615535"/>
            <a:ext cx="10066973" cy="689932"/>
          </a:xfrm>
          <a:prstGeom prst="rect">
            <a:avLst/>
          </a:prstGeom>
        </p:spPr>
        <p:txBody>
          <a:bodyPr vert="horz" wrap="square" lIns="0" tIns="12700" rIns="0" bIns="0" rtlCol="0">
            <a:spAutoFit/>
          </a:bodyPr>
          <a:lstStyle/>
          <a:p>
            <a:pPr marL="12700">
              <a:lnSpc>
                <a:spcPct val="100000"/>
              </a:lnSpc>
              <a:spcBef>
                <a:spcPts val="100"/>
              </a:spcBef>
            </a:pPr>
            <a:r>
              <a:rPr lang="fr-BE" spc="-10" dirty="0"/>
              <a:t>M-CHAT-R </a:t>
            </a:r>
            <a:r>
              <a:rPr lang="fr-BE" sz="2800" spc="-10" dirty="0"/>
              <a:t>(</a:t>
            </a:r>
            <a:r>
              <a:rPr lang="fr-BE" sz="2800" spc="-10" dirty="0" err="1"/>
              <a:t>Modified</a:t>
            </a:r>
            <a:r>
              <a:rPr lang="fr-BE" sz="2800" spc="-10" dirty="0"/>
              <a:t> </a:t>
            </a:r>
            <a:r>
              <a:rPr lang="en-US" sz="2800" dirty="0"/>
              <a:t>Check List for Autism in Toddlers, Revised)</a:t>
            </a:r>
            <a:endParaRPr lang="fr-BE" sz="3000" dirty="0"/>
          </a:p>
        </p:txBody>
      </p:sp>
      <p:sp>
        <p:nvSpPr>
          <p:cNvPr id="3" name="object 3"/>
          <p:cNvSpPr txBox="1"/>
          <p:nvPr/>
        </p:nvSpPr>
        <p:spPr>
          <a:xfrm>
            <a:off x="917257" y="1712626"/>
            <a:ext cx="10197783" cy="2430794"/>
          </a:xfrm>
          <a:prstGeom prst="rect">
            <a:avLst/>
          </a:prstGeom>
        </p:spPr>
        <p:txBody>
          <a:bodyPr vert="horz" wrap="square" lIns="0" tIns="103505" rIns="0" bIns="0" rtlCol="0">
            <a:spAutoFit/>
          </a:bodyPr>
          <a:lstStyle/>
          <a:p>
            <a:pPr marL="12700">
              <a:lnSpc>
                <a:spcPct val="100000"/>
              </a:lnSpc>
              <a:spcBef>
                <a:spcPts val="815"/>
              </a:spcBef>
            </a:pPr>
            <a:endParaRPr lang="fr-BE" sz="2400" dirty="0">
              <a:latin typeface="Calibri"/>
              <a:cs typeface="Calibri"/>
            </a:endParaRPr>
          </a:p>
          <a:p>
            <a:pPr marL="241300" indent="-228600">
              <a:lnSpc>
                <a:spcPct val="100000"/>
              </a:lnSpc>
              <a:spcBef>
                <a:spcPts val="720"/>
              </a:spcBef>
              <a:buFont typeface="Arial MT"/>
              <a:buChar char="•"/>
              <a:tabLst>
                <a:tab pos="241300" algn="l"/>
              </a:tabLst>
            </a:pPr>
            <a:r>
              <a:rPr sz="2400" spc="-5" dirty="0" err="1">
                <a:latin typeface="Calibri"/>
                <a:cs typeface="Calibri"/>
              </a:rPr>
              <a:t>Sensibilité</a:t>
            </a:r>
            <a:r>
              <a:rPr sz="2400" spc="-35" dirty="0">
                <a:latin typeface="Calibri"/>
                <a:cs typeface="Calibri"/>
              </a:rPr>
              <a:t> </a:t>
            </a:r>
            <a:r>
              <a:rPr sz="2400" spc="-15" dirty="0">
                <a:latin typeface="Calibri"/>
                <a:cs typeface="Calibri"/>
              </a:rPr>
              <a:t>correcte</a:t>
            </a:r>
            <a:r>
              <a:rPr sz="2400" spc="-10" dirty="0">
                <a:latin typeface="Calibri"/>
                <a:cs typeface="Calibri"/>
              </a:rPr>
              <a:t> </a:t>
            </a:r>
            <a:r>
              <a:rPr sz="2400" spc="-5" dirty="0">
                <a:latin typeface="Calibri"/>
                <a:cs typeface="Calibri"/>
              </a:rPr>
              <a:t>(71%),</a:t>
            </a:r>
            <a:r>
              <a:rPr sz="2400" spc="-25" dirty="0">
                <a:latin typeface="Calibri"/>
                <a:cs typeface="Calibri"/>
              </a:rPr>
              <a:t> </a:t>
            </a:r>
            <a:r>
              <a:rPr sz="2400" spc="-5" dirty="0">
                <a:latin typeface="Calibri"/>
                <a:cs typeface="Calibri"/>
              </a:rPr>
              <a:t>bonne</a:t>
            </a:r>
            <a:r>
              <a:rPr sz="2400" spc="5" dirty="0">
                <a:latin typeface="Calibri"/>
                <a:cs typeface="Calibri"/>
              </a:rPr>
              <a:t> </a:t>
            </a:r>
            <a:r>
              <a:rPr sz="2400" spc="-5" dirty="0">
                <a:latin typeface="Calibri"/>
                <a:cs typeface="Calibri"/>
              </a:rPr>
              <a:t>spécificité</a:t>
            </a:r>
            <a:r>
              <a:rPr sz="2400" spc="-30" dirty="0">
                <a:latin typeface="Calibri"/>
                <a:cs typeface="Calibri"/>
              </a:rPr>
              <a:t> </a:t>
            </a:r>
            <a:r>
              <a:rPr sz="2400" spc="-5" dirty="0">
                <a:latin typeface="Calibri"/>
                <a:cs typeface="Calibri"/>
              </a:rPr>
              <a:t>(88%)</a:t>
            </a:r>
            <a:endParaRPr sz="2400" dirty="0">
              <a:latin typeface="Calibri"/>
              <a:cs typeface="Calibri"/>
            </a:endParaRPr>
          </a:p>
          <a:p>
            <a:pPr marL="241300" indent="-228600">
              <a:lnSpc>
                <a:spcPct val="100000"/>
              </a:lnSpc>
              <a:spcBef>
                <a:spcPts val="705"/>
              </a:spcBef>
              <a:buFont typeface="Arial MT"/>
              <a:buChar char="•"/>
              <a:tabLst>
                <a:tab pos="241300" algn="l"/>
              </a:tabLst>
            </a:pPr>
            <a:r>
              <a:rPr sz="2400" dirty="0">
                <a:latin typeface="Calibri"/>
                <a:cs typeface="Calibri"/>
              </a:rPr>
              <a:t>En</a:t>
            </a:r>
            <a:r>
              <a:rPr sz="2400" spc="-20" dirty="0">
                <a:latin typeface="Calibri"/>
                <a:cs typeface="Calibri"/>
              </a:rPr>
              <a:t> </a:t>
            </a:r>
            <a:r>
              <a:rPr sz="2400" spc="-15" dirty="0">
                <a:latin typeface="Calibri"/>
                <a:cs typeface="Calibri"/>
              </a:rPr>
              <a:t>fonction </a:t>
            </a:r>
            <a:r>
              <a:rPr sz="2400" spc="-5" dirty="0">
                <a:latin typeface="Calibri"/>
                <a:cs typeface="Calibri"/>
              </a:rPr>
              <a:t>des</a:t>
            </a:r>
            <a:r>
              <a:rPr sz="2400" spc="-30" dirty="0">
                <a:latin typeface="Calibri"/>
                <a:cs typeface="Calibri"/>
              </a:rPr>
              <a:t> </a:t>
            </a:r>
            <a:r>
              <a:rPr sz="2400" spc="-10" dirty="0">
                <a:latin typeface="Calibri"/>
                <a:cs typeface="Calibri"/>
              </a:rPr>
              <a:t>résultats:</a:t>
            </a:r>
            <a:endParaRPr sz="2400" dirty="0">
              <a:latin typeface="Calibri"/>
              <a:cs typeface="Calibri"/>
            </a:endParaRPr>
          </a:p>
          <a:p>
            <a:pPr marL="697865" lvl="1" indent="-229235">
              <a:lnSpc>
                <a:spcPct val="100000"/>
              </a:lnSpc>
              <a:spcBef>
                <a:spcPts val="280"/>
              </a:spcBef>
              <a:buFont typeface="Arial MT"/>
              <a:buChar char="•"/>
              <a:tabLst>
                <a:tab pos="697865" algn="l"/>
                <a:tab pos="698500" algn="l"/>
              </a:tabLst>
            </a:pPr>
            <a:r>
              <a:rPr sz="2000" spc="-10" dirty="0">
                <a:latin typeface="Calibri"/>
                <a:cs typeface="Calibri"/>
              </a:rPr>
              <a:t>Score</a:t>
            </a:r>
            <a:r>
              <a:rPr sz="2000" spc="-5" dirty="0">
                <a:latin typeface="Calibri"/>
                <a:cs typeface="Calibri"/>
              </a:rPr>
              <a:t> total</a:t>
            </a:r>
            <a:r>
              <a:rPr sz="2000" spc="-45" dirty="0">
                <a:latin typeface="Calibri"/>
                <a:cs typeface="Calibri"/>
              </a:rPr>
              <a:t> </a:t>
            </a:r>
            <a:r>
              <a:rPr sz="2000" spc="5" dirty="0">
                <a:latin typeface="Calibri"/>
                <a:cs typeface="Calibri"/>
              </a:rPr>
              <a:t>0-2:</a:t>
            </a:r>
            <a:r>
              <a:rPr sz="2000" spc="-40" dirty="0">
                <a:latin typeface="Calibri"/>
                <a:cs typeface="Calibri"/>
              </a:rPr>
              <a:t> </a:t>
            </a:r>
            <a:r>
              <a:rPr sz="2000" b="1" spc="-5" dirty="0">
                <a:latin typeface="Calibri"/>
                <a:cs typeface="Calibri"/>
              </a:rPr>
              <a:t>V</a:t>
            </a:r>
            <a:r>
              <a:rPr lang="fr-BE" sz="2000" b="1" spc="-5" dirty="0" err="1">
                <a:latin typeface="Calibri"/>
                <a:cs typeface="Calibri"/>
              </a:rPr>
              <a:t>aleur</a:t>
            </a:r>
            <a:r>
              <a:rPr lang="fr-BE" sz="2000" b="1" spc="-5" dirty="0">
                <a:latin typeface="Calibri"/>
                <a:cs typeface="Calibri"/>
              </a:rPr>
              <a:t> prédictive négative</a:t>
            </a:r>
            <a:r>
              <a:rPr sz="2000" b="1" spc="-15" dirty="0">
                <a:latin typeface="Calibri"/>
                <a:cs typeface="Calibri"/>
              </a:rPr>
              <a:t> </a:t>
            </a:r>
            <a:r>
              <a:rPr sz="2000" b="1" dirty="0">
                <a:latin typeface="Calibri"/>
                <a:cs typeface="Calibri"/>
              </a:rPr>
              <a:t>99,9%</a:t>
            </a:r>
            <a:r>
              <a:rPr sz="2000" b="1" spc="-45" dirty="0">
                <a:latin typeface="Calibri"/>
                <a:cs typeface="Calibri"/>
              </a:rPr>
              <a:t> </a:t>
            </a:r>
            <a:r>
              <a:rPr sz="2000" b="1" spc="-15" dirty="0">
                <a:latin typeface="Calibri"/>
                <a:cs typeface="Calibri"/>
              </a:rPr>
              <a:t>TSA</a:t>
            </a:r>
            <a:endParaRPr sz="2000" dirty="0">
              <a:latin typeface="Calibri"/>
              <a:cs typeface="Calibri"/>
            </a:endParaRPr>
          </a:p>
          <a:p>
            <a:pPr marL="697865" lvl="1" indent="-229235">
              <a:lnSpc>
                <a:spcPct val="100000"/>
              </a:lnSpc>
              <a:spcBef>
                <a:spcPts val="260"/>
              </a:spcBef>
              <a:buFont typeface="Arial MT"/>
              <a:buChar char="•"/>
              <a:tabLst>
                <a:tab pos="697865" algn="l"/>
                <a:tab pos="698500" algn="l"/>
              </a:tabLst>
            </a:pPr>
            <a:r>
              <a:rPr sz="2000" spc="-10" dirty="0">
                <a:latin typeface="Calibri"/>
                <a:cs typeface="Calibri"/>
              </a:rPr>
              <a:t>Score</a:t>
            </a:r>
            <a:r>
              <a:rPr sz="2000" spc="5" dirty="0">
                <a:latin typeface="Calibri"/>
                <a:cs typeface="Calibri"/>
              </a:rPr>
              <a:t> </a:t>
            </a:r>
            <a:r>
              <a:rPr sz="2000" spc="-5" dirty="0">
                <a:latin typeface="Calibri"/>
                <a:cs typeface="Calibri"/>
              </a:rPr>
              <a:t>total</a:t>
            </a:r>
            <a:r>
              <a:rPr sz="2000" spc="-40" dirty="0">
                <a:latin typeface="Calibri"/>
                <a:cs typeface="Calibri"/>
              </a:rPr>
              <a:t> </a:t>
            </a:r>
            <a:r>
              <a:rPr sz="2000" spc="5" dirty="0">
                <a:latin typeface="Calibri"/>
                <a:cs typeface="Calibri"/>
              </a:rPr>
              <a:t>3-7:</a:t>
            </a:r>
            <a:r>
              <a:rPr sz="2000" spc="-25" dirty="0">
                <a:latin typeface="Calibri"/>
                <a:cs typeface="Calibri"/>
              </a:rPr>
              <a:t> </a:t>
            </a:r>
            <a:r>
              <a:rPr sz="2000" dirty="0">
                <a:latin typeface="Calibri"/>
                <a:cs typeface="Calibri"/>
              </a:rPr>
              <a:t>V</a:t>
            </a:r>
            <a:r>
              <a:rPr lang="fr-BE" sz="2000" dirty="0" err="1">
                <a:latin typeface="Calibri"/>
                <a:cs typeface="Calibri"/>
              </a:rPr>
              <a:t>aleur</a:t>
            </a:r>
            <a:r>
              <a:rPr lang="fr-BE" sz="2000" dirty="0">
                <a:latin typeface="Calibri"/>
                <a:cs typeface="Calibri"/>
              </a:rPr>
              <a:t> prédictive positive </a:t>
            </a:r>
            <a:r>
              <a:rPr sz="2000" dirty="0">
                <a:latin typeface="Calibri"/>
                <a:cs typeface="Calibri"/>
              </a:rPr>
              <a:t>47,5%</a:t>
            </a:r>
            <a:r>
              <a:rPr sz="2000" spc="-35" dirty="0">
                <a:latin typeface="Calibri"/>
                <a:cs typeface="Calibri"/>
              </a:rPr>
              <a:t> </a:t>
            </a:r>
            <a:r>
              <a:rPr sz="2000" dirty="0">
                <a:latin typeface="Calibri"/>
                <a:cs typeface="Calibri"/>
              </a:rPr>
              <a:t>pour</a:t>
            </a:r>
            <a:r>
              <a:rPr sz="2000" spc="-35" dirty="0">
                <a:latin typeface="Calibri"/>
                <a:cs typeface="Calibri"/>
              </a:rPr>
              <a:t> </a:t>
            </a:r>
            <a:r>
              <a:rPr sz="2000" spc="-15" dirty="0">
                <a:latin typeface="Calibri"/>
                <a:cs typeface="Calibri"/>
              </a:rPr>
              <a:t>TSA</a:t>
            </a:r>
            <a:r>
              <a:rPr sz="2000" spc="45" dirty="0">
                <a:latin typeface="Calibri"/>
                <a:cs typeface="Calibri"/>
              </a:rPr>
              <a:t> </a:t>
            </a:r>
            <a:r>
              <a:rPr sz="2000" b="1" dirty="0">
                <a:latin typeface="Calibri"/>
                <a:cs typeface="Calibri"/>
              </a:rPr>
              <a:t>MAIS</a:t>
            </a:r>
            <a:r>
              <a:rPr sz="2000" b="1" spc="-10" dirty="0">
                <a:latin typeface="Calibri"/>
                <a:cs typeface="Calibri"/>
              </a:rPr>
              <a:t> </a:t>
            </a:r>
            <a:r>
              <a:rPr sz="2000" dirty="0">
                <a:latin typeface="Calibri"/>
                <a:cs typeface="Calibri"/>
              </a:rPr>
              <a:t>94,6%</a:t>
            </a:r>
            <a:r>
              <a:rPr sz="2000" spc="-40" dirty="0">
                <a:latin typeface="Calibri"/>
                <a:cs typeface="Calibri"/>
              </a:rPr>
              <a:t> </a:t>
            </a:r>
            <a:r>
              <a:rPr sz="2000" dirty="0">
                <a:latin typeface="Calibri"/>
                <a:cs typeface="Calibri"/>
              </a:rPr>
              <a:t>pour</a:t>
            </a:r>
            <a:r>
              <a:rPr sz="2000" spc="-30" dirty="0">
                <a:latin typeface="Calibri"/>
                <a:cs typeface="Calibri"/>
              </a:rPr>
              <a:t> </a:t>
            </a:r>
            <a:r>
              <a:rPr sz="2000" dirty="0">
                <a:latin typeface="Calibri"/>
                <a:cs typeface="Calibri"/>
              </a:rPr>
              <a:t>TND</a:t>
            </a:r>
          </a:p>
          <a:p>
            <a:pPr marL="697865" lvl="1" indent="-229235">
              <a:lnSpc>
                <a:spcPct val="100000"/>
              </a:lnSpc>
              <a:spcBef>
                <a:spcPts val="260"/>
              </a:spcBef>
              <a:buFont typeface="Arial MT"/>
              <a:buChar char="•"/>
              <a:tabLst>
                <a:tab pos="697865" algn="l"/>
                <a:tab pos="698500" algn="l"/>
              </a:tabLst>
            </a:pPr>
            <a:r>
              <a:rPr sz="2000" spc="-10" dirty="0">
                <a:latin typeface="Calibri"/>
                <a:cs typeface="Calibri"/>
              </a:rPr>
              <a:t>Score</a:t>
            </a:r>
            <a:r>
              <a:rPr sz="2000" spc="5" dirty="0">
                <a:latin typeface="Calibri"/>
                <a:cs typeface="Calibri"/>
              </a:rPr>
              <a:t> </a:t>
            </a:r>
            <a:r>
              <a:rPr sz="2000" spc="-5" dirty="0">
                <a:latin typeface="Calibri"/>
                <a:cs typeface="Calibri"/>
              </a:rPr>
              <a:t>total</a:t>
            </a:r>
            <a:r>
              <a:rPr sz="2000" spc="-35" dirty="0">
                <a:latin typeface="Calibri"/>
                <a:cs typeface="Calibri"/>
              </a:rPr>
              <a:t> </a:t>
            </a:r>
            <a:r>
              <a:rPr sz="2000" spc="5" dirty="0">
                <a:latin typeface="Calibri"/>
                <a:cs typeface="Calibri"/>
              </a:rPr>
              <a:t>8-23:</a:t>
            </a:r>
            <a:r>
              <a:rPr sz="2000" spc="-30" dirty="0">
                <a:latin typeface="Calibri"/>
                <a:cs typeface="Calibri"/>
              </a:rPr>
              <a:t> </a:t>
            </a:r>
            <a:r>
              <a:rPr lang="fr-BE" sz="2000" dirty="0">
                <a:latin typeface="Calibri"/>
                <a:cs typeface="Calibri"/>
              </a:rPr>
              <a:t>Valeur prédictive positive</a:t>
            </a:r>
            <a:r>
              <a:rPr sz="2000" spc="-15" dirty="0">
                <a:latin typeface="Calibri"/>
                <a:cs typeface="Calibri"/>
              </a:rPr>
              <a:t> </a:t>
            </a:r>
            <a:r>
              <a:rPr sz="2000" dirty="0">
                <a:latin typeface="Calibri"/>
                <a:cs typeface="Calibri"/>
              </a:rPr>
              <a:t>58,7%</a:t>
            </a:r>
            <a:r>
              <a:rPr sz="2000" spc="-15" dirty="0">
                <a:latin typeface="Calibri"/>
                <a:cs typeface="Calibri"/>
              </a:rPr>
              <a:t> </a:t>
            </a:r>
            <a:r>
              <a:rPr sz="2000" dirty="0">
                <a:latin typeface="Calibri"/>
                <a:cs typeface="Calibri"/>
              </a:rPr>
              <a:t>pour</a:t>
            </a:r>
            <a:r>
              <a:rPr sz="2000" spc="-30" dirty="0">
                <a:latin typeface="Calibri"/>
                <a:cs typeface="Calibri"/>
              </a:rPr>
              <a:t> </a:t>
            </a:r>
            <a:r>
              <a:rPr sz="2000" spc="-15" dirty="0">
                <a:latin typeface="Calibri"/>
                <a:cs typeface="Calibri"/>
              </a:rPr>
              <a:t>TSA</a:t>
            </a:r>
            <a:r>
              <a:rPr sz="2000" spc="20" dirty="0">
                <a:latin typeface="Calibri"/>
                <a:cs typeface="Calibri"/>
              </a:rPr>
              <a:t> </a:t>
            </a:r>
            <a:r>
              <a:rPr sz="2000" b="1" spc="-5" dirty="0">
                <a:latin typeface="Calibri"/>
                <a:cs typeface="Calibri"/>
              </a:rPr>
              <a:t>MAIS</a:t>
            </a:r>
            <a:r>
              <a:rPr sz="2000" b="1" dirty="0">
                <a:latin typeface="Calibri"/>
                <a:cs typeface="Calibri"/>
              </a:rPr>
              <a:t> </a:t>
            </a:r>
            <a:r>
              <a:rPr sz="2000" dirty="0">
                <a:latin typeface="Calibri"/>
                <a:cs typeface="Calibri"/>
              </a:rPr>
              <a:t>100%</a:t>
            </a:r>
            <a:r>
              <a:rPr sz="2000" spc="-40" dirty="0">
                <a:latin typeface="Calibri"/>
                <a:cs typeface="Calibri"/>
              </a:rPr>
              <a:t> </a:t>
            </a:r>
            <a:r>
              <a:rPr sz="2000" dirty="0">
                <a:latin typeface="Calibri"/>
                <a:cs typeface="Calibri"/>
              </a:rPr>
              <a:t>pour</a:t>
            </a:r>
            <a:r>
              <a:rPr sz="2000" spc="-30" dirty="0">
                <a:latin typeface="Calibri"/>
                <a:cs typeface="Calibri"/>
              </a:rPr>
              <a:t> </a:t>
            </a:r>
            <a:r>
              <a:rPr sz="2000" dirty="0">
                <a:latin typeface="Calibri"/>
                <a:cs typeface="Calibri"/>
              </a:rPr>
              <a:t>TND</a:t>
            </a:r>
          </a:p>
        </p:txBody>
      </p:sp>
      <p:sp>
        <p:nvSpPr>
          <p:cNvPr id="4" name="object 4"/>
          <p:cNvSpPr txBox="1"/>
          <p:nvPr/>
        </p:nvSpPr>
        <p:spPr>
          <a:xfrm>
            <a:off x="3371850" y="5249290"/>
            <a:ext cx="544576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Et</a:t>
            </a:r>
            <a:r>
              <a:rPr sz="2400" spc="-35" dirty="0">
                <a:latin typeface="Calibri"/>
                <a:cs typeface="Calibri"/>
              </a:rPr>
              <a:t> </a:t>
            </a:r>
            <a:r>
              <a:rPr sz="2400" dirty="0">
                <a:latin typeface="Calibri"/>
                <a:cs typeface="Calibri"/>
              </a:rPr>
              <a:t>les</a:t>
            </a:r>
            <a:r>
              <a:rPr sz="2400" spc="-20" dirty="0">
                <a:latin typeface="Calibri"/>
                <a:cs typeface="Calibri"/>
              </a:rPr>
              <a:t> </a:t>
            </a:r>
            <a:r>
              <a:rPr sz="2400" dirty="0">
                <a:latin typeface="Calibri"/>
                <a:cs typeface="Calibri"/>
              </a:rPr>
              <a:t>médecins</a:t>
            </a:r>
            <a:r>
              <a:rPr sz="2400" spc="-30" dirty="0">
                <a:latin typeface="Calibri"/>
                <a:cs typeface="Calibri"/>
              </a:rPr>
              <a:t> </a:t>
            </a:r>
            <a:r>
              <a:rPr sz="2400" spc="-5" dirty="0">
                <a:latin typeface="Calibri"/>
                <a:cs typeface="Calibri"/>
              </a:rPr>
              <a:t>seuls….</a:t>
            </a:r>
            <a:r>
              <a:rPr sz="2400" spc="-10" dirty="0">
                <a:latin typeface="Calibri"/>
                <a:cs typeface="Calibri"/>
              </a:rPr>
              <a:t> </a:t>
            </a:r>
            <a:r>
              <a:rPr sz="2400" spc="-5" dirty="0">
                <a:latin typeface="Calibri"/>
                <a:cs typeface="Calibri"/>
              </a:rPr>
              <a:t>Sensibilité</a:t>
            </a:r>
            <a:r>
              <a:rPr sz="2400" spc="-60" dirty="0">
                <a:latin typeface="Calibri"/>
                <a:cs typeface="Calibri"/>
              </a:rPr>
              <a:t> </a:t>
            </a:r>
            <a:r>
              <a:rPr sz="2400" spc="-5" dirty="0">
                <a:latin typeface="Calibri"/>
                <a:cs typeface="Calibri"/>
              </a:rPr>
              <a:t>de</a:t>
            </a:r>
            <a:r>
              <a:rPr sz="2400" spc="-10" dirty="0">
                <a:latin typeface="Calibri"/>
                <a:cs typeface="Calibri"/>
              </a:rPr>
              <a:t> </a:t>
            </a:r>
            <a:r>
              <a:rPr sz="2400" dirty="0">
                <a:latin typeface="Calibri"/>
                <a:cs typeface="Calibri"/>
              </a:rPr>
              <a:t>24,4%</a:t>
            </a:r>
          </a:p>
        </p:txBody>
      </p:sp>
      <p:sp>
        <p:nvSpPr>
          <p:cNvPr id="5" name="object 5"/>
          <p:cNvSpPr txBox="1"/>
          <p:nvPr/>
        </p:nvSpPr>
        <p:spPr>
          <a:xfrm>
            <a:off x="3785870" y="6328092"/>
            <a:ext cx="4617720" cy="300355"/>
          </a:xfrm>
          <a:prstGeom prst="rect">
            <a:avLst/>
          </a:prstGeom>
        </p:spPr>
        <p:txBody>
          <a:bodyPr vert="horz" wrap="square" lIns="0" tIns="12700" rIns="0" bIns="0" rtlCol="0">
            <a:spAutoFit/>
          </a:bodyPr>
          <a:lstStyle/>
          <a:p>
            <a:pPr marL="12700">
              <a:lnSpc>
                <a:spcPct val="100000"/>
              </a:lnSpc>
              <a:spcBef>
                <a:spcPts val="100"/>
              </a:spcBef>
            </a:pPr>
            <a:r>
              <a:rPr sz="1800" i="1" spc="-10" dirty="0">
                <a:latin typeface="Calibri"/>
                <a:cs typeface="Calibri"/>
              </a:rPr>
              <a:t>Validation</a:t>
            </a:r>
            <a:r>
              <a:rPr sz="1800" i="1" dirty="0">
                <a:latin typeface="Calibri"/>
                <a:cs typeface="Calibri"/>
              </a:rPr>
              <a:t> </a:t>
            </a:r>
            <a:r>
              <a:rPr sz="1800" i="1" spc="-5" dirty="0">
                <a:latin typeface="Calibri"/>
                <a:cs typeface="Calibri"/>
              </a:rPr>
              <a:t>of</a:t>
            </a:r>
            <a:r>
              <a:rPr sz="1800" i="1" dirty="0">
                <a:latin typeface="Calibri"/>
                <a:cs typeface="Calibri"/>
              </a:rPr>
              <a:t> the</a:t>
            </a:r>
            <a:r>
              <a:rPr sz="1800" i="1" spc="5" dirty="0">
                <a:latin typeface="Calibri"/>
                <a:cs typeface="Calibri"/>
              </a:rPr>
              <a:t> </a:t>
            </a:r>
            <a:r>
              <a:rPr sz="1800" i="1" spc="-20" dirty="0">
                <a:latin typeface="Calibri"/>
                <a:cs typeface="Calibri"/>
              </a:rPr>
              <a:t>M-CHAT-R/F</a:t>
            </a:r>
            <a:r>
              <a:rPr sz="1800" i="1" spc="-35" dirty="0">
                <a:latin typeface="Calibri"/>
                <a:cs typeface="Calibri"/>
              </a:rPr>
              <a:t> </a:t>
            </a:r>
            <a:r>
              <a:rPr sz="1800" i="1" dirty="0">
                <a:latin typeface="Calibri"/>
                <a:cs typeface="Calibri"/>
              </a:rPr>
              <a:t>–</a:t>
            </a:r>
            <a:r>
              <a:rPr sz="1800" i="1" spc="-5" dirty="0">
                <a:latin typeface="Calibri"/>
                <a:cs typeface="Calibri"/>
              </a:rPr>
              <a:t> </a:t>
            </a:r>
            <a:r>
              <a:rPr sz="1800" i="1" spc="-15" dirty="0">
                <a:latin typeface="Calibri"/>
                <a:cs typeface="Calibri"/>
              </a:rPr>
              <a:t>Robins</a:t>
            </a:r>
            <a:r>
              <a:rPr sz="1800" i="1" spc="5" dirty="0">
                <a:latin typeface="Calibri"/>
                <a:cs typeface="Calibri"/>
              </a:rPr>
              <a:t> </a:t>
            </a:r>
            <a:r>
              <a:rPr sz="1800" i="1" dirty="0">
                <a:latin typeface="Calibri"/>
                <a:cs typeface="Calibri"/>
              </a:rPr>
              <a:t>et</a:t>
            </a:r>
            <a:r>
              <a:rPr sz="1800" i="1" spc="5" dirty="0">
                <a:latin typeface="Calibri"/>
                <a:cs typeface="Calibri"/>
              </a:rPr>
              <a:t> </a:t>
            </a:r>
            <a:r>
              <a:rPr sz="1800" i="1" spc="-5" dirty="0">
                <a:latin typeface="Calibri"/>
                <a:cs typeface="Calibri"/>
              </a:rPr>
              <a:t>al. </a:t>
            </a:r>
            <a:r>
              <a:rPr sz="1800" i="1" dirty="0">
                <a:latin typeface="Calibri"/>
                <a:cs typeface="Calibri"/>
              </a:rPr>
              <a:t>2014</a:t>
            </a:r>
            <a:endParaRPr sz="1800" dirty="0">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1B3B6-2FFE-A051-20E6-86AEB586D45D}"/>
              </a:ext>
            </a:extLst>
          </p:cNvPr>
          <p:cNvSpPr>
            <a:spLocks noGrp="1"/>
          </p:cNvSpPr>
          <p:nvPr>
            <p:ph type="title"/>
          </p:nvPr>
        </p:nvSpPr>
        <p:spPr>
          <a:xfrm>
            <a:off x="838200" y="365125"/>
            <a:ext cx="11163300" cy="1325563"/>
          </a:xfrm>
        </p:spPr>
        <p:txBody>
          <a:bodyPr/>
          <a:lstStyle/>
          <a:p>
            <a:r>
              <a:rPr lang="fr-BE" dirty="0"/>
              <a:t>SCQ </a:t>
            </a:r>
            <a:r>
              <a:rPr lang="fr-BE" sz="3000" dirty="0"/>
              <a:t>(Social Communication Questionnaire)</a:t>
            </a:r>
          </a:p>
        </p:txBody>
      </p:sp>
      <p:sp>
        <p:nvSpPr>
          <p:cNvPr id="3" name="Espace réservé du contenu 2">
            <a:extLst>
              <a:ext uri="{FF2B5EF4-FFF2-40B4-BE49-F238E27FC236}">
                <a16:creationId xmlns:a16="http://schemas.microsoft.com/office/drawing/2014/main" id="{14F8394A-A38A-5429-51BF-8EB97179016E}"/>
              </a:ext>
            </a:extLst>
          </p:cNvPr>
          <p:cNvSpPr>
            <a:spLocks noGrp="1"/>
          </p:cNvSpPr>
          <p:nvPr>
            <p:ph idx="1"/>
          </p:nvPr>
        </p:nvSpPr>
        <p:spPr>
          <a:xfrm>
            <a:off x="5604510" y="2428663"/>
            <a:ext cx="6202680" cy="3874030"/>
          </a:xfrm>
        </p:spPr>
        <p:txBody>
          <a:bodyPr/>
          <a:lstStyle/>
          <a:p>
            <a:pPr marL="241300" indent="-228600">
              <a:lnSpc>
                <a:spcPct val="100000"/>
              </a:lnSpc>
              <a:spcBef>
                <a:spcPts val="720"/>
              </a:spcBef>
              <a:buFont typeface="Arial MT"/>
              <a:buChar char="•"/>
              <a:tabLst>
                <a:tab pos="241300" algn="l"/>
              </a:tabLst>
            </a:pPr>
            <a:r>
              <a:rPr lang="fr-FR" sz="2400" dirty="0">
                <a:latin typeface="Calibri"/>
                <a:cs typeface="Calibri"/>
              </a:rPr>
              <a:t>40</a:t>
            </a:r>
            <a:r>
              <a:rPr lang="fr-FR" sz="2400" spc="-45" dirty="0">
                <a:latin typeface="Calibri"/>
                <a:cs typeface="Calibri"/>
              </a:rPr>
              <a:t> </a:t>
            </a:r>
            <a:r>
              <a:rPr lang="fr-FR" sz="2400" spc="-5" dirty="0">
                <a:latin typeface="Calibri"/>
                <a:cs typeface="Calibri"/>
              </a:rPr>
              <a:t>questions</a:t>
            </a:r>
            <a:r>
              <a:rPr lang="fr-FR" sz="2400" spc="-50" dirty="0">
                <a:latin typeface="Calibri"/>
                <a:cs typeface="Calibri"/>
              </a:rPr>
              <a:t> </a:t>
            </a:r>
            <a:r>
              <a:rPr lang="fr-FR" sz="2400" spc="-5" dirty="0">
                <a:latin typeface="Calibri"/>
                <a:cs typeface="Calibri"/>
              </a:rPr>
              <a:t>oui/non</a:t>
            </a:r>
            <a:endParaRPr lang="fr-FR" sz="2400" dirty="0">
              <a:latin typeface="Calibri"/>
              <a:cs typeface="Calibri"/>
            </a:endParaRPr>
          </a:p>
          <a:p>
            <a:pPr marL="241300" indent="-228600">
              <a:lnSpc>
                <a:spcPct val="100000"/>
              </a:lnSpc>
              <a:spcBef>
                <a:spcPts val="705"/>
              </a:spcBef>
              <a:buFont typeface="Arial MT"/>
              <a:buChar char="•"/>
              <a:tabLst>
                <a:tab pos="241300" algn="l"/>
              </a:tabLst>
            </a:pPr>
            <a:r>
              <a:rPr lang="fr-FR" sz="2400" spc="-25" dirty="0">
                <a:latin typeface="Calibri"/>
                <a:cs typeface="Calibri"/>
              </a:rPr>
              <a:t>Validé</a:t>
            </a:r>
            <a:r>
              <a:rPr lang="fr-FR" sz="2400" spc="-10" dirty="0">
                <a:latin typeface="Calibri"/>
                <a:cs typeface="Calibri"/>
              </a:rPr>
              <a:t> </a:t>
            </a:r>
            <a:r>
              <a:rPr lang="fr-FR" sz="2400" spc="-5" dirty="0">
                <a:latin typeface="Calibri"/>
                <a:cs typeface="Calibri"/>
              </a:rPr>
              <a:t>pour</a:t>
            </a:r>
            <a:r>
              <a:rPr lang="fr-FR" sz="2400" spc="-10" dirty="0">
                <a:latin typeface="Calibri"/>
                <a:cs typeface="Calibri"/>
              </a:rPr>
              <a:t> </a:t>
            </a:r>
            <a:r>
              <a:rPr lang="fr-FR" sz="2400" dirty="0">
                <a:latin typeface="Calibri"/>
                <a:cs typeface="Calibri"/>
              </a:rPr>
              <a:t>le</a:t>
            </a:r>
            <a:r>
              <a:rPr lang="fr-FR" sz="2400" spc="-20" dirty="0">
                <a:latin typeface="Calibri"/>
                <a:cs typeface="Calibri"/>
              </a:rPr>
              <a:t> </a:t>
            </a:r>
            <a:r>
              <a:rPr lang="fr-FR" sz="2400" spc="-15" dirty="0">
                <a:latin typeface="Calibri"/>
                <a:cs typeface="Calibri"/>
              </a:rPr>
              <a:t>dépistage</a:t>
            </a:r>
            <a:r>
              <a:rPr lang="fr-FR" sz="2400" spc="-5" dirty="0">
                <a:latin typeface="Calibri"/>
                <a:cs typeface="Calibri"/>
              </a:rPr>
              <a:t> chez les enfants &gt; 4 ans dont l’âge de développement est &gt; à 2 ans</a:t>
            </a:r>
            <a:endParaRPr lang="fr-FR" sz="2400" dirty="0">
              <a:latin typeface="Calibri"/>
              <a:cs typeface="Calibri"/>
            </a:endParaRPr>
          </a:p>
          <a:p>
            <a:pPr marL="241300" indent="-228600">
              <a:lnSpc>
                <a:spcPct val="100000"/>
              </a:lnSpc>
              <a:spcBef>
                <a:spcPts val="700"/>
              </a:spcBef>
              <a:buFont typeface="Arial MT"/>
              <a:buChar char="•"/>
              <a:tabLst>
                <a:tab pos="241300" algn="l"/>
              </a:tabLst>
            </a:pPr>
            <a:r>
              <a:rPr lang="fr-FR" sz="2400" dirty="0">
                <a:latin typeface="Calibri"/>
                <a:cs typeface="Calibri"/>
              </a:rPr>
              <a:t>Si résultat &gt; 15: référer pour un diagnostic</a:t>
            </a:r>
          </a:p>
          <a:p>
            <a:pPr marL="241300" indent="-228600">
              <a:lnSpc>
                <a:spcPct val="100000"/>
              </a:lnSpc>
              <a:spcBef>
                <a:spcPts val="700"/>
              </a:spcBef>
              <a:buFont typeface="Arial MT"/>
              <a:buChar char="•"/>
              <a:tabLst>
                <a:tab pos="241300" algn="l"/>
              </a:tabLst>
            </a:pPr>
            <a:r>
              <a:rPr lang="fr-FR" sz="2400" dirty="0">
                <a:latin typeface="Calibri"/>
                <a:cs typeface="Calibri"/>
              </a:rPr>
              <a:t>Sensibilité de 82% pour une spécificité de 68%</a:t>
            </a:r>
          </a:p>
          <a:p>
            <a:endParaRPr lang="fr-BE" dirty="0"/>
          </a:p>
        </p:txBody>
      </p:sp>
      <p:pic>
        <p:nvPicPr>
          <p:cNvPr id="4" name="Picture 2" descr="Social Communication Questionnaire (SCQ) &amp; Example | Free PDF Download">
            <a:extLst>
              <a:ext uri="{FF2B5EF4-FFF2-40B4-BE49-F238E27FC236}">
                <a16:creationId xmlns:a16="http://schemas.microsoft.com/office/drawing/2014/main" id="{E67EFA80-CF07-BE75-E3B5-F9B90941F7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 t="-1952" r="1757" b="50000"/>
          <a:stretch/>
        </p:blipFill>
        <p:spPr bwMode="auto">
          <a:xfrm>
            <a:off x="491490" y="1896428"/>
            <a:ext cx="4812030" cy="359156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751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EA50A456-37D3-4AE0-8C3E-6641F939DA29}"/>
              </a:ext>
            </a:extLst>
          </p:cNvPr>
          <p:cNvSpPr/>
          <p:nvPr/>
        </p:nvSpPr>
        <p:spPr>
          <a:xfrm>
            <a:off x="336884" y="1001558"/>
            <a:ext cx="11566358" cy="4616571"/>
          </a:xfrm>
          <a:prstGeom prst="ellipse">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4" name="Connecteur droit avec flèche 13">
            <a:extLst>
              <a:ext uri="{FF2B5EF4-FFF2-40B4-BE49-F238E27FC236}">
                <a16:creationId xmlns:a16="http://schemas.microsoft.com/office/drawing/2014/main" id="{BFD52167-14D8-45A7-8E46-FB3E79EC12E9}"/>
              </a:ext>
            </a:extLst>
          </p:cNvPr>
          <p:cNvCxnSpPr>
            <a:cxnSpLocks/>
            <a:endCxn id="16" idx="0"/>
          </p:cNvCxnSpPr>
          <p:nvPr/>
        </p:nvCxnSpPr>
        <p:spPr>
          <a:xfrm>
            <a:off x="6096000" y="1955665"/>
            <a:ext cx="0" cy="519228"/>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6" name="ZoneTexte 15">
            <a:extLst>
              <a:ext uri="{FF2B5EF4-FFF2-40B4-BE49-F238E27FC236}">
                <a16:creationId xmlns:a16="http://schemas.microsoft.com/office/drawing/2014/main" id="{2FE8FFAB-1F47-40DF-B4EA-C94B128A95E8}"/>
              </a:ext>
            </a:extLst>
          </p:cNvPr>
          <p:cNvSpPr txBox="1"/>
          <p:nvPr/>
        </p:nvSpPr>
        <p:spPr>
          <a:xfrm>
            <a:off x="2666511" y="2474893"/>
            <a:ext cx="6858978" cy="954107"/>
          </a:xfrm>
          <a:prstGeom prst="rect">
            <a:avLst/>
          </a:prstGeom>
          <a:solidFill>
            <a:schemeClr val="bg1">
              <a:lumMod val="95000"/>
            </a:schemeClr>
          </a:solidFill>
          <a:ln w="38100">
            <a:solidFill>
              <a:schemeClr val="bg2">
                <a:lumMod val="75000"/>
              </a:schemeClr>
            </a:solidFill>
          </a:ln>
        </p:spPr>
        <p:txBody>
          <a:bodyPr wrap="square" rtlCol="0">
            <a:spAutoFit/>
          </a:bodyPr>
          <a:lstStyle/>
          <a:p>
            <a:pPr algn="ctr"/>
            <a:r>
              <a:rPr lang="fr-BE" sz="3200" b="1" dirty="0"/>
              <a:t>Dépistage</a:t>
            </a:r>
          </a:p>
          <a:p>
            <a:pPr algn="ctr"/>
            <a:r>
              <a:rPr lang="fr-BE" sz="2400" dirty="0"/>
              <a:t>Retard dans un ou plusieurs domaines?</a:t>
            </a:r>
          </a:p>
        </p:txBody>
      </p:sp>
      <p:sp>
        <p:nvSpPr>
          <p:cNvPr id="20" name="ZoneTexte 19">
            <a:extLst>
              <a:ext uri="{FF2B5EF4-FFF2-40B4-BE49-F238E27FC236}">
                <a16:creationId xmlns:a16="http://schemas.microsoft.com/office/drawing/2014/main" id="{4D31A569-7512-4CAF-B2A1-3C73CAD55232}"/>
              </a:ext>
            </a:extLst>
          </p:cNvPr>
          <p:cNvSpPr txBox="1"/>
          <p:nvPr/>
        </p:nvSpPr>
        <p:spPr>
          <a:xfrm>
            <a:off x="2666511" y="1001558"/>
            <a:ext cx="6858978" cy="954107"/>
          </a:xfrm>
          <a:prstGeom prst="rect">
            <a:avLst/>
          </a:prstGeom>
          <a:solidFill>
            <a:schemeClr val="bg1">
              <a:lumMod val="95000"/>
            </a:schemeClr>
          </a:solidFill>
          <a:ln w="38100">
            <a:solidFill>
              <a:schemeClr val="bg2">
                <a:lumMod val="75000"/>
              </a:schemeClr>
            </a:solidFill>
          </a:ln>
        </p:spPr>
        <p:txBody>
          <a:bodyPr wrap="square" rtlCol="0">
            <a:spAutoFit/>
          </a:bodyPr>
          <a:lstStyle/>
          <a:p>
            <a:pPr algn="ctr"/>
            <a:r>
              <a:rPr lang="fr-BE" sz="3200" b="1" dirty="0"/>
              <a:t>Repérage</a:t>
            </a:r>
          </a:p>
          <a:p>
            <a:pPr algn="ctr"/>
            <a:r>
              <a:rPr lang="fr-BE" sz="2400" dirty="0"/>
              <a:t>Retard dans un ou plusieurs domaines?</a:t>
            </a:r>
          </a:p>
        </p:txBody>
      </p:sp>
      <p:sp>
        <p:nvSpPr>
          <p:cNvPr id="2" name="ZoneTexte 1">
            <a:extLst>
              <a:ext uri="{FF2B5EF4-FFF2-40B4-BE49-F238E27FC236}">
                <a16:creationId xmlns:a16="http://schemas.microsoft.com/office/drawing/2014/main" id="{C2D4C864-07EE-A457-D714-69B37836B26C}"/>
              </a:ext>
            </a:extLst>
          </p:cNvPr>
          <p:cNvSpPr txBox="1"/>
          <p:nvPr/>
        </p:nvSpPr>
        <p:spPr>
          <a:xfrm>
            <a:off x="1733800" y="3764476"/>
            <a:ext cx="8772525" cy="1015663"/>
          </a:xfrm>
          <a:prstGeom prst="rect">
            <a:avLst/>
          </a:prstGeom>
          <a:solidFill>
            <a:srgbClr val="E2F0D9">
              <a:alpha val="81176"/>
            </a:srgbClr>
          </a:solidFill>
        </p:spPr>
        <p:txBody>
          <a:bodyPr wrap="square" rtlCol="0">
            <a:spAutoFit/>
          </a:bodyPr>
          <a:lstStyle/>
          <a:p>
            <a:pPr algn="ctr"/>
            <a:r>
              <a:rPr lang="fr-BE" sz="2400" b="1" dirty="0">
                <a:solidFill>
                  <a:schemeClr val="accent6">
                    <a:lumMod val="75000"/>
                  </a:schemeClr>
                </a:solidFill>
              </a:rPr>
              <a:t>INTERVENTION(S)</a:t>
            </a:r>
          </a:p>
          <a:p>
            <a:pPr algn="ctr"/>
            <a:r>
              <a:rPr lang="fr-BE" dirty="0">
                <a:solidFill>
                  <a:schemeClr val="accent6">
                    <a:lumMod val="75000"/>
                  </a:schemeClr>
                </a:solidFill>
              </a:rPr>
              <a:t>Stimulation appropriée, alliance avec la famille, correction des troubles sensoriels (audition, vision), aménagements pédagogiques, rééducation (psychomotricité, logopédie…)</a:t>
            </a:r>
          </a:p>
        </p:txBody>
      </p:sp>
    </p:spTree>
    <p:extLst>
      <p:ext uri="{BB962C8B-B14F-4D97-AF65-F5344CB8AC3E}">
        <p14:creationId xmlns:p14="http://schemas.microsoft.com/office/powerpoint/2010/main" val="2487875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EA50A456-37D3-4AE0-8C3E-6641F939DA29}"/>
              </a:ext>
            </a:extLst>
          </p:cNvPr>
          <p:cNvSpPr/>
          <p:nvPr/>
        </p:nvSpPr>
        <p:spPr>
          <a:xfrm>
            <a:off x="336884" y="1001558"/>
            <a:ext cx="11566358" cy="4616571"/>
          </a:xfrm>
          <a:prstGeom prst="ellipse">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F9B628C4-FC27-4964-AA43-BF9C94D862FD}"/>
              </a:ext>
            </a:extLst>
          </p:cNvPr>
          <p:cNvSpPr txBox="1"/>
          <p:nvPr/>
        </p:nvSpPr>
        <p:spPr>
          <a:xfrm>
            <a:off x="2351182" y="5921912"/>
            <a:ext cx="7489636" cy="646331"/>
          </a:xfrm>
          <a:prstGeom prst="rect">
            <a:avLst/>
          </a:prstGeom>
          <a:solidFill>
            <a:srgbClr val="C00000">
              <a:alpha val="14902"/>
            </a:srgbClr>
          </a:solidFill>
          <a:ln w="38100">
            <a:solidFill>
              <a:srgbClr val="C00000">
                <a:alpha val="69020"/>
              </a:srgbClr>
            </a:solidFill>
          </a:ln>
        </p:spPr>
        <p:txBody>
          <a:bodyPr wrap="square" rtlCol="0">
            <a:spAutoFit/>
          </a:bodyPr>
          <a:lstStyle/>
          <a:p>
            <a:pPr algn="ctr"/>
            <a:r>
              <a:rPr lang="fr-BE" sz="3600" b="1" dirty="0">
                <a:solidFill>
                  <a:srgbClr val="C00000"/>
                </a:solidFill>
              </a:rPr>
              <a:t>Trouble du spectre de l’autisme?</a:t>
            </a:r>
          </a:p>
        </p:txBody>
      </p:sp>
      <p:cxnSp>
        <p:nvCxnSpPr>
          <p:cNvPr id="14" name="Connecteur droit avec flèche 13">
            <a:extLst>
              <a:ext uri="{FF2B5EF4-FFF2-40B4-BE49-F238E27FC236}">
                <a16:creationId xmlns:a16="http://schemas.microsoft.com/office/drawing/2014/main" id="{BFD52167-14D8-45A7-8E46-FB3E79EC12E9}"/>
              </a:ext>
            </a:extLst>
          </p:cNvPr>
          <p:cNvCxnSpPr>
            <a:cxnSpLocks/>
            <a:endCxn id="8" idx="0"/>
          </p:cNvCxnSpPr>
          <p:nvPr/>
        </p:nvCxnSpPr>
        <p:spPr>
          <a:xfrm>
            <a:off x="6096000" y="1955665"/>
            <a:ext cx="0" cy="3966247"/>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6" name="ZoneTexte 15">
            <a:extLst>
              <a:ext uri="{FF2B5EF4-FFF2-40B4-BE49-F238E27FC236}">
                <a16:creationId xmlns:a16="http://schemas.microsoft.com/office/drawing/2014/main" id="{2FE8FFAB-1F47-40DF-B4EA-C94B128A95E8}"/>
              </a:ext>
            </a:extLst>
          </p:cNvPr>
          <p:cNvSpPr txBox="1"/>
          <p:nvPr/>
        </p:nvSpPr>
        <p:spPr>
          <a:xfrm>
            <a:off x="2666511" y="2474893"/>
            <a:ext cx="6858978" cy="954107"/>
          </a:xfrm>
          <a:prstGeom prst="rect">
            <a:avLst/>
          </a:prstGeom>
          <a:solidFill>
            <a:schemeClr val="bg1">
              <a:lumMod val="95000"/>
            </a:schemeClr>
          </a:solidFill>
          <a:ln w="38100">
            <a:solidFill>
              <a:schemeClr val="bg2">
                <a:lumMod val="75000"/>
              </a:schemeClr>
            </a:solidFill>
          </a:ln>
        </p:spPr>
        <p:txBody>
          <a:bodyPr wrap="square" rtlCol="0">
            <a:spAutoFit/>
          </a:bodyPr>
          <a:lstStyle/>
          <a:p>
            <a:pPr algn="ctr"/>
            <a:r>
              <a:rPr lang="fr-BE" sz="3200" b="1" dirty="0"/>
              <a:t>Dépistage</a:t>
            </a:r>
          </a:p>
          <a:p>
            <a:pPr algn="ctr"/>
            <a:r>
              <a:rPr lang="fr-BE" sz="2400" dirty="0"/>
              <a:t>Retard dans un ou plusieurs domaines?</a:t>
            </a:r>
          </a:p>
        </p:txBody>
      </p:sp>
      <p:sp>
        <p:nvSpPr>
          <p:cNvPr id="18" name="ZoneTexte 17">
            <a:extLst>
              <a:ext uri="{FF2B5EF4-FFF2-40B4-BE49-F238E27FC236}">
                <a16:creationId xmlns:a16="http://schemas.microsoft.com/office/drawing/2014/main" id="{BFAC038B-8A67-4A0B-9F4F-D4AF0D8AC66D}"/>
              </a:ext>
            </a:extLst>
          </p:cNvPr>
          <p:cNvSpPr txBox="1"/>
          <p:nvPr/>
        </p:nvSpPr>
        <p:spPr>
          <a:xfrm>
            <a:off x="2351182" y="5156464"/>
            <a:ext cx="7391400" cy="461665"/>
          </a:xfrm>
          <a:prstGeom prst="rect">
            <a:avLst/>
          </a:prstGeom>
          <a:solidFill>
            <a:schemeClr val="bg1">
              <a:lumMod val="95000"/>
            </a:schemeClr>
          </a:solidFill>
          <a:ln w="38100">
            <a:solidFill>
              <a:schemeClr val="bg2">
                <a:lumMod val="75000"/>
              </a:schemeClr>
            </a:solidFill>
          </a:ln>
        </p:spPr>
        <p:txBody>
          <a:bodyPr wrap="square" rtlCol="0">
            <a:spAutoFit/>
          </a:bodyPr>
          <a:lstStyle/>
          <a:p>
            <a:pPr algn="ctr"/>
            <a:r>
              <a:rPr lang="fr-BE" sz="2400" b="1" dirty="0"/>
              <a:t>Compétences peu ou pas mobilisables</a:t>
            </a:r>
          </a:p>
        </p:txBody>
      </p:sp>
      <p:sp>
        <p:nvSpPr>
          <p:cNvPr id="19" name="ZoneTexte 18">
            <a:extLst>
              <a:ext uri="{FF2B5EF4-FFF2-40B4-BE49-F238E27FC236}">
                <a16:creationId xmlns:a16="http://schemas.microsoft.com/office/drawing/2014/main" id="{A19ED35E-FE92-4C13-ACB8-F6E81397BABA}"/>
              </a:ext>
            </a:extLst>
          </p:cNvPr>
          <p:cNvSpPr txBox="1"/>
          <p:nvPr/>
        </p:nvSpPr>
        <p:spPr>
          <a:xfrm>
            <a:off x="1733800" y="3764476"/>
            <a:ext cx="8772525" cy="1015663"/>
          </a:xfrm>
          <a:prstGeom prst="rect">
            <a:avLst/>
          </a:prstGeom>
          <a:solidFill>
            <a:srgbClr val="E2F0D9">
              <a:alpha val="81176"/>
            </a:srgbClr>
          </a:solidFill>
        </p:spPr>
        <p:txBody>
          <a:bodyPr wrap="square" rtlCol="0">
            <a:spAutoFit/>
          </a:bodyPr>
          <a:lstStyle/>
          <a:p>
            <a:pPr algn="ctr"/>
            <a:r>
              <a:rPr lang="fr-BE" sz="2400" b="1" dirty="0">
                <a:solidFill>
                  <a:schemeClr val="accent6">
                    <a:lumMod val="75000"/>
                  </a:schemeClr>
                </a:solidFill>
              </a:rPr>
              <a:t>INTERVENTION(S)</a:t>
            </a:r>
          </a:p>
          <a:p>
            <a:pPr algn="ctr"/>
            <a:r>
              <a:rPr lang="fr-BE" dirty="0">
                <a:solidFill>
                  <a:schemeClr val="accent6">
                    <a:lumMod val="75000"/>
                  </a:schemeClr>
                </a:solidFill>
              </a:rPr>
              <a:t>Stimulation appropriée, alliance avec la famille, correction des troubles sensoriels (audition, vision), aménagements pédagogiques, rééducation (psychomotricité, logopédie…)</a:t>
            </a:r>
          </a:p>
        </p:txBody>
      </p:sp>
      <p:sp>
        <p:nvSpPr>
          <p:cNvPr id="20" name="ZoneTexte 19">
            <a:extLst>
              <a:ext uri="{FF2B5EF4-FFF2-40B4-BE49-F238E27FC236}">
                <a16:creationId xmlns:a16="http://schemas.microsoft.com/office/drawing/2014/main" id="{4D31A569-7512-4CAF-B2A1-3C73CAD55232}"/>
              </a:ext>
            </a:extLst>
          </p:cNvPr>
          <p:cNvSpPr txBox="1"/>
          <p:nvPr/>
        </p:nvSpPr>
        <p:spPr>
          <a:xfrm>
            <a:off x="2666511" y="1001558"/>
            <a:ext cx="6858978" cy="954107"/>
          </a:xfrm>
          <a:prstGeom prst="rect">
            <a:avLst/>
          </a:prstGeom>
          <a:solidFill>
            <a:schemeClr val="bg1">
              <a:lumMod val="95000"/>
            </a:schemeClr>
          </a:solidFill>
          <a:ln w="38100">
            <a:solidFill>
              <a:schemeClr val="bg2">
                <a:lumMod val="75000"/>
              </a:schemeClr>
            </a:solidFill>
          </a:ln>
        </p:spPr>
        <p:txBody>
          <a:bodyPr wrap="square" rtlCol="0">
            <a:spAutoFit/>
          </a:bodyPr>
          <a:lstStyle/>
          <a:p>
            <a:pPr algn="ctr"/>
            <a:r>
              <a:rPr lang="fr-BE" sz="3200" b="1" dirty="0"/>
              <a:t>Repérage</a:t>
            </a:r>
          </a:p>
          <a:p>
            <a:pPr algn="ctr"/>
            <a:r>
              <a:rPr lang="fr-BE" sz="2400" dirty="0"/>
              <a:t>Retard dans un ou plusieurs domaines?</a:t>
            </a:r>
          </a:p>
        </p:txBody>
      </p:sp>
    </p:spTree>
    <p:extLst>
      <p:ext uri="{BB962C8B-B14F-4D97-AF65-F5344CB8AC3E}">
        <p14:creationId xmlns:p14="http://schemas.microsoft.com/office/powerpoint/2010/main" val="894553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BA164AA-7434-87FE-8EBA-576EA8EED90E}"/>
              </a:ext>
            </a:extLst>
          </p:cNvPr>
          <p:cNvPicPr>
            <a:picLocks noChangeAspect="1"/>
          </p:cNvPicPr>
          <p:nvPr/>
        </p:nvPicPr>
        <p:blipFill>
          <a:blip r:embed="rId3"/>
          <a:srcRect l="27215" t="6666" r="22322" b="5715"/>
          <a:stretch/>
        </p:blipFill>
        <p:spPr>
          <a:xfrm>
            <a:off x="1319349" y="1860505"/>
            <a:ext cx="4336868" cy="4235583"/>
          </a:xfrm>
          <a:prstGeom prst="rect">
            <a:avLst/>
          </a:prstGeom>
        </p:spPr>
      </p:pic>
      <p:sp>
        <p:nvSpPr>
          <p:cNvPr id="6" name="Titre 1">
            <a:extLst>
              <a:ext uri="{FF2B5EF4-FFF2-40B4-BE49-F238E27FC236}">
                <a16:creationId xmlns:a16="http://schemas.microsoft.com/office/drawing/2014/main" id="{743BACB9-1077-A058-E90A-AFA6058731F2}"/>
              </a:ext>
            </a:extLst>
          </p:cNvPr>
          <p:cNvSpPr>
            <a:spLocks noGrp="1"/>
          </p:cNvSpPr>
          <p:nvPr>
            <p:ph type="title"/>
          </p:nvPr>
        </p:nvSpPr>
        <p:spPr>
          <a:xfrm>
            <a:off x="838200" y="365125"/>
            <a:ext cx="10515600" cy="1325563"/>
          </a:xfrm>
        </p:spPr>
        <p:txBody>
          <a:bodyPr/>
          <a:lstStyle/>
          <a:p>
            <a:r>
              <a:rPr lang="fr-BE" dirty="0"/>
              <a:t>Le Voyage – un challenge diagnostique</a:t>
            </a:r>
          </a:p>
        </p:txBody>
      </p:sp>
      <p:sp>
        <p:nvSpPr>
          <p:cNvPr id="7" name="ZoneTexte 6">
            <a:extLst>
              <a:ext uri="{FF2B5EF4-FFF2-40B4-BE49-F238E27FC236}">
                <a16:creationId xmlns:a16="http://schemas.microsoft.com/office/drawing/2014/main" id="{AB5E3CFC-F85C-092B-3404-1FDE61142971}"/>
              </a:ext>
            </a:extLst>
          </p:cNvPr>
          <p:cNvSpPr txBox="1"/>
          <p:nvPr/>
        </p:nvSpPr>
        <p:spPr>
          <a:xfrm>
            <a:off x="2586446" y="3516631"/>
            <a:ext cx="1802674" cy="923330"/>
          </a:xfrm>
          <a:prstGeom prst="rect">
            <a:avLst/>
          </a:prstGeom>
          <a:noFill/>
        </p:spPr>
        <p:txBody>
          <a:bodyPr wrap="square" rtlCol="0">
            <a:spAutoFit/>
          </a:bodyPr>
          <a:lstStyle/>
          <a:p>
            <a:pPr algn="ctr"/>
            <a:r>
              <a:rPr lang="fr-BE" b="1" dirty="0"/>
              <a:t>Centres de références autisme </a:t>
            </a:r>
          </a:p>
        </p:txBody>
      </p:sp>
      <p:sp>
        <p:nvSpPr>
          <p:cNvPr id="8" name="object 6">
            <a:extLst>
              <a:ext uri="{FF2B5EF4-FFF2-40B4-BE49-F238E27FC236}">
                <a16:creationId xmlns:a16="http://schemas.microsoft.com/office/drawing/2014/main" id="{EDDCB1EE-8B97-1A70-C382-A5DE52026B86}"/>
              </a:ext>
            </a:extLst>
          </p:cNvPr>
          <p:cNvSpPr txBox="1"/>
          <p:nvPr/>
        </p:nvSpPr>
        <p:spPr>
          <a:xfrm>
            <a:off x="6196151" y="2863888"/>
            <a:ext cx="5651860" cy="2228815"/>
          </a:xfrm>
          <a:prstGeom prst="rect">
            <a:avLst/>
          </a:prstGeom>
        </p:spPr>
        <p:txBody>
          <a:bodyPr vert="horz" wrap="square" lIns="0" tIns="12700" rIns="0" bIns="0" rtlCol="0">
            <a:spAutoFit/>
          </a:bodyPr>
          <a:lstStyle/>
          <a:p>
            <a:pPr marL="12700" marR="5080">
              <a:lnSpc>
                <a:spcPct val="100000"/>
              </a:lnSpc>
              <a:spcBef>
                <a:spcPts val="5"/>
              </a:spcBef>
              <a:tabLst>
                <a:tab pos="185420" algn="l"/>
              </a:tabLst>
            </a:pPr>
            <a:r>
              <a:rPr lang="fr-BE" sz="2400" b="1" spc="-5" dirty="0">
                <a:solidFill>
                  <a:srgbClr val="1F2021"/>
                </a:solidFill>
                <a:latin typeface="Calibri"/>
                <a:cs typeface="Calibri"/>
              </a:rPr>
              <a:t>Réseau tertiaire: les centres de références</a:t>
            </a:r>
          </a:p>
          <a:p>
            <a:pPr marL="12700" marR="5080">
              <a:lnSpc>
                <a:spcPct val="100000"/>
              </a:lnSpc>
              <a:spcBef>
                <a:spcPts val="5"/>
              </a:spcBef>
              <a:tabLst>
                <a:tab pos="185420" algn="l"/>
              </a:tabLst>
            </a:pPr>
            <a:r>
              <a:rPr lang="fr-BE" sz="2400" spc="-5" dirty="0">
                <a:solidFill>
                  <a:srgbClr val="1F2021"/>
                </a:solidFill>
                <a:latin typeface="Calibri"/>
                <a:cs typeface="Calibri"/>
              </a:rPr>
              <a:t>Un centre de référence par province</a:t>
            </a:r>
          </a:p>
          <a:p>
            <a:pPr marL="534988" marR="5080"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Bilan diagnostic (pas de prise en charge!)</a:t>
            </a:r>
          </a:p>
          <a:p>
            <a:pPr marL="534988" marR="5080"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Coordination sur le long terme</a:t>
            </a:r>
          </a:p>
          <a:p>
            <a:pPr marL="534988" marR="5080" indent="-342900">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Information/formation</a:t>
            </a:r>
            <a:endParaRPr lang="fr-BE" sz="2400" spc="-10" dirty="0">
              <a:solidFill>
                <a:srgbClr val="1F2021"/>
              </a:solidFill>
              <a:latin typeface="Calibri"/>
              <a:cs typeface="Calibri"/>
            </a:endParaRPr>
          </a:p>
          <a:p>
            <a:pPr marL="534988" marR="5080"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Recherche </a:t>
            </a:r>
          </a:p>
        </p:txBody>
      </p:sp>
    </p:spTree>
    <p:extLst>
      <p:ext uri="{BB962C8B-B14F-4D97-AF65-F5344CB8AC3E}">
        <p14:creationId xmlns:p14="http://schemas.microsoft.com/office/powerpoint/2010/main" val="21975398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34DEE-A978-FC71-242D-2F5C82101C2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478DAC2A-9D1B-557D-C139-1BA823954884}"/>
              </a:ext>
            </a:extLst>
          </p:cNvPr>
          <p:cNvPicPr>
            <a:picLocks noChangeAspect="1"/>
          </p:cNvPicPr>
          <p:nvPr/>
        </p:nvPicPr>
        <p:blipFill>
          <a:blip r:embed="rId2"/>
          <a:srcRect l="27215" t="6666" r="22322" b="5715"/>
          <a:stretch/>
        </p:blipFill>
        <p:spPr>
          <a:xfrm>
            <a:off x="1319349" y="1860505"/>
            <a:ext cx="4336868" cy="4235583"/>
          </a:xfrm>
          <a:prstGeom prst="rect">
            <a:avLst/>
          </a:prstGeom>
        </p:spPr>
      </p:pic>
      <p:sp>
        <p:nvSpPr>
          <p:cNvPr id="6" name="Titre 1">
            <a:extLst>
              <a:ext uri="{FF2B5EF4-FFF2-40B4-BE49-F238E27FC236}">
                <a16:creationId xmlns:a16="http://schemas.microsoft.com/office/drawing/2014/main" id="{ED805B4D-595C-DE46-2869-5CCCFD78BD45}"/>
              </a:ext>
            </a:extLst>
          </p:cNvPr>
          <p:cNvSpPr>
            <a:spLocks noGrp="1"/>
          </p:cNvSpPr>
          <p:nvPr>
            <p:ph type="title"/>
          </p:nvPr>
        </p:nvSpPr>
        <p:spPr>
          <a:xfrm>
            <a:off x="838200" y="365125"/>
            <a:ext cx="10515600" cy="1325563"/>
          </a:xfrm>
        </p:spPr>
        <p:txBody>
          <a:bodyPr/>
          <a:lstStyle/>
          <a:p>
            <a:r>
              <a:rPr lang="fr-BE" dirty="0"/>
              <a:t>Le Voyage – un challenge diagnostique</a:t>
            </a:r>
          </a:p>
        </p:txBody>
      </p:sp>
      <p:pic>
        <p:nvPicPr>
          <p:cNvPr id="2054" name="Picture 6" descr="Cap 48 finance un grand projet de recherche sur l'autisme : 'une aide  cruciale et indispensable' - RTBF Actus">
            <a:extLst>
              <a:ext uri="{FF2B5EF4-FFF2-40B4-BE49-F238E27FC236}">
                <a16:creationId xmlns:a16="http://schemas.microsoft.com/office/drawing/2014/main" id="{49CFB61B-F34B-859F-19AC-94691AD04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078" y="2588734"/>
            <a:ext cx="4962722" cy="277912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0FC0DB3F-B0E7-7E47-D6D0-52322EDE7BD5}"/>
              </a:ext>
            </a:extLst>
          </p:cNvPr>
          <p:cNvSpPr txBox="1"/>
          <p:nvPr/>
        </p:nvSpPr>
        <p:spPr>
          <a:xfrm>
            <a:off x="7646163" y="5469638"/>
            <a:ext cx="2452551" cy="369332"/>
          </a:xfrm>
          <a:prstGeom prst="rect">
            <a:avLst/>
          </a:prstGeom>
          <a:noFill/>
        </p:spPr>
        <p:txBody>
          <a:bodyPr wrap="square">
            <a:spAutoFit/>
          </a:bodyPr>
          <a:lstStyle/>
          <a:p>
            <a:r>
              <a:rPr lang="fr-BE" dirty="0">
                <a:hlinkClick r:id="rId4"/>
              </a:rPr>
              <a:t>https://www.cap48.be</a:t>
            </a:r>
            <a:r>
              <a:rPr lang="fr-BE" dirty="0"/>
              <a:t> </a:t>
            </a:r>
          </a:p>
        </p:txBody>
      </p:sp>
      <p:pic>
        <p:nvPicPr>
          <p:cNvPr id="1038" name="Picture 14" descr="soutenir/1">
            <a:extLst>
              <a:ext uri="{FF2B5EF4-FFF2-40B4-BE49-F238E27FC236}">
                <a16:creationId xmlns:a16="http://schemas.microsoft.com/office/drawing/2014/main" id="{451E01AA-81FF-4DCE-4E01-69EEAB74E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636" y="3695497"/>
            <a:ext cx="1224294" cy="56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54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2E8FB-0B85-1C9A-F529-992AC765C5D6}"/>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640337D5-2ABE-90CC-A64E-99E877338C82}"/>
              </a:ext>
            </a:extLst>
          </p:cNvPr>
          <p:cNvSpPr>
            <a:spLocks noGrp="1"/>
          </p:cNvSpPr>
          <p:nvPr>
            <p:ph type="title"/>
          </p:nvPr>
        </p:nvSpPr>
        <p:spPr>
          <a:xfrm>
            <a:off x="838200" y="365125"/>
            <a:ext cx="10515600" cy="1325563"/>
          </a:xfrm>
        </p:spPr>
        <p:txBody>
          <a:bodyPr/>
          <a:lstStyle/>
          <a:p>
            <a:r>
              <a:rPr lang="fr-BE" dirty="0"/>
              <a:t>Le Voyage – un challenge diagnostique</a:t>
            </a:r>
          </a:p>
        </p:txBody>
      </p:sp>
      <p:pic>
        <p:nvPicPr>
          <p:cNvPr id="3" name="Image 2">
            <a:extLst>
              <a:ext uri="{FF2B5EF4-FFF2-40B4-BE49-F238E27FC236}">
                <a16:creationId xmlns:a16="http://schemas.microsoft.com/office/drawing/2014/main" id="{CC20649F-0216-F731-5BC0-9318E270AC4C}"/>
              </a:ext>
            </a:extLst>
          </p:cNvPr>
          <p:cNvPicPr>
            <a:picLocks noChangeAspect="1"/>
          </p:cNvPicPr>
          <p:nvPr/>
        </p:nvPicPr>
        <p:blipFill>
          <a:blip r:embed="rId2"/>
          <a:srcRect l="23586" r="19107"/>
          <a:stretch/>
        </p:blipFill>
        <p:spPr>
          <a:xfrm>
            <a:off x="1006422" y="1542685"/>
            <a:ext cx="4962722" cy="4871221"/>
          </a:xfrm>
          <a:prstGeom prst="rect">
            <a:avLst/>
          </a:prstGeom>
        </p:spPr>
      </p:pic>
      <p:sp>
        <p:nvSpPr>
          <p:cNvPr id="4" name="ZoneTexte 3">
            <a:extLst>
              <a:ext uri="{FF2B5EF4-FFF2-40B4-BE49-F238E27FC236}">
                <a16:creationId xmlns:a16="http://schemas.microsoft.com/office/drawing/2014/main" id="{D357B494-FDDB-756E-C69C-7EA8DC38BCB4}"/>
              </a:ext>
            </a:extLst>
          </p:cNvPr>
          <p:cNvSpPr txBox="1"/>
          <p:nvPr/>
        </p:nvSpPr>
        <p:spPr>
          <a:xfrm>
            <a:off x="2586446" y="3516631"/>
            <a:ext cx="1802674" cy="923330"/>
          </a:xfrm>
          <a:prstGeom prst="rect">
            <a:avLst/>
          </a:prstGeom>
          <a:noFill/>
        </p:spPr>
        <p:txBody>
          <a:bodyPr wrap="square" rtlCol="0">
            <a:spAutoFit/>
          </a:bodyPr>
          <a:lstStyle/>
          <a:p>
            <a:pPr algn="ctr"/>
            <a:r>
              <a:rPr lang="fr-BE" b="1" dirty="0"/>
              <a:t>Centres de références autisme </a:t>
            </a:r>
          </a:p>
        </p:txBody>
      </p:sp>
      <p:sp>
        <p:nvSpPr>
          <p:cNvPr id="9" name="object 6">
            <a:extLst>
              <a:ext uri="{FF2B5EF4-FFF2-40B4-BE49-F238E27FC236}">
                <a16:creationId xmlns:a16="http://schemas.microsoft.com/office/drawing/2014/main" id="{AA9B69EA-1A17-8A41-DC36-BBDB863D5889}"/>
              </a:ext>
            </a:extLst>
          </p:cNvPr>
          <p:cNvSpPr txBox="1"/>
          <p:nvPr/>
        </p:nvSpPr>
        <p:spPr>
          <a:xfrm>
            <a:off x="6322423" y="2811237"/>
            <a:ext cx="5669280" cy="2905924"/>
          </a:xfrm>
          <a:prstGeom prst="rect">
            <a:avLst/>
          </a:prstGeom>
        </p:spPr>
        <p:txBody>
          <a:bodyPr vert="horz" wrap="square" lIns="0" tIns="12700" rIns="0" bIns="0" rtlCol="0">
            <a:spAutoFit/>
          </a:bodyPr>
          <a:lstStyle/>
          <a:p>
            <a:pPr marL="12700" marR="5080">
              <a:lnSpc>
                <a:spcPct val="100000"/>
              </a:lnSpc>
              <a:spcBef>
                <a:spcPts val="5"/>
              </a:spcBef>
              <a:tabLst>
                <a:tab pos="185420" algn="l"/>
              </a:tabLst>
            </a:pPr>
            <a:r>
              <a:rPr lang="fr-BE" sz="2400" b="1" spc="-5" dirty="0">
                <a:solidFill>
                  <a:srgbClr val="1F2021"/>
                </a:solidFill>
                <a:latin typeface="Calibri"/>
                <a:cs typeface="Calibri"/>
              </a:rPr>
              <a:t>Réseau secondaire:</a:t>
            </a:r>
          </a:p>
          <a:p>
            <a:pPr marL="12700" marR="5080">
              <a:lnSpc>
                <a:spcPct val="100000"/>
              </a:lnSpc>
              <a:spcBef>
                <a:spcPts val="5"/>
              </a:spcBef>
              <a:tabLst>
                <a:tab pos="185420" algn="l"/>
              </a:tabLst>
            </a:pPr>
            <a:r>
              <a:rPr lang="fr-BE" sz="2400" spc="-5" dirty="0">
                <a:solidFill>
                  <a:srgbClr val="1F2021"/>
                </a:solidFill>
                <a:latin typeface="Calibri"/>
                <a:cs typeface="Calibri"/>
              </a:rPr>
              <a:t>Equipes pluridisciplinaires </a:t>
            </a:r>
          </a:p>
          <a:p>
            <a:pPr marL="534988" marR="5080"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Expertise dans le domaine de l’autisme</a:t>
            </a:r>
          </a:p>
          <a:p>
            <a:pPr marL="534988" marR="5080"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Proposition de prise en charge </a:t>
            </a:r>
          </a:p>
          <a:p>
            <a:pPr marL="534988" marR="5080"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Collaboration si possible avec les centres de références</a:t>
            </a:r>
          </a:p>
          <a:p>
            <a:pPr marL="192088" marR="5080">
              <a:lnSpc>
                <a:spcPct val="100000"/>
              </a:lnSpc>
              <a:spcBef>
                <a:spcPts val="5"/>
              </a:spcBef>
              <a:tabLst>
                <a:tab pos="185420" algn="l"/>
              </a:tabLst>
            </a:pPr>
            <a:endParaRPr lang="fr-BE" sz="2400" spc="-5" dirty="0">
              <a:solidFill>
                <a:srgbClr val="1F2021"/>
              </a:solidFill>
              <a:latin typeface="Calibri"/>
              <a:cs typeface="Calibri"/>
            </a:endParaRPr>
          </a:p>
          <a:p>
            <a:pPr marL="192088" marR="5080">
              <a:lnSpc>
                <a:spcPct val="100000"/>
              </a:lnSpc>
              <a:spcBef>
                <a:spcPts val="5"/>
              </a:spcBef>
              <a:tabLst>
                <a:tab pos="185420" algn="l"/>
              </a:tabLst>
            </a:pPr>
            <a:r>
              <a:rPr lang="fr-BE" sz="2000" spc="-5" dirty="0">
                <a:solidFill>
                  <a:srgbClr val="1F2021"/>
                </a:solidFill>
                <a:latin typeface="Calibri"/>
                <a:cs typeface="Calibri"/>
              </a:rPr>
              <a:t>(ex: certains Centres de Rééducation Ambulatoire)</a:t>
            </a:r>
          </a:p>
        </p:txBody>
      </p:sp>
    </p:spTree>
    <p:extLst>
      <p:ext uri="{BB962C8B-B14F-4D97-AF65-F5344CB8AC3E}">
        <p14:creationId xmlns:p14="http://schemas.microsoft.com/office/powerpoint/2010/main" val="431937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0DD66-713F-A586-2894-B3B8DF0E0A44}"/>
            </a:ext>
          </a:extLst>
        </p:cNvPr>
        <p:cNvGrpSpPr/>
        <p:nvPr/>
      </p:nvGrpSpPr>
      <p:grpSpPr>
        <a:xfrm>
          <a:off x="0" y="0"/>
          <a:ext cx="0" cy="0"/>
          <a:chOff x="0" y="0"/>
          <a:chExt cx="0" cy="0"/>
        </a:xfrm>
      </p:grpSpPr>
      <p:sp>
        <p:nvSpPr>
          <p:cNvPr id="61" name="Rectangle 60">
            <a:extLst>
              <a:ext uri="{FF2B5EF4-FFF2-40B4-BE49-F238E27FC236}">
                <a16:creationId xmlns:a16="http://schemas.microsoft.com/office/drawing/2014/main" id="{FFD42A87-FBBA-E9C5-E95E-EC458846646F}"/>
              </a:ext>
            </a:extLst>
          </p:cNvPr>
          <p:cNvSpPr/>
          <p:nvPr/>
        </p:nvSpPr>
        <p:spPr>
          <a:xfrm>
            <a:off x="207004" y="1690688"/>
            <a:ext cx="1641110" cy="5078412"/>
          </a:xfrm>
          <a:prstGeom prst="rect">
            <a:avLst/>
          </a:prstGeom>
          <a:solidFill>
            <a:srgbClr val="15608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94F74128-71E1-C292-9C4C-DD20561C600A}"/>
              </a:ext>
            </a:extLst>
          </p:cNvPr>
          <p:cNvSpPr>
            <a:spLocks noGrp="1"/>
          </p:cNvSpPr>
          <p:nvPr>
            <p:ph type="title"/>
          </p:nvPr>
        </p:nvSpPr>
        <p:spPr/>
        <p:txBody>
          <a:bodyPr/>
          <a:lstStyle/>
          <a:p>
            <a:r>
              <a:rPr lang="fr-BE" dirty="0"/>
              <a:t>Le Voyage – un challenge diagnostique</a:t>
            </a:r>
          </a:p>
        </p:txBody>
      </p:sp>
      <p:sp>
        <p:nvSpPr>
          <p:cNvPr id="10" name="Flèche : pentagone 9">
            <a:extLst>
              <a:ext uri="{FF2B5EF4-FFF2-40B4-BE49-F238E27FC236}">
                <a16:creationId xmlns:a16="http://schemas.microsoft.com/office/drawing/2014/main" id="{82B8C953-1E43-BC14-662B-C9EBEED2BF8B}"/>
              </a:ext>
            </a:extLst>
          </p:cNvPr>
          <p:cNvSpPr/>
          <p:nvPr/>
        </p:nvSpPr>
        <p:spPr>
          <a:xfrm>
            <a:off x="207003" y="1690993"/>
            <a:ext cx="11828746" cy="505437"/>
          </a:xfrm>
          <a:prstGeom prst="homePlate">
            <a:avLst/>
          </a:prstGeom>
          <a:solidFill>
            <a:srgbClr val="8BCF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lèche : pentagone 10">
            <a:extLst>
              <a:ext uri="{FF2B5EF4-FFF2-40B4-BE49-F238E27FC236}">
                <a16:creationId xmlns:a16="http://schemas.microsoft.com/office/drawing/2014/main" id="{D13E31D2-0F9E-CE28-ECE3-FB9BE0D0AF73}"/>
              </a:ext>
            </a:extLst>
          </p:cNvPr>
          <p:cNvSpPr/>
          <p:nvPr/>
        </p:nvSpPr>
        <p:spPr>
          <a:xfrm>
            <a:off x="838200" y="1690688"/>
            <a:ext cx="9458464" cy="505437"/>
          </a:xfrm>
          <a:prstGeom prst="homePlate">
            <a:avLst/>
          </a:prstGeom>
          <a:solidFill>
            <a:srgbClr val="239F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 pentagone 11">
            <a:extLst>
              <a:ext uri="{FF2B5EF4-FFF2-40B4-BE49-F238E27FC236}">
                <a16:creationId xmlns:a16="http://schemas.microsoft.com/office/drawing/2014/main" id="{B9989AD2-673E-3BAD-29A6-A28E0DA409FA}"/>
              </a:ext>
            </a:extLst>
          </p:cNvPr>
          <p:cNvSpPr/>
          <p:nvPr/>
        </p:nvSpPr>
        <p:spPr>
          <a:xfrm>
            <a:off x="207005" y="1699804"/>
            <a:ext cx="1966586" cy="50543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ACDDE0F4-E49A-36CF-CF41-77D6C6E2ABB5}"/>
              </a:ext>
            </a:extLst>
          </p:cNvPr>
          <p:cNvSpPr txBox="1"/>
          <p:nvPr/>
        </p:nvSpPr>
        <p:spPr>
          <a:xfrm>
            <a:off x="260407" y="1759045"/>
            <a:ext cx="2312627" cy="369332"/>
          </a:xfrm>
          <a:prstGeom prst="rect">
            <a:avLst/>
          </a:prstGeom>
          <a:noFill/>
        </p:spPr>
        <p:txBody>
          <a:bodyPr wrap="square" rtlCol="0">
            <a:spAutoFit/>
          </a:bodyPr>
          <a:lstStyle/>
          <a:p>
            <a:r>
              <a:rPr lang="fr-BE" b="1" dirty="0">
                <a:solidFill>
                  <a:schemeClr val="bg1"/>
                </a:solidFill>
              </a:rPr>
              <a:t>Liste d’attente</a:t>
            </a:r>
          </a:p>
        </p:txBody>
      </p:sp>
      <p:sp>
        <p:nvSpPr>
          <p:cNvPr id="14" name="ZoneTexte 13">
            <a:extLst>
              <a:ext uri="{FF2B5EF4-FFF2-40B4-BE49-F238E27FC236}">
                <a16:creationId xmlns:a16="http://schemas.microsoft.com/office/drawing/2014/main" id="{C609520A-8F6A-4A32-8E0B-875D7586EAB0}"/>
              </a:ext>
            </a:extLst>
          </p:cNvPr>
          <p:cNvSpPr txBox="1"/>
          <p:nvPr/>
        </p:nvSpPr>
        <p:spPr>
          <a:xfrm>
            <a:off x="3918573" y="1744693"/>
            <a:ext cx="3493729" cy="369332"/>
          </a:xfrm>
          <a:prstGeom prst="rect">
            <a:avLst/>
          </a:prstGeom>
          <a:noFill/>
        </p:spPr>
        <p:txBody>
          <a:bodyPr wrap="square" rtlCol="0">
            <a:spAutoFit/>
          </a:bodyPr>
          <a:lstStyle/>
          <a:p>
            <a:r>
              <a:rPr lang="fr-BE" b="1" dirty="0">
                <a:solidFill>
                  <a:schemeClr val="bg1"/>
                </a:solidFill>
              </a:rPr>
              <a:t>Bilan diagnostic et fonctionnel</a:t>
            </a:r>
          </a:p>
        </p:txBody>
      </p:sp>
      <p:sp>
        <p:nvSpPr>
          <p:cNvPr id="15" name="ZoneTexte 14">
            <a:extLst>
              <a:ext uri="{FF2B5EF4-FFF2-40B4-BE49-F238E27FC236}">
                <a16:creationId xmlns:a16="http://schemas.microsoft.com/office/drawing/2014/main" id="{FC7253F5-BC0B-2ED7-9A74-609B618AFBCE}"/>
              </a:ext>
            </a:extLst>
          </p:cNvPr>
          <p:cNvSpPr txBox="1"/>
          <p:nvPr/>
        </p:nvSpPr>
        <p:spPr>
          <a:xfrm>
            <a:off x="10296663" y="1759045"/>
            <a:ext cx="1548189" cy="369332"/>
          </a:xfrm>
          <a:prstGeom prst="rect">
            <a:avLst/>
          </a:prstGeom>
          <a:noFill/>
        </p:spPr>
        <p:txBody>
          <a:bodyPr wrap="square" rtlCol="0">
            <a:spAutoFit/>
          </a:bodyPr>
          <a:lstStyle/>
          <a:p>
            <a:pPr algn="ctr"/>
            <a:r>
              <a:rPr lang="fr-BE" b="1" dirty="0">
                <a:solidFill>
                  <a:schemeClr val="bg1"/>
                </a:solidFill>
              </a:rPr>
              <a:t>Coordination</a:t>
            </a:r>
          </a:p>
        </p:txBody>
      </p:sp>
      <p:sp>
        <p:nvSpPr>
          <p:cNvPr id="16" name="ZoneTexte 15">
            <a:extLst>
              <a:ext uri="{FF2B5EF4-FFF2-40B4-BE49-F238E27FC236}">
                <a16:creationId xmlns:a16="http://schemas.microsoft.com/office/drawing/2014/main" id="{B5E2B55D-65F4-D3A6-5202-85C6B991E711}"/>
              </a:ext>
            </a:extLst>
          </p:cNvPr>
          <p:cNvSpPr txBox="1"/>
          <p:nvPr/>
        </p:nvSpPr>
        <p:spPr>
          <a:xfrm>
            <a:off x="260407" y="3935899"/>
            <a:ext cx="1536636" cy="1138773"/>
          </a:xfrm>
          <a:prstGeom prst="rect">
            <a:avLst/>
          </a:prstGeom>
          <a:solidFill>
            <a:srgbClr val="156082"/>
          </a:solidFill>
        </p:spPr>
        <p:txBody>
          <a:bodyPr wrap="square" rtlCol="0">
            <a:spAutoFit/>
          </a:bodyPr>
          <a:lstStyle/>
          <a:p>
            <a:pPr algn="ctr"/>
            <a:endParaRPr lang="fr-BE" dirty="0"/>
          </a:p>
          <a:p>
            <a:pPr algn="ctr"/>
            <a:r>
              <a:rPr lang="fr-BE" sz="1600" b="1" dirty="0">
                <a:solidFill>
                  <a:schemeClr val="bg1"/>
                </a:solidFill>
              </a:rPr>
              <a:t>Rdv auprès du secrétariat</a:t>
            </a:r>
          </a:p>
          <a:p>
            <a:pPr algn="ctr"/>
            <a:endParaRPr lang="fr-BE" dirty="0"/>
          </a:p>
        </p:txBody>
      </p:sp>
      <p:pic>
        <p:nvPicPr>
          <p:cNvPr id="60" name="Image 59" descr="Une image contenant Police, symbole, Graphique, conception&#10;&#10;Le contenu généré par l’IA peut être incorrect.">
            <a:extLst>
              <a:ext uri="{FF2B5EF4-FFF2-40B4-BE49-F238E27FC236}">
                <a16:creationId xmlns:a16="http://schemas.microsoft.com/office/drawing/2014/main" id="{299443DC-1A93-6213-0F70-4420E1AD5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551" y="318900"/>
            <a:ext cx="2155193" cy="1212296"/>
          </a:xfrm>
          <a:prstGeom prst="rect">
            <a:avLst/>
          </a:prstGeom>
        </p:spPr>
      </p:pic>
    </p:spTree>
    <p:extLst>
      <p:ext uri="{BB962C8B-B14F-4D97-AF65-F5344CB8AC3E}">
        <p14:creationId xmlns:p14="http://schemas.microsoft.com/office/powerpoint/2010/main" val="1833884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4C8B3-9B7F-3C39-B21C-481948A7C376}"/>
              </a:ext>
            </a:extLst>
          </p:cNvPr>
          <p:cNvSpPr/>
          <p:nvPr/>
        </p:nvSpPr>
        <p:spPr>
          <a:xfrm>
            <a:off x="1845034" y="1690688"/>
            <a:ext cx="8186337" cy="5078412"/>
          </a:xfrm>
          <a:prstGeom prst="rect">
            <a:avLst/>
          </a:prstGeom>
          <a:solidFill>
            <a:srgbClr val="229DD4">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a:extLst>
              <a:ext uri="{FF2B5EF4-FFF2-40B4-BE49-F238E27FC236}">
                <a16:creationId xmlns:a16="http://schemas.microsoft.com/office/drawing/2014/main" id="{47DCF5D1-6A28-8656-63FD-62C7164933E6}"/>
              </a:ext>
            </a:extLst>
          </p:cNvPr>
          <p:cNvSpPr/>
          <p:nvPr/>
        </p:nvSpPr>
        <p:spPr>
          <a:xfrm>
            <a:off x="207004" y="1690688"/>
            <a:ext cx="1641110" cy="5078412"/>
          </a:xfrm>
          <a:prstGeom prst="rect">
            <a:avLst/>
          </a:prstGeom>
          <a:solidFill>
            <a:srgbClr val="15608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3DA47E8D-BB94-E922-FD0C-16B2DF1C875B}"/>
              </a:ext>
            </a:extLst>
          </p:cNvPr>
          <p:cNvSpPr>
            <a:spLocks noGrp="1"/>
          </p:cNvSpPr>
          <p:nvPr>
            <p:ph type="title"/>
          </p:nvPr>
        </p:nvSpPr>
        <p:spPr/>
        <p:txBody>
          <a:bodyPr/>
          <a:lstStyle/>
          <a:p>
            <a:r>
              <a:rPr lang="fr-BE" dirty="0"/>
              <a:t>Le Voyage – un challenge diagnostique</a:t>
            </a:r>
          </a:p>
        </p:txBody>
      </p:sp>
      <p:sp>
        <p:nvSpPr>
          <p:cNvPr id="10" name="Flèche : pentagone 9">
            <a:extLst>
              <a:ext uri="{FF2B5EF4-FFF2-40B4-BE49-F238E27FC236}">
                <a16:creationId xmlns:a16="http://schemas.microsoft.com/office/drawing/2014/main" id="{AEED9A96-535C-D3BB-0CFE-1A8985F062A7}"/>
              </a:ext>
            </a:extLst>
          </p:cNvPr>
          <p:cNvSpPr/>
          <p:nvPr/>
        </p:nvSpPr>
        <p:spPr>
          <a:xfrm>
            <a:off x="207003" y="1690993"/>
            <a:ext cx="11828746" cy="505437"/>
          </a:xfrm>
          <a:prstGeom prst="homePlate">
            <a:avLst/>
          </a:prstGeom>
          <a:solidFill>
            <a:srgbClr val="8BCF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lèche : pentagone 10">
            <a:extLst>
              <a:ext uri="{FF2B5EF4-FFF2-40B4-BE49-F238E27FC236}">
                <a16:creationId xmlns:a16="http://schemas.microsoft.com/office/drawing/2014/main" id="{9432D81F-D654-3C07-7DE0-ACF438ED8C63}"/>
              </a:ext>
            </a:extLst>
          </p:cNvPr>
          <p:cNvSpPr/>
          <p:nvPr/>
        </p:nvSpPr>
        <p:spPr>
          <a:xfrm>
            <a:off x="838200" y="1690688"/>
            <a:ext cx="9458464" cy="505437"/>
          </a:xfrm>
          <a:prstGeom prst="homePlate">
            <a:avLst/>
          </a:prstGeom>
          <a:solidFill>
            <a:srgbClr val="239F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 pentagone 11">
            <a:extLst>
              <a:ext uri="{FF2B5EF4-FFF2-40B4-BE49-F238E27FC236}">
                <a16:creationId xmlns:a16="http://schemas.microsoft.com/office/drawing/2014/main" id="{F68C4C65-B311-C502-D0A5-E7288C1941D4}"/>
              </a:ext>
            </a:extLst>
          </p:cNvPr>
          <p:cNvSpPr/>
          <p:nvPr/>
        </p:nvSpPr>
        <p:spPr>
          <a:xfrm>
            <a:off x="207005" y="1699804"/>
            <a:ext cx="1966586" cy="50543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745C298E-63A1-60DF-3D43-597376E5AC3B}"/>
              </a:ext>
            </a:extLst>
          </p:cNvPr>
          <p:cNvSpPr txBox="1"/>
          <p:nvPr/>
        </p:nvSpPr>
        <p:spPr>
          <a:xfrm>
            <a:off x="260407" y="1759045"/>
            <a:ext cx="2312627" cy="369332"/>
          </a:xfrm>
          <a:prstGeom prst="rect">
            <a:avLst/>
          </a:prstGeom>
          <a:noFill/>
        </p:spPr>
        <p:txBody>
          <a:bodyPr wrap="square" rtlCol="0">
            <a:spAutoFit/>
          </a:bodyPr>
          <a:lstStyle/>
          <a:p>
            <a:r>
              <a:rPr lang="fr-BE" b="1" dirty="0">
                <a:solidFill>
                  <a:schemeClr val="bg1"/>
                </a:solidFill>
              </a:rPr>
              <a:t>Liste d’attente</a:t>
            </a:r>
          </a:p>
        </p:txBody>
      </p:sp>
      <p:sp>
        <p:nvSpPr>
          <p:cNvPr id="14" name="ZoneTexte 13">
            <a:extLst>
              <a:ext uri="{FF2B5EF4-FFF2-40B4-BE49-F238E27FC236}">
                <a16:creationId xmlns:a16="http://schemas.microsoft.com/office/drawing/2014/main" id="{9CC806F0-703D-5F19-733B-349BCB7D7159}"/>
              </a:ext>
            </a:extLst>
          </p:cNvPr>
          <p:cNvSpPr txBox="1"/>
          <p:nvPr/>
        </p:nvSpPr>
        <p:spPr>
          <a:xfrm>
            <a:off x="3918573" y="1744693"/>
            <a:ext cx="3493729" cy="369332"/>
          </a:xfrm>
          <a:prstGeom prst="rect">
            <a:avLst/>
          </a:prstGeom>
          <a:noFill/>
        </p:spPr>
        <p:txBody>
          <a:bodyPr wrap="square" rtlCol="0">
            <a:spAutoFit/>
          </a:bodyPr>
          <a:lstStyle/>
          <a:p>
            <a:r>
              <a:rPr lang="fr-BE" b="1" dirty="0">
                <a:solidFill>
                  <a:schemeClr val="bg1"/>
                </a:solidFill>
              </a:rPr>
              <a:t>Bilan diagnostic et fonctionnel</a:t>
            </a:r>
          </a:p>
        </p:txBody>
      </p:sp>
      <p:sp>
        <p:nvSpPr>
          <p:cNvPr id="15" name="ZoneTexte 14">
            <a:extLst>
              <a:ext uri="{FF2B5EF4-FFF2-40B4-BE49-F238E27FC236}">
                <a16:creationId xmlns:a16="http://schemas.microsoft.com/office/drawing/2014/main" id="{EE4C21AC-22D6-0922-3D09-1FE1CAE681C5}"/>
              </a:ext>
            </a:extLst>
          </p:cNvPr>
          <p:cNvSpPr txBox="1"/>
          <p:nvPr/>
        </p:nvSpPr>
        <p:spPr>
          <a:xfrm>
            <a:off x="10296663" y="1759045"/>
            <a:ext cx="1548189" cy="369332"/>
          </a:xfrm>
          <a:prstGeom prst="rect">
            <a:avLst/>
          </a:prstGeom>
          <a:noFill/>
        </p:spPr>
        <p:txBody>
          <a:bodyPr wrap="square" rtlCol="0">
            <a:spAutoFit/>
          </a:bodyPr>
          <a:lstStyle/>
          <a:p>
            <a:pPr algn="ctr"/>
            <a:r>
              <a:rPr lang="fr-BE" b="1" dirty="0">
                <a:solidFill>
                  <a:schemeClr val="bg1"/>
                </a:solidFill>
              </a:rPr>
              <a:t>Coordination</a:t>
            </a:r>
          </a:p>
        </p:txBody>
      </p:sp>
      <p:sp>
        <p:nvSpPr>
          <p:cNvPr id="16" name="ZoneTexte 15">
            <a:extLst>
              <a:ext uri="{FF2B5EF4-FFF2-40B4-BE49-F238E27FC236}">
                <a16:creationId xmlns:a16="http://schemas.microsoft.com/office/drawing/2014/main" id="{86898C0A-192B-F2EC-ADDB-0F9148C9962C}"/>
              </a:ext>
            </a:extLst>
          </p:cNvPr>
          <p:cNvSpPr txBox="1"/>
          <p:nvPr/>
        </p:nvSpPr>
        <p:spPr>
          <a:xfrm>
            <a:off x="260407" y="3935899"/>
            <a:ext cx="1536636" cy="1138773"/>
          </a:xfrm>
          <a:prstGeom prst="rect">
            <a:avLst/>
          </a:prstGeom>
          <a:solidFill>
            <a:srgbClr val="156082"/>
          </a:solidFill>
        </p:spPr>
        <p:txBody>
          <a:bodyPr wrap="square" rtlCol="0">
            <a:spAutoFit/>
          </a:bodyPr>
          <a:lstStyle/>
          <a:p>
            <a:pPr algn="ctr"/>
            <a:endParaRPr lang="fr-BE" dirty="0"/>
          </a:p>
          <a:p>
            <a:pPr algn="ctr"/>
            <a:r>
              <a:rPr lang="fr-BE" sz="1600" b="1" dirty="0">
                <a:solidFill>
                  <a:schemeClr val="bg1"/>
                </a:solidFill>
              </a:rPr>
              <a:t>Rdv auprès du secrétariat</a:t>
            </a:r>
          </a:p>
          <a:p>
            <a:pPr algn="ctr"/>
            <a:endParaRPr lang="fr-BE" dirty="0"/>
          </a:p>
        </p:txBody>
      </p:sp>
      <p:sp>
        <p:nvSpPr>
          <p:cNvPr id="17" name="ZoneTexte 16">
            <a:extLst>
              <a:ext uri="{FF2B5EF4-FFF2-40B4-BE49-F238E27FC236}">
                <a16:creationId xmlns:a16="http://schemas.microsoft.com/office/drawing/2014/main" id="{9E8A09E1-E6D3-E00B-EFDA-66A293A61EC1}"/>
              </a:ext>
            </a:extLst>
          </p:cNvPr>
          <p:cNvSpPr txBox="1"/>
          <p:nvPr/>
        </p:nvSpPr>
        <p:spPr>
          <a:xfrm>
            <a:off x="2004376" y="3935900"/>
            <a:ext cx="1536636" cy="1138773"/>
          </a:xfrm>
          <a:prstGeom prst="rect">
            <a:avLst/>
          </a:prstGeom>
          <a:solidFill>
            <a:srgbClr val="239FD7"/>
          </a:solidFill>
          <a:ln>
            <a:solidFill>
              <a:schemeClr val="accent1">
                <a:lumMod val="75000"/>
              </a:schemeClr>
            </a:solidFill>
          </a:ln>
        </p:spPr>
        <p:txBody>
          <a:bodyPr wrap="square" rtlCol="0">
            <a:spAutoFit/>
          </a:bodyPr>
          <a:lstStyle/>
          <a:p>
            <a:pPr algn="ctr"/>
            <a:endParaRPr lang="fr-BE" dirty="0"/>
          </a:p>
          <a:p>
            <a:pPr algn="ctr"/>
            <a:r>
              <a:rPr lang="fr-BE" sz="1600" b="1" dirty="0">
                <a:solidFill>
                  <a:schemeClr val="bg1"/>
                </a:solidFill>
              </a:rPr>
              <a:t>1</a:t>
            </a:r>
            <a:r>
              <a:rPr lang="fr-BE" sz="1600" b="1" baseline="30000" dirty="0">
                <a:solidFill>
                  <a:schemeClr val="bg1"/>
                </a:solidFill>
              </a:rPr>
              <a:t>er</a:t>
            </a:r>
            <a:r>
              <a:rPr lang="fr-BE" sz="1600" b="1" dirty="0">
                <a:solidFill>
                  <a:schemeClr val="bg1"/>
                </a:solidFill>
              </a:rPr>
              <a:t> Rdv avec l’équipe</a:t>
            </a:r>
          </a:p>
          <a:p>
            <a:pPr algn="ctr"/>
            <a:endParaRPr lang="fr-BE" dirty="0"/>
          </a:p>
        </p:txBody>
      </p:sp>
      <p:sp>
        <p:nvSpPr>
          <p:cNvPr id="18" name="ZoneTexte 17">
            <a:extLst>
              <a:ext uri="{FF2B5EF4-FFF2-40B4-BE49-F238E27FC236}">
                <a16:creationId xmlns:a16="http://schemas.microsoft.com/office/drawing/2014/main" id="{5D73E6B0-7369-B895-D3A9-61A7A12474D6}"/>
              </a:ext>
            </a:extLst>
          </p:cNvPr>
          <p:cNvSpPr txBox="1"/>
          <p:nvPr/>
        </p:nvSpPr>
        <p:spPr>
          <a:xfrm>
            <a:off x="3872781" y="2331448"/>
            <a:ext cx="2196404" cy="1308050"/>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autisme</a:t>
            </a:r>
          </a:p>
          <a:p>
            <a:pPr algn="ctr"/>
            <a:endParaRPr lang="fr-BE" sz="500" b="1" dirty="0">
              <a:solidFill>
                <a:schemeClr val="bg1"/>
              </a:solidFill>
            </a:endParaRPr>
          </a:p>
          <a:p>
            <a:pPr algn="ctr"/>
            <a:r>
              <a:rPr lang="fr-BE" b="1" dirty="0">
                <a:solidFill>
                  <a:schemeClr val="bg1"/>
                </a:solidFill>
              </a:rPr>
              <a:t>ADOS-2 ± ADI-R</a:t>
            </a:r>
          </a:p>
          <a:p>
            <a:pPr algn="ctr"/>
            <a:r>
              <a:rPr lang="fr-BE" sz="1400" dirty="0">
                <a:solidFill>
                  <a:schemeClr val="bg1"/>
                </a:solidFill>
              </a:rPr>
              <a:t>(CARS, ECA…)</a:t>
            </a:r>
          </a:p>
          <a:p>
            <a:pPr algn="ctr"/>
            <a:r>
              <a:rPr lang="fr-BE" sz="1400" dirty="0">
                <a:solidFill>
                  <a:schemeClr val="bg1"/>
                </a:solidFill>
              </a:rPr>
              <a:t>(DSM-V)</a:t>
            </a:r>
          </a:p>
          <a:p>
            <a:pPr algn="ctr"/>
            <a:endParaRPr lang="fr-BE" sz="500" dirty="0"/>
          </a:p>
        </p:txBody>
      </p:sp>
      <p:cxnSp>
        <p:nvCxnSpPr>
          <p:cNvPr id="29" name="Connecteur droit avec flèche 28">
            <a:extLst>
              <a:ext uri="{FF2B5EF4-FFF2-40B4-BE49-F238E27FC236}">
                <a16:creationId xmlns:a16="http://schemas.microsoft.com/office/drawing/2014/main" id="{77F9E79E-3148-E3D6-2708-6BB6474A0179}"/>
              </a:ext>
            </a:extLst>
          </p:cNvPr>
          <p:cNvCxnSpPr>
            <a:stCxn id="16" idx="3"/>
            <a:endCxn id="17" idx="1"/>
          </p:cNvCxnSpPr>
          <p:nvPr/>
        </p:nvCxnSpPr>
        <p:spPr>
          <a:xfrm>
            <a:off x="1797043" y="4505286"/>
            <a:ext cx="20733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101302F1-1C65-D9CB-68CF-3C2507112645}"/>
              </a:ext>
            </a:extLst>
          </p:cNvPr>
          <p:cNvCxnSpPr>
            <a:cxnSpLocks/>
            <a:endCxn id="18" idx="1"/>
          </p:cNvCxnSpPr>
          <p:nvPr/>
        </p:nvCxnSpPr>
        <p:spPr>
          <a:xfrm>
            <a:off x="3673219" y="2984605"/>
            <a:ext cx="199562" cy="8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50">
            <a:extLst>
              <a:ext uri="{FF2B5EF4-FFF2-40B4-BE49-F238E27FC236}">
                <a16:creationId xmlns:a16="http://schemas.microsoft.com/office/drawing/2014/main" id="{0AA2F580-0079-27D6-9675-9955B9FBCDE1}"/>
              </a:ext>
            </a:extLst>
          </p:cNvPr>
          <p:cNvCxnSpPr>
            <a:cxnSpLocks/>
          </p:cNvCxnSpPr>
          <p:nvPr/>
        </p:nvCxnSpPr>
        <p:spPr>
          <a:xfrm flipV="1">
            <a:off x="3669534" y="2984605"/>
            <a:ext cx="0" cy="1520680"/>
          </a:xfrm>
          <a:prstGeom prst="line">
            <a:avLst/>
          </a:prstGeom>
        </p:spPr>
        <p:style>
          <a:lnRef idx="2">
            <a:schemeClr val="accent1"/>
          </a:lnRef>
          <a:fillRef idx="0">
            <a:schemeClr val="accent1"/>
          </a:fillRef>
          <a:effectRef idx="1">
            <a:schemeClr val="accent1"/>
          </a:effectRef>
          <a:fontRef idx="minor">
            <a:schemeClr val="tx1"/>
          </a:fontRef>
        </p:style>
      </p:cxnSp>
      <p:pic>
        <p:nvPicPr>
          <p:cNvPr id="60" name="Image 59" descr="Une image contenant Police, symbole, Graphique, conception&#10;&#10;Le contenu généré par l’IA peut être incorrect.">
            <a:extLst>
              <a:ext uri="{FF2B5EF4-FFF2-40B4-BE49-F238E27FC236}">
                <a16:creationId xmlns:a16="http://schemas.microsoft.com/office/drawing/2014/main" id="{43864297-AFFB-36B6-29AE-B7616DD05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551" y="318900"/>
            <a:ext cx="2155193" cy="1212296"/>
          </a:xfrm>
          <a:prstGeom prst="rect">
            <a:avLst/>
          </a:prstGeom>
        </p:spPr>
      </p:pic>
      <p:cxnSp>
        <p:nvCxnSpPr>
          <p:cNvPr id="4" name="Connecteur droit 3">
            <a:extLst>
              <a:ext uri="{FF2B5EF4-FFF2-40B4-BE49-F238E27FC236}">
                <a16:creationId xmlns:a16="http://schemas.microsoft.com/office/drawing/2014/main" id="{A2395566-A435-FFD3-2F10-D028BD16B30D}"/>
              </a:ext>
            </a:extLst>
          </p:cNvPr>
          <p:cNvCxnSpPr>
            <a:cxnSpLocks/>
            <a:stCxn id="17" idx="3"/>
          </p:cNvCxnSpPr>
          <p:nvPr/>
        </p:nvCxnSpPr>
        <p:spPr>
          <a:xfrm flipV="1">
            <a:off x="3541012" y="4505285"/>
            <a:ext cx="126113" cy="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30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Spectre de l’Autisme – Définition(s)</a:t>
            </a:r>
          </a:p>
        </p:txBody>
      </p:sp>
      <p:sp>
        <p:nvSpPr>
          <p:cNvPr id="5" name="object 6">
            <a:extLst>
              <a:ext uri="{FF2B5EF4-FFF2-40B4-BE49-F238E27FC236}">
                <a16:creationId xmlns:a16="http://schemas.microsoft.com/office/drawing/2014/main" id="{43910146-BE2D-4160-F945-BE8D9028A144}"/>
              </a:ext>
            </a:extLst>
          </p:cNvPr>
          <p:cNvSpPr txBox="1"/>
          <p:nvPr/>
        </p:nvSpPr>
        <p:spPr>
          <a:xfrm>
            <a:off x="1183888" y="2629189"/>
            <a:ext cx="6231409" cy="2228815"/>
          </a:xfrm>
          <a:prstGeom prst="rect">
            <a:avLst/>
          </a:prstGeom>
        </p:spPr>
        <p:txBody>
          <a:bodyPr vert="horz" wrap="square" lIns="0" tIns="12700" rIns="0" bIns="0" rtlCol="0">
            <a:spAutoFit/>
          </a:bodyPr>
          <a:lstStyle/>
          <a:p>
            <a:pPr marL="12700" marR="75565">
              <a:lnSpc>
                <a:spcPct val="100000"/>
              </a:lnSpc>
              <a:spcBef>
                <a:spcPts val="100"/>
              </a:spcBef>
              <a:tabLst>
                <a:tab pos="185420" algn="l"/>
              </a:tabLst>
            </a:pPr>
            <a:r>
              <a:rPr sz="2400" b="1" spc="-10" dirty="0">
                <a:latin typeface="Calibri"/>
                <a:cs typeface="Calibri"/>
              </a:rPr>
              <a:t>Eugen</a:t>
            </a:r>
            <a:r>
              <a:rPr sz="2400" b="1" spc="5" dirty="0">
                <a:latin typeface="Calibri"/>
                <a:cs typeface="Calibri"/>
              </a:rPr>
              <a:t> </a:t>
            </a:r>
            <a:r>
              <a:rPr sz="2400" b="1" spc="-15" dirty="0">
                <a:latin typeface="Calibri"/>
                <a:cs typeface="Calibri"/>
              </a:rPr>
              <a:t>Bleuler</a:t>
            </a:r>
            <a:r>
              <a:rPr sz="2400" b="1" spc="40" dirty="0">
                <a:latin typeface="Calibri"/>
                <a:cs typeface="Calibri"/>
              </a:rPr>
              <a:t> </a:t>
            </a:r>
            <a:r>
              <a:rPr sz="2400" b="1" spc="-5" dirty="0">
                <a:latin typeface="Calibri"/>
                <a:cs typeface="Calibri"/>
              </a:rPr>
              <a:t>(1911):</a:t>
            </a:r>
            <a:r>
              <a:rPr sz="2400" b="1" dirty="0">
                <a:latin typeface="Calibri"/>
                <a:cs typeface="Calibri"/>
              </a:rPr>
              <a:t> </a:t>
            </a:r>
            <a:r>
              <a:rPr sz="2400" spc="-15" dirty="0">
                <a:latin typeface="Calibri"/>
                <a:cs typeface="Calibri"/>
              </a:rPr>
              <a:t>Introduit</a:t>
            </a:r>
            <a:r>
              <a:rPr sz="2400" spc="-5" dirty="0">
                <a:latin typeface="Calibri"/>
                <a:cs typeface="Calibri"/>
              </a:rPr>
              <a:t> </a:t>
            </a:r>
            <a:r>
              <a:rPr sz="2400" dirty="0">
                <a:latin typeface="Calibri"/>
                <a:cs typeface="Calibri"/>
              </a:rPr>
              <a:t>le</a:t>
            </a:r>
            <a:r>
              <a:rPr sz="2400" spc="-15" dirty="0">
                <a:latin typeface="Calibri"/>
                <a:cs typeface="Calibri"/>
              </a:rPr>
              <a:t> </a:t>
            </a:r>
            <a:r>
              <a:rPr sz="2400" spc="-5" dirty="0" err="1">
                <a:latin typeface="Calibri"/>
                <a:cs typeface="Calibri"/>
              </a:rPr>
              <a:t>terme</a:t>
            </a:r>
            <a:r>
              <a:rPr sz="2400" spc="-15" dirty="0">
                <a:latin typeface="Calibri"/>
                <a:cs typeface="Calibri"/>
              </a:rPr>
              <a:t> </a:t>
            </a:r>
            <a:r>
              <a:rPr lang="fr-BE" sz="2400" spc="-15" dirty="0">
                <a:latin typeface="Calibri"/>
                <a:cs typeface="Calibri"/>
              </a:rPr>
              <a:t>"</a:t>
            </a:r>
            <a:r>
              <a:rPr sz="2400" spc="-5" dirty="0" err="1">
                <a:latin typeface="Calibri"/>
                <a:cs typeface="Calibri"/>
              </a:rPr>
              <a:t>autisme</a:t>
            </a:r>
            <a:r>
              <a:rPr lang="fr-BE" sz="2400" spc="-5" dirty="0">
                <a:latin typeface="Calibri"/>
                <a:cs typeface="Calibri"/>
              </a:rPr>
              <a:t>"</a:t>
            </a:r>
            <a:r>
              <a:rPr sz="2400" spc="-15" dirty="0">
                <a:latin typeface="Calibri"/>
                <a:cs typeface="Calibri"/>
              </a:rPr>
              <a:t> </a:t>
            </a:r>
            <a:r>
              <a:rPr sz="2400" spc="-10" dirty="0">
                <a:latin typeface="Calibri"/>
                <a:cs typeface="Calibri"/>
              </a:rPr>
              <a:t>(de </a:t>
            </a:r>
            <a:r>
              <a:rPr sz="2400" spc="-5" dirty="0">
                <a:latin typeface="Calibri"/>
                <a:cs typeface="Calibri"/>
              </a:rPr>
              <a:t> </a:t>
            </a:r>
            <a:r>
              <a:rPr sz="2400" spc="-10" dirty="0">
                <a:latin typeface="Calibri"/>
                <a:cs typeface="Calibri"/>
              </a:rPr>
              <a:t>autos</a:t>
            </a:r>
            <a:r>
              <a:rPr sz="2400" spc="-5"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soi-même)</a:t>
            </a:r>
            <a:r>
              <a:rPr sz="2400" spc="-25" dirty="0">
                <a:latin typeface="Calibri"/>
                <a:cs typeface="Calibri"/>
              </a:rPr>
              <a:t> </a:t>
            </a:r>
            <a:r>
              <a:rPr lang="fr-BE" sz="2400" spc="-25" dirty="0">
                <a:latin typeface="Calibri"/>
                <a:cs typeface="Calibri"/>
              </a:rPr>
              <a:t>pour décrire un comportement spécifique chez les jeunes adultes schizophrène: « </a:t>
            </a:r>
            <a:r>
              <a:rPr lang="fr-FR" sz="2400" b="0" i="0" dirty="0">
                <a:solidFill>
                  <a:srgbClr val="212427"/>
                </a:solidFill>
                <a:effectLst/>
                <a:latin typeface="Alegreya"/>
              </a:rPr>
              <a:t>un détachement de la réalité, combiné à la prédominance relative ou absolue de la vie intérieure »</a:t>
            </a:r>
            <a:r>
              <a:rPr lang="fr-FR" sz="2400" b="0" i="0" dirty="0">
                <a:effectLst/>
                <a:latin typeface="Calibri"/>
                <a:cs typeface="Calibri"/>
              </a:rPr>
              <a:t> </a:t>
            </a:r>
            <a:endParaRPr lang="fr-BE" sz="2400" spc="-10" dirty="0">
              <a:solidFill>
                <a:srgbClr val="1F2021"/>
              </a:solidFill>
              <a:latin typeface="Calibri"/>
              <a:cs typeface="Calibri"/>
            </a:endParaRPr>
          </a:p>
        </p:txBody>
      </p:sp>
      <p:pic>
        <p:nvPicPr>
          <p:cNvPr id="3" name="object 3">
            <a:extLst>
              <a:ext uri="{FF2B5EF4-FFF2-40B4-BE49-F238E27FC236}">
                <a16:creationId xmlns:a16="http://schemas.microsoft.com/office/drawing/2014/main" id="{DFCD88DB-CD36-F433-D9F8-D9E2BA5521D2}"/>
              </a:ext>
            </a:extLst>
          </p:cNvPr>
          <p:cNvPicPr/>
          <p:nvPr/>
        </p:nvPicPr>
        <p:blipFill>
          <a:blip r:embed="rId3" cstate="print"/>
          <a:stretch>
            <a:fillRect/>
          </a:stretch>
        </p:blipFill>
        <p:spPr>
          <a:xfrm>
            <a:off x="8012020" y="2265666"/>
            <a:ext cx="2598233" cy="3325192"/>
          </a:xfrm>
          <a:prstGeom prst="rect">
            <a:avLst/>
          </a:prstGeom>
        </p:spPr>
      </p:pic>
    </p:spTree>
    <p:extLst>
      <p:ext uri="{BB962C8B-B14F-4D97-AF65-F5344CB8AC3E}">
        <p14:creationId xmlns:p14="http://schemas.microsoft.com/office/powerpoint/2010/main" val="1949892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18D53-634D-E42E-4C33-0A789C807316}"/>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16339E10-2E04-B9E7-01F8-A7A126002881}"/>
              </a:ext>
            </a:extLst>
          </p:cNvPr>
          <p:cNvSpPr/>
          <p:nvPr/>
        </p:nvSpPr>
        <p:spPr>
          <a:xfrm>
            <a:off x="1845034" y="1690688"/>
            <a:ext cx="8186337" cy="5078412"/>
          </a:xfrm>
          <a:prstGeom prst="rect">
            <a:avLst/>
          </a:prstGeom>
          <a:solidFill>
            <a:srgbClr val="229DD4">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a:extLst>
              <a:ext uri="{FF2B5EF4-FFF2-40B4-BE49-F238E27FC236}">
                <a16:creationId xmlns:a16="http://schemas.microsoft.com/office/drawing/2014/main" id="{B044BA7E-1F24-2D02-4122-2701E64F83F4}"/>
              </a:ext>
            </a:extLst>
          </p:cNvPr>
          <p:cNvSpPr/>
          <p:nvPr/>
        </p:nvSpPr>
        <p:spPr>
          <a:xfrm>
            <a:off x="207004" y="1690688"/>
            <a:ext cx="1641110" cy="5078412"/>
          </a:xfrm>
          <a:prstGeom prst="rect">
            <a:avLst/>
          </a:prstGeom>
          <a:solidFill>
            <a:srgbClr val="15608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7EB94024-48A3-3CC8-02DB-BF726618D626}"/>
              </a:ext>
            </a:extLst>
          </p:cNvPr>
          <p:cNvSpPr>
            <a:spLocks noGrp="1"/>
          </p:cNvSpPr>
          <p:nvPr>
            <p:ph type="title"/>
          </p:nvPr>
        </p:nvSpPr>
        <p:spPr/>
        <p:txBody>
          <a:bodyPr/>
          <a:lstStyle/>
          <a:p>
            <a:r>
              <a:rPr lang="fr-BE" dirty="0"/>
              <a:t>Le Voyage – un challenge diagnostique</a:t>
            </a:r>
          </a:p>
        </p:txBody>
      </p:sp>
      <p:sp>
        <p:nvSpPr>
          <p:cNvPr id="10" name="Flèche : pentagone 9">
            <a:extLst>
              <a:ext uri="{FF2B5EF4-FFF2-40B4-BE49-F238E27FC236}">
                <a16:creationId xmlns:a16="http://schemas.microsoft.com/office/drawing/2014/main" id="{FB05A74E-C62C-019E-001F-817A91C118BA}"/>
              </a:ext>
            </a:extLst>
          </p:cNvPr>
          <p:cNvSpPr/>
          <p:nvPr/>
        </p:nvSpPr>
        <p:spPr>
          <a:xfrm>
            <a:off x="207003" y="1690993"/>
            <a:ext cx="11828746" cy="505437"/>
          </a:xfrm>
          <a:prstGeom prst="homePlate">
            <a:avLst/>
          </a:prstGeom>
          <a:solidFill>
            <a:srgbClr val="8BCF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lèche : pentagone 10">
            <a:extLst>
              <a:ext uri="{FF2B5EF4-FFF2-40B4-BE49-F238E27FC236}">
                <a16:creationId xmlns:a16="http://schemas.microsoft.com/office/drawing/2014/main" id="{065322D1-0592-B318-49D3-D832BB62F894}"/>
              </a:ext>
            </a:extLst>
          </p:cNvPr>
          <p:cNvSpPr/>
          <p:nvPr/>
        </p:nvSpPr>
        <p:spPr>
          <a:xfrm>
            <a:off x="838200" y="1690688"/>
            <a:ext cx="9458464" cy="505437"/>
          </a:xfrm>
          <a:prstGeom prst="homePlate">
            <a:avLst/>
          </a:prstGeom>
          <a:solidFill>
            <a:srgbClr val="239F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 pentagone 11">
            <a:extLst>
              <a:ext uri="{FF2B5EF4-FFF2-40B4-BE49-F238E27FC236}">
                <a16:creationId xmlns:a16="http://schemas.microsoft.com/office/drawing/2014/main" id="{50E83E63-1095-2FE3-925E-D5788D5B3202}"/>
              </a:ext>
            </a:extLst>
          </p:cNvPr>
          <p:cNvSpPr/>
          <p:nvPr/>
        </p:nvSpPr>
        <p:spPr>
          <a:xfrm>
            <a:off x="207005" y="1699804"/>
            <a:ext cx="1966586" cy="50543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531E510F-BFB2-115F-1E2D-FADAC9E1FD80}"/>
              </a:ext>
            </a:extLst>
          </p:cNvPr>
          <p:cNvSpPr txBox="1"/>
          <p:nvPr/>
        </p:nvSpPr>
        <p:spPr>
          <a:xfrm>
            <a:off x="260407" y="1759045"/>
            <a:ext cx="2312627" cy="369332"/>
          </a:xfrm>
          <a:prstGeom prst="rect">
            <a:avLst/>
          </a:prstGeom>
          <a:noFill/>
        </p:spPr>
        <p:txBody>
          <a:bodyPr wrap="square" rtlCol="0">
            <a:spAutoFit/>
          </a:bodyPr>
          <a:lstStyle/>
          <a:p>
            <a:r>
              <a:rPr lang="fr-BE" b="1" dirty="0">
                <a:solidFill>
                  <a:schemeClr val="bg1"/>
                </a:solidFill>
              </a:rPr>
              <a:t>Liste d’attente</a:t>
            </a:r>
          </a:p>
        </p:txBody>
      </p:sp>
      <p:sp>
        <p:nvSpPr>
          <p:cNvPr id="14" name="ZoneTexte 13">
            <a:extLst>
              <a:ext uri="{FF2B5EF4-FFF2-40B4-BE49-F238E27FC236}">
                <a16:creationId xmlns:a16="http://schemas.microsoft.com/office/drawing/2014/main" id="{6220DD8D-9392-99E4-BDB9-8AA8ECAE6606}"/>
              </a:ext>
            </a:extLst>
          </p:cNvPr>
          <p:cNvSpPr txBox="1"/>
          <p:nvPr/>
        </p:nvSpPr>
        <p:spPr>
          <a:xfrm>
            <a:off x="3918573" y="1744693"/>
            <a:ext cx="3493729" cy="369332"/>
          </a:xfrm>
          <a:prstGeom prst="rect">
            <a:avLst/>
          </a:prstGeom>
          <a:noFill/>
        </p:spPr>
        <p:txBody>
          <a:bodyPr wrap="square" rtlCol="0">
            <a:spAutoFit/>
          </a:bodyPr>
          <a:lstStyle/>
          <a:p>
            <a:r>
              <a:rPr lang="fr-BE" b="1" dirty="0">
                <a:solidFill>
                  <a:schemeClr val="bg1"/>
                </a:solidFill>
              </a:rPr>
              <a:t>Bilan diagnostic et fonctionnel</a:t>
            </a:r>
          </a:p>
        </p:txBody>
      </p:sp>
      <p:sp>
        <p:nvSpPr>
          <p:cNvPr id="15" name="ZoneTexte 14">
            <a:extLst>
              <a:ext uri="{FF2B5EF4-FFF2-40B4-BE49-F238E27FC236}">
                <a16:creationId xmlns:a16="http://schemas.microsoft.com/office/drawing/2014/main" id="{CFB50A82-620A-7676-93FF-3228AAC3706A}"/>
              </a:ext>
            </a:extLst>
          </p:cNvPr>
          <p:cNvSpPr txBox="1"/>
          <p:nvPr/>
        </p:nvSpPr>
        <p:spPr>
          <a:xfrm>
            <a:off x="10296663" y="1759045"/>
            <a:ext cx="1548189" cy="369332"/>
          </a:xfrm>
          <a:prstGeom prst="rect">
            <a:avLst/>
          </a:prstGeom>
          <a:noFill/>
        </p:spPr>
        <p:txBody>
          <a:bodyPr wrap="square" rtlCol="0">
            <a:spAutoFit/>
          </a:bodyPr>
          <a:lstStyle/>
          <a:p>
            <a:pPr algn="ctr"/>
            <a:r>
              <a:rPr lang="fr-BE" b="1" dirty="0">
                <a:solidFill>
                  <a:schemeClr val="bg1"/>
                </a:solidFill>
              </a:rPr>
              <a:t>Coordination</a:t>
            </a:r>
          </a:p>
        </p:txBody>
      </p:sp>
      <p:sp>
        <p:nvSpPr>
          <p:cNvPr id="16" name="ZoneTexte 15">
            <a:extLst>
              <a:ext uri="{FF2B5EF4-FFF2-40B4-BE49-F238E27FC236}">
                <a16:creationId xmlns:a16="http://schemas.microsoft.com/office/drawing/2014/main" id="{66747E95-FACB-2614-AC88-87819A8D8896}"/>
              </a:ext>
            </a:extLst>
          </p:cNvPr>
          <p:cNvSpPr txBox="1"/>
          <p:nvPr/>
        </p:nvSpPr>
        <p:spPr>
          <a:xfrm>
            <a:off x="260407" y="3935899"/>
            <a:ext cx="1536636" cy="1138773"/>
          </a:xfrm>
          <a:prstGeom prst="rect">
            <a:avLst/>
          </a:prstGeom>
          <a:solidFill>
            <a:srgbClr val="156082"/>
          </a:solidFill>
        </p:spPr>
        <p:txBody>
          <a:bodyPr wrap="square" rtlCol="0">
            <a:spAutoFit/>
          </a:bodyPr>
          <a:lstStyle/>
          <a:p>
            <a:pPr algn="ctr"/>
            <a:endParaRPr lang="fr-BE" dirty="0"/>
          </a:p>
          <a:p>
            <a:pPr algn="ctr"/>
            <a:r>
              <a:rPr lang="fr-BE" sz="1600" b="1" dirty="0">
                <a:solidFill>
                  <a:schemeClr val="bg1"/>
                </a:solidFill>
              </a:rPr>
              <a:t>Rdv auprès du secrétariat</a:t>
            </a:r>
          </a:p>
          <a:p>
            <a:pPr algn="ctr"/>
            <a:endParaRPr lang="fr-BE" dirty="0"/>
          </a:p>
        </p:txBody>
      </p:sp>
      <p:sp>
        <p:nvSpPr>
          <p:cNvPr id="17" name="ZoneTexte 16">
            <a:extLst>
              <a:ext uri="{FF2B5EF4-FFF2-40B4-BE49-F238E27FC236}">
                <a16:creationId xmlns:a16="http://schemas.microsoft.com/office/drawing/2014/main" id="{3CE02F16-9919-FFE2-3AD0-B4ACBD54BB6D}"/>
              </a:ext>
            </a:extLst>
          </p:cNvPr>
          <p:cNvSpPr txBox="1"/>
          <p:nvPr/>
        </p:nvSpPr>
        <p:spPr>
          <a:xfrm>
            <a:off x="2004376" y="3935900"/>
            <a:ext cx="1536636" cy="1138773"/>
          </a:xfrm>
          <a:prstGeom prst="rect">
            <a:avLst/>
          </a:prstGeom>
          <a:solidFill>
            <a:srgbClr val="239FD7"/>
          </a:solidFill>
          <a:ln>
            <a:solidFill>
              <a:schemeClr val="accent1">
                <a:lumMod val="75000"/>
              </a:schemeClr>
            </a:solidFill>
          </a:ln>
        </p:spPr>
        <p:txBody>
          <a:bodyPr wrap="square" rtlCol="0">
            <a:spAutoFit/>
          </a:bodyPr>
          <a:lstStyle/>
          <a:p>
            <a:pPr algn="ctr"/>
            <a:endParaRPr lang="fr-BE" dirty="0"/>
          </a:p>
          <a:p>
            <a:pPr algn="ctr"/>
            <a:r>
              <a:rPr lang="fr-BE" sz="1600" b="1" dirty="0">
                <a:solidFill>
                  <a:schemeClr val="bg1"/>
                </a:solidFill>
              </a:rPr>
              <a:t>1</a:t>
            </a:r>
            <a:r>
              <a:rPr lang="fr-BE" sz="1600" b="1" baseline="30000" dirty="0">
                <a:solidFill>
                  <a:schemeClr val="bg1"/>
                </a:solidFill>
              </a:rPr>
              <a:t>er</a:t>
            </a:r>
            <a:r>
              <a:rPr lang="fr-BE" sz="1600" b="1" dirty="0">
                <a:solidFill>
                  <a:schemeClr val="bg1"/>
                </a:solidFill>
              </a:rPr>
              <a:t> Rdv avec l’équipe</a:t>
            </a:r>
          </a:p>
          <a:p>
            <a:pPr algn="ctr"/>
            <a:endParaRPr lang="fr-BE" dirty="0"/>
          </a:p>
        </p:txBody>
      </p:sp>
      <p:sp>
        <p:nvSpPr>
          <p:cNvPr id="18" name="ZoneTexte 17">
            <a:extLst>
              <a:ext uri="{FF2B5EF4-FFF2-40B4-BE49-F238E27FC236}">
                <a16:creationId xmlns:a16="http://schemas.microsoft.com/office/drawing/2014/main" id="{32A882F4-1878-4C9E-D0E2-77C2A90B19B4}"/>
              </a:ext>
            </a:extLst>
          </p:cNvPr>
          <p:cNvSpPr txBox="1"/>
          <p:nvPr/>
        </p:nvSpPr>
        <p:spPr>
          <a:xfrm>
            <a:off x="3872781" y="2331448"/>
            <a:ext cx="2196404" cy="1308050"/>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autisme</a:t>
            </a:r>
          </a:p>
          <a:p>
            <a:pPr algn="ctr"/>
            <a:endParaRPr lang="fr-BE" sz="500" b="1" dirty="0">
              <a:solidFill>
                <a:schemeClr val="bg1"/>
              </a:solidFill>
            </a:endParaRPr>
          </a:p>
          <a:p>
            <a:pPr algn="ctr"/>
            <a:r>
              <a:rPr lang="fr-BE" b="1" dirty="0">
                <a:solidFill>
                  <a:schemeClr val="bg1"/>
                </a:solidFill>
              </a:rPr>
              <a:t>ADOS-2 ± ADI-R</a:t>
            </a:r>
          </a:p>
          <a:p>
            <a:pPr algn="ctr"/>
            <a:r>
              <a:rPr lang="fr-BE" sz="1400" dirty="0">
                <a:solidFill>
                  <a:schemeClr val="bg1"/>
                </a:solidFill>
              </a:rPr>
              <a:t>(CARS, ECA…)</a:t>
            </a:r>
          </a:p>
          <a:p>
            <a:pPr algn="ctr"/>
            <a:r>
              <a:rPr lang="fr-BE" sz="1400" dirty="0">
                <a:solidFill>
                  <a:schemeClr val="bg1"/>
                </a:solidFill>
              </a:rPr>
              <a:t>(DSM-V)</a:t>
            </a:r>
          </a:p>
          <a:p>
            <a:pPr algn="ctr"/>
            <a:endParaRPr lang="fr-BE" sz="500" dirty="0"/>
          </a:p>
        </p:txBody>
      </p:sp>
      <p:sp>
        <p:nvSpPr>
          <p:cNvPr id="23" name="ZoneTexte 22">
            <a:extLst>
              <a:ext uri="{FF2B5EF4-FFF2-40B4-BE49-F238E27FC236}">
                <a16:creationId xmlns:a16="http://schemas.microsoft.com/office/drawing/2014/main" id="{42FDE5EC-C175-3A9E-B1DA-DF8FF88888CA}"/>
              </a:ext>
            </a:extLst>
          </p:cNvPr>
          <p:cNvSpPr txBox="1"/>
          <p:nvPr/>
        </p:nvSpPr>
        <p:spPr>
          <a:xfrm>
            <a:off x="3872781" y="3837517"/>
            <a:ext cx="2196404" cy="2108269"/>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fonctionnel</a:t>
            </a:r>
          </a:p>
          <a:p>
            <a:pPr algn="ctr"/>
            <a:endParaRPr lang="fr-BE" sz="500" b="1" dirty="0">
              <a:solidFill>
                <a:schemeClr val="bg1"/>
              </a:solidFill>
            </a:endParaRPr>
          </a:p>
          <a:p>
            <a:pPr algn="ctr"/>
            <a:r>
              <a:rPr lang="fr-BE" sz="1400" dirty="0">
                <a:solidFill>
                  <a:schemeClr val="bg1"/>
                </a:solidFill>
              </a:rPr>
              <a:t>QI/développement</a:t>
            </a:r>
          </a:p>
          <a:p>
            <a:pPr algn="ctr"/>
            <a:r>
              <a:rPr lang="fr-BE" sz="1400" dirty="0">
                <a:solidFill>
                  <a:schemeClr val="bg1"/>
                </a:solidFill>
              </a:rPr>
              <a:t>Langage/communication</a:t>
            </a:r>
          </a:p>
          <a:p>
            <a:pPr algn="ctr"/>
            <a:r>
              <a:rPr lang="fr-BE" sz="1400" dirty="0">
                <a:solidFill>
                  <a:schemeClr val="bg1"/>
                </a:solidFill>
              </a:rPr>
              <a:t>Profil sensoriel </a:t>
            </a:r>
          </a:p>
          <a:p>
            <a:pPr algn="ctr"/>
            <a:r>
              <a:rPr lang="fr-BE" sz="1400" dirty="0">
                <a:solidFill>
                  <a:schemeClr val="bg1"/>
                </a:solidFill>
              </a:rPr>
              <a:t>Fonctions attentionnelles</a:t>
            </a:r>
          </a:p>
          <a:p>
            <a:pPr algn="ctr"/>
            <a:r>
              <a:rPr lang="fr-BE" sz="1400" dirty="0">
                <a:solidFill>
                  <a:schemeClr val="bg1"/>
                </a:solidFill>
              </a:rPr>
              <a:t>Fonctions exécutives</a:t>
            </a:r>
          </a:p>
          <a:p>
            <a:pPr algn="ctr"/>
            <a:r>
              <a:rPr lang="fr-BE" sz="1400" dirty="0">
                <a:solidFill>
                  <a:schemeClr val="bg1"/>
                </a:solidFill>
              </a:rPr>
              <a:t>Evaluation (pédo)psy</a:t>
            </a:r>
          </a:p>
          <a:p>
            <a:pPr algn="ctr"/>
            <a:r>
              <a:rPr lang="fr-BE" sz="1400" dirty="0">
                <a:solidFill>
                  <a:schemeClr val="bg1"/>
                </a:solidFill>
              </a:rPr>
              <a:t>….</a:t>
            </a:r>
          </a:p>
          <a:p>
            <a:pPr algn="ctr"/>
            <a:endParaRPr lang="fr-BE" sz="500" dirty="0"/>
          </a:p>
        </p:txBody>
      </p:sp>
      <p:sp>
        <p:nvSpPr>
          <p:cNvPr id="25" name="ZoneTexte 24">
            <a:extLst>
              <a:ext uri="{FF2B5EF4-FFF2-40B4-BE49-F238E27FC236}">
                <a16:creationId xmlns:a16="http://schemas.microsoft.com/office/drawing/2014/main" id="{FB21E341-D05D-1B04-7EB4-3F27D823DA06}"/>
              </a:ext>
            </a:extLst>
          </p:cNvPr>
          <p:cNvSpPr txBox="1"/>
          <p:nvPr/>
        </p:nvSpPr>
        <p:spPr>
          <a:xfrm>
            <a:off x="3872782" y="6082249"/>
            <a:ext cx="2196403" cy="600164"/>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étiologique</a:t>
            </a:r>
          </a:p>
          <a:p>
            <a:pPr algn="ctr"/>
            <a:endParaRPr lang="fr-BE" sz="500" b="1" dirty="0">
              <a:solidFill>
                <a:schemeClr val="bg1"/>
              </a:solidFill>
            </a:endParaRPr>
          </a:p>
          <a:p>
            <a:pPr algn="ctr"/>
            <a:endParaRPr lang="fr-BE" sz="500" dirty="0"/>
          </a:p>
        </p:txBody>
      </p:sp>
      <p:cxnSp>
        <p:nvCxnSpPr>
          <p:cNvPr id="29" name="Connecteur droit avec flèche 28">
            <a:extLst>
              <a:ext uri="{FF2B5EF4-FFF2-40B4-BE49-F238E27FC236}">
                <a16:creationId xmlns:a16="http://schemas.microsoft.com/office/drawing/2014/main" id="{DE621ED1-A033-5C82-7561-FE4170AAFA4E}"/>
              </a:ext>
            </a:extLst>
          </p:cNvPr>
          <p:cNvCxnSpPr>
            <a:stCxn id="16" idx="3"/>
            <a:endCxn id="17" idx="1"/>
          </p:cNvCxnSpPr>
          <p:nvPr/>
        </p:nvCxnSpPr>
        <p:spPr>
          <a:xfrm>
            <a:off x="1797043" y="4505286"/>
            <a:ext cx="20733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600EE00A-CFF6-DA2B-9C8F-C40EFD11FBBC}"/>
              </a:ext>
            </a:extLst>
          </p:cNvPr>
          <p:cNvCxnSpPr>
            <a:cxnSpLocks/>
            <a:stCxn id="17" idx="3"/>
          </p:cNvCxnSpPr>
          <p:nvPr/>
        </p:nvCxnSpPr>
        <p:spPr>
          <a:xfrm flipV="1">
            <a:off x="3541012" y="4505285"/>
            <a:ext cx="325675"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85C5A6A5-545E-E8C5-2BE8-4F2456C529C3}"/>
              </a:ext>
            </a:extLst>
          </p:cNvPr>
          <p:cNvCxnSpPr>
            <a:cxnSpLocks/>
            <a:endCxn id="18" idx="1"/>
          </p:cNvCxnSpPr>
          <p:nvPr/>
        </p:nvCxnSpPr>
        <p:spPr>
          <a:xfrm>
            <a:off x="3673219" y="2984605"/>
            <a:ext cx="199562" cy="8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a:extLst>
              <a:ext uri="{FF2B5EF4-FFF2-40B4-BE49-F238E27FC236}">
                <a16:creationId xmlns:a16="http://schemas.microsoft.com/office/drawing/2014/main" id="{375BEA5D-5820-6D35-42B9-9345C6CE8D4F}"/>
              </a:ext>
            </a:extLst>
          </p:cNvPr>
          <p:cNvCxnSpPr>
            <a:cxnSpLocks/>
            <a:endCxn id="25" idx="1"/>
          </p:cNvCxnSpPr>
          <p:nvPr/>
        </p:nvCxnSpPr>
        <p:spPr>
          <a:xfrm>
            <a:off x="3667125" y="6382331"/>
            <a:ext cx="2056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50">
            <a:extLst>
              <a:ext uri="{FF2B5EF4-FFF2-40B4-BE49-F238E27FC236}">
                <a16:creationId xmlns:a16="http://schemas.microsoft.com/office/drawing/2014/main" id="{C202EFC6-9488-3296-A2D6-0FA24353DA62}"/>
              </a:ext>
            </a:extLst>
          </p:cNvPr>
          <p:cNvCxnSpPr>
            <a:cxnSpLocks/>
          </p:cNvCxnSpPr>
          <p:nvPr/>
        </p:nvCxnSpPr>
        <p:spPr>
          <a:xfrm flipV="1">
            <a:off x="3667125" y="2984605"/>
            <a:ext cx="0" cy="3397726"/>
          </a:xfrm>
          <a:prstGeom prst="line">
            <a:avLst/>
          </a:prstGeom>
        </p:spPr>
        <p:style>
          <a:lnRef idx="2">
            <a:schemeClr val="accent1"/>
          </a:lnRef>
          <a:fillRef idx="0">
            <a:schemeClr val="accent1"/>
          </a:fillRef>
          <a:effectRef idx="1">
            <a:schemeClr val="accent1"/>
          </a:effectRef>
          <a:fontRef idx="minor">
            <a:schemeClr val="tx1"/>
          </a:fontRef>
        </p:style>
      </p:cxnSp>
      <p:pic>
        <p:nvPicPr>
          <p:cNvPr id="60" name="Image 59" descr="Une image contenant Police, symbole, Graphique, conception&#10;&#10;Le contenu généré par l’IA peut être incorrect.">
            <a:extLst>
              <a:ext uri="{FF2B5EF4-FFF2-40B4-BE49-F238E27FC236}">
                <a16:creationId xmlns:a16="http://schemas.microsoft.com/office/drawing/2014/main" id="{0F42F0CA-9932-317C-6579-5BB60B837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551" y="318900"/>
            <a:ext cx="2155193" cy="1212296"/>
          </a:xfrm>
          <a:prstGeom prst="rect">
            <a:avLst/>
          </a:prstGeom>
        </p:spPr>
      </p:pic>
    </p:spTree>
    <p:extLst>
      <p:ext uri="{BB962C8B-B14F-4D97-AF65-F5344CB8AC3E}">
        <p14:creationId xmlns:p14="http://schemas.microsoft.com/office/powerpoint/2010/main" val="79045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0AABB-57B9-8301-E600-5FDA97A959D9}"/>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46757695-2CC5-8B2C-FC8F-FB93B9993B8E}"/>
              </a:ext>
            </a:extLst>
          </p:cNvPr>
          <p:cNvSpPr/>
          <p:nvPr/>
        </p:nvSpPr>
        <p:spPr>
          <a:xfrm>
            <a:off x="1845034" y="1690688"/>
            <a:ext cx="8186337" cy="5078412"/>
          </a:xfrm>
          <a:prstGeom prst="rect">
            <a:avLst/>
          </a:prstGeom>
          <a:solidFill>
            <a:srgbClr val="229DD4">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a:extLst>
              <a:ext uri="{FF2B5EF4-FFF2-40B4-BE49-F238E27FC236}">
                <a16:creationId xmlns:a16="http://schemas.microsoft.com/office/drawing/2014/main" id="{FA11095A-195D-8B82-373A-EA09FCE887D8}"/>
              </a:ext>
            </a:extLst>
          </p:cNvPr>
          <p:cNvSpPr/>
          <p:nvPr/>
        </p:nvSpPr>
        <p:spPr>
          <a:xfrm>
            <a:off x="207004" y="1690688"/>
            <a:ext cx="1641110" cy="5078412"/>
          </a:xfrm>
          <a:prstGeom prst="rect">
            <a:avLst/>
          </a:prstGeom>
          <a:solidFill>
            <a:srgbClr val="15608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319A41ED-B3E2-639A-237F-CB7322D30A60}"/>
              </a:ext>
            </a:extLst>
          </p:cNvPr>
          <p:cNvSpPr>
            <a:spLocks noGrp="1"/>
          </p:cNvSpPr>
          <p:nvPr>
            <p:ph type="title"/>
          </p:nvPr>
        </p:nvSpPr>
        <p:spPr/>
        <p:txBody>
          <a:bodyPr/>
          <a:lstStyle/>
          <a:p>
            <a:r>
              <a:rPr lang="fr-BE" dirty="0"/>
              <a:t>Le Voyage – un challenge diagnostique</a:t>
            </a:r>
          </a:p>
        </p:txBody>
      </p:sp>
      <p:sp>
        <p:nvSpPr>
          <p:cNvPr id="10" name="Flèche : pentagone 9">
            <a:extLst>
              <a:ext uri="{FF2B5EF4-FFF2-40B4-BE49-F238E27FC236}">
                <a16:creationId xmlns:a16="http://schemas.microsoft.com/office/drawing/2014/main" id="{1464CFE4-508F-3964-5C9B-574A53F072A3}"/>
              </a:ext>
            </a:extLst>
          </p:cNvPr>
          <p:cNvSpPr/>
          <p:nvPr/>
        </p:nvSpPr>
        <p:spPr>
          <a:xfrm>
            <a:off x="207003" y="1690993"/>
            <a:ext cx="11828746" cy="505437"/>
          </a:xfrm>
          <a:prstGeom prst="homePlate">
            <a:avLst/>
          </a:prstGeom>
          <a:solidFill>
            <a:srgbClr val="8BCF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lèche : pentagone 10">
            <a:extLst>
              <a:ext uri="{FF2B5EF4-FFF2-40B4-BE49-F238E27FC236}">
                <a16:creationId xmlns:a16="http://schemas.microsoft.com/office/drawing/2014/main" id="{D375D2BA-50B6-ED73-B2B4-27575EB07272}"/>
              </a:ext>
            </a:extLst>
          </p:cNvPr>
          <p:cNvSpPr/>
          <p:nvPr/>
        </p:nvSpPr>
        <p:spPr>
          <a:xfrm>
            <a:off x="838200" y="1690688"/>
            <a:ext cx="9458464" cy="505437"/>
          </a:xfrm>
          <a:prstGeom prst="homePlate">
            <a:avLst/>
          </a:prstGeom>
          <a:solidFill>
            <a:srgbClr val="239F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 pentagone 11">
            <a:extLst>
              <a:ext uri="{FF2B5EF4-FFF2-40B4-BE49-F238E27FC236}">
                <a16:creationId xmlns:a16="http://schemas.microsoft.com/office/drawing/2014/main" id="{F363A9EE-1D70-90A0-703D-A55631FA47C8}"/>
              </a:ext>
            </a:extLst>
          </p:cNvPr>
          <p:cNvSpPr/>
          <p:nvPr/>
        </p:nvSpPr>
        <p:spPr>
          <a:xfrm>
            <a:off x="207005" y="1699804"/>
            <a:ext cx="1966586" cy="50543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E12EB8EF-BF80-988C-D9F4-A83DC51141FE}"/>
              </a:ext>
            </a:extLst>
          </p:cNvPr>
          <p:cNvSpPr txBox="1"/>
          <p:nvPr/>
        </p:nvSpPr>
        <p:spPr>
          <a:xfrm>
            <a:off x="260407" y="1759045"/>
            <a:ext cx="2312627" cy="369332"/>
          </a:xfrm>
          <a:prstGeom prst="rect">
            <a:avLst/>
          </a:prstGeom>
          <a:noFill/>
        </p:spPr>
        <p:txBody>
          <a:bodyPr wrap="square" rtlCol="0">
            <a:spAutoFit/>
          </a:bodyPr>
          <a:lstStyle/>
          <a:p>
            <a:r>
              <a:rPr lang="fr-BE" b="1" dirty="0">
                <a:solidFill>
                  <a:schemeClr val="bg1"/>
                </a:solidFill>
              </a:rPr>
              <a:t>Liste d’attente</a:t>
            </a:r>
          </a:p>
        </p:txBody>
      </p:sp>
      <p:sp>
        <p:nvSpPr>
          <p:cNvPr id="14" name="ZoneTexte 13">
            <a:extLst>
              <a:ext uri="{FF2B5EF4-FFF2-40B4-BE49-F238E27FC236}">
                <a16:creationId xmlns:a16="http://schemas.microsoft.com/office/drawing/2014/main" id="{7CD0E69E-BE36-763B-1B95-1A334EE5D103}"/>
              </a:ext>
            </a:extLst>
          </p:cNvPr>
          <p:cNvSpPr txBox="1"/>
          <p:nvPr/>
        </p:nvSpPr>
        <p:spPr>
          <a:xfrm>
            <a:off x="3918573" y="1744693"/>
            <a:ext cx="3493729" cy="369332"/>
          </a:xfrm>
          <a:prstGeom prst="rect">
            <a:avLst/>
          </a:prstGeom>
          <a:noFill/>
        </p:spPr>
        <p:txBody>
          <a:bodyPr wrap="square" rtlCol="0">
            <a:spAutoFit/>
          </a:bodyPr>
          <a:lstStyle/>
          <a:p>
            <a:r>
              <a:rPr lang="fr-BE" b="1" dirty="0">
                <a:solidFill>
                  <a:schemeClr val="bg1"/>
                </a:solidFill>
              </a:rPr>
              <a:t>Bilan diagnostic et fonctionnel</a:t>
            </a:r>
          </a:p>
        </p:txBody>
      </p:sp>
      <p:sp>
        <p:nvSpPr>
          <p:cNvPr id="15" name="ZoneTexte 14">
            <a:extLst>
              <a:ext uri="{FF2B5EF4-FFF2-40B4-BE49-F238E27FC236}">
                <a16:creationId xmlns:a16="http://schemas.microsoft.com/office/drawing/2014/main" id="{4C0D1263-1A8F-8842-F224-FA15A2E9FA49}"/>
              </a:ext>
            </a:extLst>
          </p:cNvPr>
          <p:cNvSpPr txBox="1"/>
          <p:nvPr/>
        </p:nvSpPr>
        <p:spPr>
          <a:xfrm>
            <a:off x="10296663" y="1759045"/>
            <a:ext cx="1548189" cy="369332"/>
          </a:xfrm>
          <a:prstGeom prst="rect">
            <a:avLst/>
          </a:prstGeom>
          <a:noFill/>
        </p:spPr>
        <p:txBody>
          <a:bodyPr wrap="square" rtlCol="0">
            <a:spAutoFit/>
          </a:bodyPr>
          <a:lstStyle/>
          <a:p>
            <a:pPr algn="ctr"/>
            <a:r>
              <a:rPr lang="fr-BE" b="1" dirty="0">
                <a:solidFill>
                  <a:schemeClr val="bg1"/>
                </a:solidFill>
              </a:rPr>
              <a:t>Coordination</a:t>
            </a:r>
          </a:p>
        </p:txBody>
      </p:sp>
      <p:sp>
        <p:nvSpPr>
          <p:cNvPr id="16" name="ZoneTexte 15">
            <a:extLst>
              <a:ext uri="{FF2B5EF4-FFF2-40B4-BE49-F238E27FC236}">
                <a16:creationId xmlns:a16="http://schemas.microsoft.com/office/drawing/2014/main" id="{A166E667-24E6-B3F8-836F-F3234D120CD1}"/>
              </a:ext>
            </a:extLst>
          </p:cNvPr>
          <p:cNvSpPr txBox="1"/>
          <p:nvPr/>
        </p:nvSpPr>
        <p:spPr>
          <a:xfrm>
            <a:off x="260407" y="3935899"/>
            <a:ext cx="1536636" cy="1138773"/>
          </a:xfrm>
          <a:prstGeom prst="rect">
            <a:avLst/>
          </a:prstGeom>
          <a:solidFill>
            <a:srgbClr val="156082"/>
          </a:solidFill>
        </p:spPr>
        <p:txBody>
          <a:bodyPr wrap="square" rtlCol="0">
            <a:spAutoFit/>
          </a:bodyPr>
          <a:lstStyle/>
          <a:p>
            <a:pPr algn="ctr"/>
            <a:endParaRPr lang="fr-BE" dirty="0"/>
          </a:p>
          <a:p>
            <a:pPr algn="ctr"/>
            <a:r>
              <a:rPr lang="fr-BE" sz="1600" b="1" dirty="0">
                <a:solidFill>
                  <a:schemeClr val="bg1"/>
                </a:solidFill>
              </a:rPr>
              <a:t>Rdv auprès du secrétariat</a:t>
            </a:r>
          </a:p>
          <a:p>
            <a:pPr algn="ctr"/>
            <a:endParaRPr lang="fr-BE" dirty="0"/>
          </a:p>
        </p:txBody>
      </p:sp>
      <p:sp>
        <p:nvSpPr>
          <p:cNvPr id="17" name="ZoneTexte 16">
            <a:extLst>
              <a:ext uri="{FF2B5EF4-FFF2-40B4-BE49-F238E27FC236}">
                <a16:creationId xmlns:a16="http://schemas.microsoft.com/office/drawing/2014/main" id="{72796D8A-669F-74B1-657A-D4524DE2F3C9}"/>
              </a:ext>
            </a:extLst>
          </p:cNvPr>
          <p:cNvSpPr txBox="1"/>
          <p:nvPr/>
        </p:nvSpPr>
        <p:spPr>
          <a:xfrm>
            <a:off x="2004376" y="3935900"/>
            <a:ext cx="1536636" cy="1138773"/>
          </a:xfrm>
          <a:prstGeom prst="rect">
            <a:avLst/>
          </a:prstGeom>
          <a:solidFill>
            <a:srgbClr val="239FD7"/>
          </a:solidFill>
          <a:ln>
            <a:solidFill>
              <a:schemeClr val="accent1">
                <a:lumMod val="75000"/>
              </a:schemeClr>
            </a:solidFill>
          </a:ln>
        </p:spPr>
        <p:txBody>
          <a:bodyPr wrap="square" rtlCol="0">
            <a:spAutoFit/>
          </a:bodyPr>
          <a:lstStyle/>
          <a:p>
            <a:pPr algn="ctr"/>
            <a:endParaRPr lang="fr-BE" dirty="0"/>
          </a:p>
          <a:p>
            <a:pPr algn="ctr"/>
            <a:r>
              <a:rPr lang="fr-BE" sz="1600" b="1" dirty="0">
                <a:solidFill>
                  <a:schemeClr val="bg1"/>
                </a:solidFill>
              </a:rPr>
              <a:t>1</a:t>
            </a:r>
            <a:r>
              <a:rPr lang="fr-BE" sz="1600" b="1" baseline="30000" dirty="0">
                <a:solidFill>
                  <a:schemeClr val="bg1"/>
                </a:solidFill>
              </a:rPr>
              <a:t>er</a:t>
            </a:r>
            <a:r>
              <a:rPr lang="fr-BE" sz="1600" b="1" dirty="0">
                <a:solidFill>
                  <a:schemeClr val="bg1"/>
                </a:solidFill>
              </a:rPr>
              <a:t> Rdv avec l’équipe</a:t>
            </a:r>
          </a:p>
          <a:p>
            <a:pPr algn="ctr"/>
            <a:endParaRPr lang="fr-BE" dirty="0"/>
          </a:p>
        </p:txBody>
      </p:sp>
      <p:sp>
        <p:nvSpPr>
          <p:cNvPr id="18" name="ZoneTexte 17">
            <a:extLst>
              <a:ext uri="{FF2B5EF4-FFF2-40B4-BE49-F238E27FC236}">
                <a16:creationId xmlns:a16="http://schemas.microsoft.com/office/drawing/2014/main" id="{6E6A4D33-F237-3C50-4127-374DEC58BE37}"/>
              </a:ext>
            </a:extLst>
          </p:cNvPr>
          <p:cNvSpPr txBox="1"/>
          <p:nvPr/>
        </p:nvSpPr>
        <p:spPr>
          <a:xfrm>
            <a:off x="3872781" y="2331448"/>
            <a:ext cx="2196404" cy="1308050"/>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autisme</a:t>
            </a:r>
          </a:p>
          <a:p>
            <a:pPr algn="ctr"/>
            <a:endParaRPr lang="fr-BE" sz="500" b="1" dirty="0">
              <a:solidFill>
                <a:schemeClr val="bg1"/>
              </a:solidFill>
            </a:endParaRPr>
          </a:p>
          <a:p>
            <a:pPr algn="ctr"/>
            <a:r>
              <a:rPr lang="fr-BE" b="1" dirty="0">
                <a:solidFill>
                  <a:schemeClr val="bg1"/>
                </a:solidFill>
              </a:rPr>
              <a:t>ADOS-2 ± ADI-R</a:t>
            </a:r>
          </a:p>
          <a:p>
            <a:pPr algn="ctr"/>
            <a:r>
              <a:rPr lang="fr-BE" sz="1400" dirty="0">
                <a:solidFill>
                  <a:schemeClr val="bg1"/>
                </a:solidFill>
              </a:rPr>
              <a:t>(CARS, ECA…)</a:t>
            </a:r>
          </a:p>
          <a:p>
            <a:pPr algn="ctr"/>
            <a:r>
              <a:rPr lang="fr-BE" sz="1400" dirty="0">
                <a:solidFill>
                  <a:schemeClr val="bg1"/>
                </a:solidFill>
              </a:rPr>
              <a:t>(DSM-V)</a:t>
            </a:r>
          </a:p>
          <a:p>
            <a:pPr algn="ctr"/>
            <a:endParaRPr lang="fr-BE" sz="500" dirty="0"/>
          </a:p>
        </p:txBody>
      </p:sp>
      <p:sp>
        <p:nvSpPr>
          <p:cNvPr id="23" name="ZoneTexte 22">
            <a:extLst>
              <a:ext uri="{FF2B5EF4-FFF2-40B4-BE49-F238E27FC236}">
                <a16:creationId xmlns:a16="http://schemas.microsoft.com/office/drawing/2014/main" id="{40241289-41E3-261C-C221-100923EA37F0}"/>
              </a:ext>
            </a:extLst>
          </p:cNvPr>
          <p:cNvSpPr txBox="1"/>
          <p:nvPr/>
        </p:nvSpPr>
        <p:spPr>
          <a:xfrm>
            <a:off x="3872781" y="3837517"/>
            <a:ext cx="2196404" cy="2108269"/>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fonctionnel</a:t>
            </a:r>
          </a:p>
          <a:p>
            <a:pPr algn="ctr"/>
            <a:endParaRPr lang="fr-BE" sz="500" b="1" dirty="0">
              <a:solidFill>
                <a:schemeClr val="bg1"/>
              </a:solidFill>
            </a:endParaRPr>
          </a:p>
          <a:p>
            <a:pPr algn="ctr"/>
            <a:r>
              <a:rPr lang="fr-BE" sz="1400" dirty="0">
                <a:solidFill>
                  <a:schemeClr val="bg1"/>
                </a:solidFill>
              </a:rPr>
              <a:t>QI/développement</a:t>
            </a:r>
          </a:p>
          <a:p>
            <a:pPr algn="ctr"/>
            <a:r>
              <a:rPr lang="fr-BE" sz="1400" dirty="0">
                <a:solidFill>
                  <a:schemeClr val="bg1"/>
                </a:solidFill>
              </a:rPr>
              <a:t>Langage/communication</a:t>
            </a:r>
          </a:p>
          <a:p>
            <a:pPr algn="ctr"/>
            <a:r>
              <a:rPr lang="fr-BE" sz="1400" dirty="0">
                <a:solidFill>
                  <a:schemeClr val="bg1"/>
                </a:solidFill>
              </a:rPr>
              <a:t>Profil sensoriel </a:t>
            </a:r>
          </a:p>
          <a:p>
            <a:pPr algn="ctr"/>
            <a:r>
              <a:rPr lang="fr-BE" sz="1400" dirty="0">
                <a:solidFill>
                  <a:schemeClr val="bg1"/>
                </a:solidFill>
              </a:rPr>
              <a:t>Fonctions attentionnelles</a:t>
            </a:r>
          </a:p>
          <a:p>
            <a:pPr algn="ctr"/>
            <a:r>
              <a:rPr lang="fr-BE" sz="1400" dirty="0">
                <a:solidFill>
                  <a:schemeClr val="bg1"/>
                </a:solidFill>
              </a:rPr>
              <a:t>Fonctions exécutives</a:t>
            </a:r>
          </a:p>
          <a:p>
            <a:pPr algn="ctr"/>
            <a:r>
              <a:rPr lang="fr-BE" sz="1400" dirty="0">
                <a:solidFill>
                  <a:schemeClr val="bg1"/>
                </a:solidFill>
              </a:rPr>
              <a:t>Evaluation (pédo)psy</a:t>
            </a:r>
          </a:p>
          <a:p>
            <a:pPr algn="ctr"/>
            <a:r>
              <a:rPr lang="fr-BE" sz="1400" dirty="0">
                <a:solidFill>
                  <a:schemeClr val="bg1"/>
                </a:solidFill>
              </a:rPr>
              <a:t>….</a:t>
            </a:r>
          </a:p>
          <a:p>
            <a:pPr algn="ctr"/>
            <a:endParaRPr lang="fr-BE" sz="500" dirty="0"/>
          </a:p>
        </p:txBody>
      </p:sp>
      <p:sp>
        <p:nvSpPr>
          <p:cNvPr id="24" name="ZoneTexte 23">
            <a:extLst>
              <a:ext uri="{FF2B5EF4-FFF2-40B4-BE49-F238E27FC236}">
                <a16:creationId xmlns:a16="http://schemas.microsoft.com/office/drawing/2014/main" id="{A93E3E31-5014-ABF8-4931-12D5637639EC}"/>
              </a:ext>
            </a:extLst>
          </p:cNvPr>
          <p:cNvSpPr txBox="1"/>
          <p:nvPr/>
        </p:nvSpPr>
        <p:spPr>
          <a:xfrm>
            <a:off x="6394860" y="3966677"/>
            <a:ext cx="1779569" cy="1107996"/>
          </a:xfrm>
          <a:prstGeom prst="rect">
            <a:avLst/>
          </a:prstGeom>
          <a:solidFill>
            <a:srgbClr val="239FD7"/>
          </a:solidFill>
          <a:ln>
            <a:solidFill>
              <a:schemeClr val="accent1">
                <a:lumMod val="75000"/>
              </a:schemeClr>
            </a:solidFill>
          </a:ln>
        </p:spPr>
        <p:txBody>
          <a:bodyPr wrap="square" rtlCol="0">
            <a:spAutoFit/>
          </a:bodyPr>
          <a:lstStyle/>
          <a:p>
            <a:pPr algn="ctr"/>
            <a:endParaRPr lang="fr-BE" dirty="0"/>
          </a:p>
          <a:p>
            <a:pPr algn="ctr"/>
            <a:r>
              <a:rPr lang="fr-BE" sz="1600" b="1" dirty="0">
                <a:solidFill>
                  <a:schemeClr val="bg1"/>
                </a:solidFill>
              </a:rPr>
              <a:t>Réunion pluridisciplinaire</a:t>
            </a:r>
          </a:p>
          <a:p>
            <a:pPr algn="ctr"/>
            <a:endParaRPr lang="fr-BE" sz="1600" dirty="0"/>
          </a:p>
        </p:txBody>
      </p:sp>
      <p:sp>
        <p:nvSpPr>
          <p:cNvPr id="25" name="ZoneTexte 24">
            <a:extLst>
              <a:ext uri="{FF2B5EF4-FFF2-40B4-BE49-F238E27FC236}">
                <a16:creationId xmlns:a16="http://schemas.microsoft.com/office/drawing/2014/main" id="{C3AEDF4C-0891-2A11-B41F-A543CA056823}"/>
              </a:ext>
            </a:extLst>
          </p:cNvPr>
          <p:cNvSpPr txBox="1"/>
          <p:nvPr/>
        </p:nvSpPr>
        <p:spPr>
          <a:xfrm>
            <a:off x="3872782" y="6082249"/>
            <a:ext cx="2196403" cy="600164"/>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étiologique</a:t>
            </a:r>
          </a:p>
          <a:p>
            <a:pPr algn="ctr"/>
            <a:endParaRPr lang="fr-BE" sz="500" b="1" dirty="0">
              <a:solidFill>
                <a:schemeClr val="bg1"/>
              </a:solidFill>
            </a:endParaRPr>
          </a:p>
          <a:p>
            <a:pPr algn="ctr"/>
            <a:endParaRPr lang="fr-BE" sz="500" dirty="0"/>
          </a:p>
        </p:txBody>
      </p:sp>
      <p:sp>
        <p:nvSpPr>
          <p:cNvPr id="26" name="ZoneTexte 25">
            <a:extLst>
              <a:ext uri="{FF2B5EF4-FFF2-40B4-BE49-F238E27FC236}">
                <a16:creationId xmlns:a16="http://schemas.microsoft.com/office/drawing/2014/main" id="{E6A77587-D1A2-786B-8ECD-034E34731303}"/>
              </a:ext>
            </a:extLst>
          </p:cNvPr>
          <p:cNvSpPr txBox="1"/>
          <p:nvPr/>
        </p:nvSpPr>
        <p:spPr>
          <a:xfrm>
            <a:off x="8388156" y="3966677"/>
            <a:ext cx="1486966" cy="1107996"/>
          </a:xfrm>
          <a:prstGeom prst="rect">
            <a:avLst/>
          </a:prstGeom>
          <a:solidFill>
            <a:srgbClr val="239FD7"/>
          </a:solidFill>
          <a:ln>
            <a:solidFill>
              <a:schemeClr val="accent1">
                <a:lumMod val="75000"/>
              </a:schemeClr>
            </a:solidFill>
          </a:ln>
        </p:spPr>
        <p:txBody>
          <a:bodyPr wrap="square" rtlCol="0">
            <a:spAutoFit/>
          </a:bodyPr>
          <a:lstStyle/>
          <a:p>
            <a:pPr algn="ctr"/>
            <a:endParaRPr lang="fr-BE" sz="1600" dirty="0"/>
          </a:p>
          <a:p>
            <a:pPr algn="ctr"/>
            <a:r>
              <a:rPr lang="fr-BE" sz="1600" b="1" dirty="0">
                <a:solidFill>
                  <a:schemeClr val="bg1"/>
                </a:solidFill>
              </a:rPr>
              <a:t>Remise des conclusions</a:t>
            </a:r>
          </a:p>
          <a:p>
            <a:pPr algn="ctr"/>
            <a:endParaRPr lang="fr-BE" dirty="0"/>
          </a:p>
        </p:txBody>
      </p:sp>
      <p:cxnSp>
        <p:nvCxnSpPr>
          <p:cNvPr id="29" name="Connecteur droit avec flèche 28">
            <a:extLst>
              <a:ext uri="{FF2B5EF4-FFF2-40B4-BE49-F238E27FC236}">
                <a16:creationId xmlns:a16="http://schemas.microsoft.com/office/drawing/2014/main" id="{377D2F28-A5B3-ED5A-1746-1F1258DAF3A7}"/>
              </a:ext>
            </a:extLst>
          </p:cNvPr>
          <p:cNvCxnSpPr>
            <a:stCxn id="16" idx="3"/>
            <a:endCxn id="17" idx="1"/>
          </p:cNvCxnSpPr>
          <p:nvPr/>
        </p:nvCxnSpPr>
        <p:spPr>
          <a:xfrm>
            <a:off x="1797043" y="4505286"/>
            <a:ext cx="20733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EEB69993-DBB5-36A6-DE5A-655B15934EBA}"/>
              </a:ext>
            </a:extLst>
          </p:cNvPr>
          <p:cNvCxnSpPr>
            <a:cxnSpLocks/>
            <a:stCxn id="17" idx="3"/>
          </p:cNvCxnSpPr>
          <p:nvPr/>
        </p:nvCxnSpPr>
        <p:spPr>
          <a:xfrm flipV="1">
            <a:off x="3541012" y="4505285"/>
            <a:ext cx="325675"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0D511461-A484-F813-23AD-CC2D6F33D440}"/>
              </a:ext>
            </a:extLst>
          </p:cNvPr>
          <p:cNvCxnSpPr>
            <a:cxnSpLocks/>
            <a:endCxn id="24" idx="1"/>
          </p:cNvCxnSpPr>
          <p:nvPr/>
        </p:nvCxnSpPr>
        <p:spPr>
          <a:xfrm>
            <a:off x="6069185" y="4520675"/>
            <a:ext cx="3256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78303468-B829-F00E-EA53-951B848A6890}"/>
              </a:ext>
            </a:extLst>
          </p:cNvPr>
          <p:cNvCxnSpPr>
            <a:cxnSpLocks/>
            <a:stCxn id="24" idx="3"/>
            <a:endCxn id="26" idx="1"/>
          </p:cNvCxnSpPr>
          <p:nvPr/>
        </p:nvCxnSpPr>
        <p:spPr>
          <a:xfrm>
            <a:off x="8174429" y="4520675"/>
            <a:ext cx="2137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F658956E-C701-A60D-2467-221A3A6835C3}"/>
              </a:ext>
            </a:extLst>
          </p:cNvPr>
          <p:cNvCxnSpPr>
            <a:cxnSpLocks/>
            <a:endCxn id="18" idx="1"/>
          </p:cNvCxnSpPr>
          <p:nvPr/>
        </p:nvCxnSpPr>
        <p:spPr>
          <a:xfrm>
            <a:off x="3673219" y="2984605"/>
            <a:ext cx="199562" cy="8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a:extLst>
              <a:ext uri="{FF2B5EF4-FFF2-40B4-BE49-F238E27FC236}">
                <a16:creationId xmlns:a16="http://schemas.microsoft.com/office/drawing/2014/main" id="{BAE003E3-C4BD-904E-15BC-6E8D66AFF2DC}"/>
              </a:ext>
            </a:extLst>
          </p:cNvPr>
          <p:cNvCxnSpPr>
            <a:cxnSpLocks/>
            <a:endCxn id="25" idx="1"/>
          </p:cNvCxnSpPr>
          <p:nvPr/>
        </p:nvCxnSpPr>
        <p:spPr>
          <a:xfrm>
            <a:off x="3667125" y="6382331"/>
            <a:ext cx="2056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50">
            <a:extLst>
              <a:ext uri="{FF2B5EF4-FFF2-40B4-BE49-F238E27FC236}">
                <a16:creationId xmlns:a16="http://schemas.microsoft.com/office/drawing/2014/main" id="{06F6D6FE-84B1-E612-3D85-05BD8FC00178}"/>
              </a:ext>
            </a:extLst>
          </p:cNvPr>
          <p:cNvCxnSpPr>
            <a:cxnSpLocks/>
          </p:cNvCxnSpPr>
          <p:nvPr/>
        </p:nvCxnSpPr>
        <p:spPr>
          <a:xfrm flipV="1">
            <a:off x="3667125" y="2984605"/>
            <a:ext cx="0" cy="3397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4A543B75-7C02-5FD3-73EA-C4C85AEB6146}"/>
              </a:ext>
            </a:extLst>
          </p:cNvPr>
          <p:cNvCxnSpPr>
            <a:cxnSpLocks/>
          </p:cNvCxnSpPr>
          <p:nvPr/>
        </p:nvCxnSpPr>
        <p:spPr>
          <a:xfrm flipV="1">
            <a:off x="6158865" y="2984605"/>
            <a:ext cx="0" cy="3397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Connecteur droit 56">
            <a:extLst>
              <a:ext uri="{FF2B5EF4-FFF2-40B4-BE49-F238E27FC236}">
                <a16:creationId xmlns:a16="http://schemas.microsoft.com/office/drawing/2014/main" id="{F81C5B01-CFDF-463C-F310-E1254DD40AA8}"/>
              </a:ext>
            </a:extLst>
          </p:cNvPr>
          <p:cNvCxnSpPr>
            <a:stCxn id="18" idx="3"/>
          </p:cNvCxnSpPr>
          <p:nvPr/>
        </p:nvCxnSpPr>
        <p:spPr>
          <a:xfrm flipV="1">
            <a:off x="6069185" y="2984605"/>
            <a:ext cx="89680" cy="8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A49E4353-0CB0-F37B-3A89-F4AC4938BDAC}"/>
              </a:ext>
            </a:extLst>
          </p:cNvPr>
          <p:cNvCxnSpPr/>
          <p:nvPr/>
        </p:nvCxnSpPr>
        <p:spPr>
          <a:xfrm flipV="1">
            <a:off x="6069185" y="6382331"/>
            <a:ext cx="89680" cy="868"/>
          </a:xfrm>
          <a:prstGeom prst="line">
            <a:avLst/>
          </a:prstGeom>
        </p:spPr>
        <p:style>
          <a:lnRef idx="2">
            <a:schemeClr val="accent1"/>
          </a:lnRef>
          <a:fillRef idx="0">
            <a:schemeClr val="accent1"/>
          </a:fillRef>
          <a:effectRef idx="1">
            <a:schemeClr val="accent1"/>
          </a:effectRef>
          <a:fontRef idx="minor">
            <a:schemeClr val="tx1"/>
          </a:fontRef>
        </p:style>
      </p:cxnSp>
      <p:pic>
        <p:nvPicPr>
          <p:cNvPr id="60" name="Image 59" descr="Une image contenant Police, symbole, Graphique, conception&#10;&#10;Le contenu généré par l’IA peut être incorrect.">
            <a:extLst>
              <a:ext uri="{FF2B5EF4-FFF2-40B4-BE49-F238E27FC236}">
                <a16:creationId xmlns:a16="http://schemas.microsoft.com/office/drawing/2014/main" id="{07A39F57-2CCE-C177-A51C-5935859D3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551" y="318900"/>
            <a:ext cx="2155193" cy="1212296"/>
          </a:xfrm>
          <a:prstGeom prst="rect">
            <a:avLst/>
          </a:prstGeom>
        </p:spPr>
      </p:pic>
    </p:spTree>
    <p:extLst>
      <p:ext uri="{BB962C8B-B14F-4D97-AF65-F5344CB8AC3E}">
        <p14:creationId xmlns:p14="http://schemas.microsoft.com/office/powerpoint/2010/main" val="2491664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634F9-A3F2-321A-CC45-E65F348108B5}"/>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7F2FD37F-3300-C504-29DF-B352A290AF65}"/>
              </a:ext>
            </a:extLst>
          </p:cNvPr>
          <p:cNvSpPr/>
          <p:nvPr/>
        </p:nvSpPr>
        <p:spPr>
          <a:xfrm>
            <a:off x="1845034" y="1690688"/>
            <a:ext cx="8186337" cy="5078412"/>
          </a:xfrm>
          <a:prstGeom prst="rect">
            <a:avLst/>
          </a:prstGeom>
          <a:solidFill>
            <a:srgbClr val="229DD4">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a:extLst>
              <a:ext uri="{FF2B5EF4-FFF2-40B4-BE49-F238E27FC236}">
                <a16:creationId xmlns:a16="http://schemas.microsoft.com/office/drawing/2014/main" id="{9DDF248B-FA7A-928D-DDA2-10B474845AE4}"/>
              </a:ext>
            </a:extLst>
          </p:cNvPr>
          <p:cNvSpPr/>
          <p:nvPr/>
        </p:nvSpPr>
        <p:spPr>
          <a:xfrm>
            <a:off x="207004" y="1690688"/>
            <a:ext cx="1641110" cy="5078412"/>
          </a:xfrm>
          <a:prstGeom prst="rect">
            <a:avLst/>
          </a:prstGeom>
          <a:solidFill>
            <a:srgbClr val="15608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0D7DEE6B-73FB-BF2D-2571-B0D3160518A8}"/>
              </a:ext>
            </a:extLst>
          </p:cNvPr>
          <p:cNvSpPr>
            <a:spLocks noGrp="1"/>
          </p:cNvSpPr>
          <p:nvPr>
            <p:ph type="title"/>
          </p:nvPr>
        </p:nvSpPr>
        <p:spPr/>
        <p:txBody>
          <a:bodyPr/>
          <a:lstStyle/>
          <a:p>
            <a:r>
              <a:rPr lang="fr-BE" dirty="0"/>
              <a:t>Le Voyage – un challenge diagnostique</a:t>
            </a:r>
          </a:p>
        </p:txBody>
      </p:sp>
      <p:sp>
        <p:nvSpPr>
          <p:cNvPr id="10" name="Flèche : pentagone 9">
            <a:extLst>
              <a:ext uri="{FF2B5EF4-FFF2-40B4-BE49-F238E27FC236}">
                <a16:creationId xmlns:a16="http://schemas.microsoft.com/office/drawing/2014/main" id="{1405F672-C276-4597-AFBC-856EE29C82FD}"/>
              </a:ext>
            </a:extLst>
          </p:cNvPr>
          <p:cNvSpPr/>
          <p:nvPr/>
        </p:nvSpPr>
        <p:spPr>
          <a:xfrm>
            <a:off x="207003" y="1690993"/>
            <a:ext cx="11828746" cy="505437"/>
          </a:xfrm>
          <a:prstGeom prst="homePlate">
            <a:avLst/>
          </a:prstGeom>
          <a:solidFill>
            <a:srgbClr val="8BCF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lèche : pentagone 10">
            <a:extLst>
              <a:ext uri="{FF2B5EF4-FFF2-40B4-BE49-F238E27FC236}">
                <a16:creationId xmlns:a16="http://schemas.microsoft.com/office/drawing/2014/main" id="{B53A543D-218E-17E3-4B7C-CEA85C22730E}"/>
              </a:ext>
            </a:extLst>
          </p:cNvPr>
          <p:cNvSpPr/>
          <p:nvPr/>
        </p:nvSpPr>
        <p:spPr>
          <a:xfrm>
            <a:off x="838200" y="1690688"/>
            <a:ext cx="9458464" cy="505437"/>
          </a:xfrm>
          <a:prstGeom prst="homePlate">
            <a:avLst/>
          </a:prstGeom>
          <a:solidFill>
            <a:srgbClr val="239F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 pentagone 11">
            <a:extLst>
              <a:ext uri="{FF2B5EF4-FFF2-40B4-BE49-F238E27FC236}">
                <a16:creationId xmlns:a16="http://schemas.microsoft.com/office/drawing/2014/main" id="{031514AB-469C-6D91-0991-7208DC886E42}"/>
              </a:ext>
            </a:extLst>
          </p:cNvPr>
          <p:cNvSpPr/>
          <p:nvPr/>
        </p:nvSpPr>
        <p:spPr>
          <a:xfrm>
            <a:off x="207005" y="1699804"/>
            <a:ext cx="1966586" cy="50543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DE541A8C-D184-DB3A-2139-F39D9AB2DB3D}"/>
              </a:ext>
            </a:extLst>
          </p:cNvPr>
          <p:cNvSpPr txBox="1"/>
          <p:nvPr/>
        </p:nvSpPr>
        <p:spPr>
          <a:xfrm>
            <a:off x="260407" y="1759045"/>
            <a:ext cx="2312627" cy="369332"/>
          </a:xfrm>
          <a:prstGeom prst="rect">
            <a:avLst/>
          </a:prstGeom>
          <a:noFill/>
        </p:spPr>
        <p:txBody>
          <a:bodyPr wrap="square" rtlCol="0">
            <a:spAutoFit/>
          </a:bodyPr>
          <a:lstStyle/>
          <a:p>
            <a:r>
              <a:rPr lang="fr-BE" b="1" dirty="0">
                <a:solidFill>
                  <a:schemeClr val="bg1"/>
                </a:solidFill>
              </a:rPr>
              <a:t>Liste d’attente</a:t>
            </a:r>
          </a:p>
        </p:txBody>
      </p:sp>
      <p:sp>
        <p:nvSpPr>
          <p:cNvPr id="14" name="ZoneTexte 13">
            <a:extLst>
              <a:ext uri="{FF2B5EF4-FFF2-40B4-BE49-F238E27FC236}">
                <a16:creationId xmlns:a16="http://schemas.microsoft.com/office/drawing/2014/main" id="{2461B43C-D31F-E194-5B6E-1301CB56F84A}"/>
              </a:ext>
            </a:extLst>
          </p:cNvPr>
          <p:cNvSpPr txBox="1"/>
          <p:nvPr/>
        </p:nvSpPr>
        <p:spPr>
          <a:xfrm>
            <a:off x="3918573" y="1744693"/>
            <a:ext cx="3493729" cy="369332"/>
          </a:xfrm>
          <a:prstGeom prst="rect">
            <a:avLst/>
          </a:prstGeom>
          <a:noFill/>
        </p:spPr>
        <p:txBody>
          <a:bodyPr wrap="square" rtlCol="0">
            <a:spAutoFit/>
          </a:bodyPr>
          <a:lstStyle/>
          <a:p>
            <a:r>
              <a:rPr lang="fr-BE" b="1" dirty="0">
                <a:solidFill>
                  <a:schemeClr val="bg1"/>
                </a:solidFill>
              </a:rPr>
              <a:t>Bilan diagnostic et fonctionnel</a:t>
            </a:r>
          </a:p>
        </p:txBody>
      </p:sp>
      <p:sp>
        <p:nvSpPr>
          <p:cNvPr id="15" name="ZoneTexte 14">
            <a:extLst>
              <a:ext uri="{FF2B5EF4-FFF2-40B4-BE49-F238E27FC236}">
                <a16:creationId xmlns:a16="http://schemas.microsoft.com/office/drawing/2014/main" id="{C9020D58-75B8-9423-DD10-FB149EC752B3}"/>
              </a:ext>
            </a:extLst>
          </p:cNvPr>
          <p:cNvSpPr txBox="1"/>
          <p:nvPr/>
        </p:nvSpPr>
        <p:spPr>
          <a:xfrm>
            <a:off x="10296663" y="1759045"/>
            <a:ext cx="1548189" cy="369332"/>
          </a:xfrm>
          <a:prstGeom prst="rect">
            <a:avLst/>
          </a:prstGeom>
          <a:noFill/>
        </p:spPr>
        <p:txBody>
          <a:bodyPr wrap="square" rtlCol="0">
            <a:spAutoFit/>
          </a:bodyPr>
          <a:lstStyle/>
          <a:p>
            <a:pPr algn="ctr"/>
            <a:r>
              <a:rPr lang="fr-BE" b="1" dirty="0">
                <a:solidFill>
                  <a:schemeClr val="bg1"/>
                </a:solidFill>
              </a:rPr>
              <a:t>Coordination</a:t>
            </a:r>
          </a:p>
        </p:txBody>
      </p:sp>
      <p:sp>
        <p:nvSpPr>
          <p:cNvPr id="16" name="ZoneTexte 15">
            <a:extLst>
              <a:ext uri="{FF2B5EF4-FFF2-40B4-BE49-F238E27FC236}">
                <a16:creationId xmlns:a16="http://schemas.microsoft.com/office/drawing/2014/main" id="{BE772E69-071A-A3D8-4D48-9F0A5EE65053}"/>
              </a:ext>
            </a:extLst>
          </p:cNvPr>
          <p:cNvSpPr txBox="1"/>
          <p:nvPr/>
        </p:nvSpPr>
        <p:spPr>
          <a:xfrm>
            <a:off x="260407" y="3935899"/>
            <a:ext cx="1536636" cy="1138773"/>
          </a:xfrm>
          <a:prstGeom prst="rect">
            <a:avLst/>
          </a:prstGeom>
          <a:solidFill>
            <a:srgbClr val="156082"/>
          </a:solidFill>
        </p:spPr>
        <p:txBody>
          <a:bodyPr wrap="square" rtlCol="0">
            <a:spAutoFit/>
          </a:bodyPr>
          <a:lstStyle/>
          <a:p>
            <a:pPr algn="ctr"/>
            <a:endParaRPr lang="fr-BE" dirty="0"/>
          </a:p>
          <a:p>
            <a:pPr algn="ctr"/>
            <a:r>
              <a:rPr lang="fr-BE" sz="1600" b="1" dirty="0">
                <a:solidFill>
                  <a:schemeClr val="bg1"/>
                </a:solidFill>
              </a:rPr>
              <a:t>Rdv auprès du secrétariat</a:t>
            </a:r>
          </a:p>
          <a:p>
            <a:pPr algn="ctr"/>
            <a:endParaRPr lang="fr-BE" dirty="0"/>
          </a:p>
        </p:txBody>
      </p:sp>
      <p:sp>
        <p:nvSpPr>
          <p:cNvPr id="17" name="ZoneTexte 16">
            <a:extLst>
              <a:ext uri="{FF2B5EF4-FFF2-40B4-BE49-F238E27FC236}">
                <a16:creationId xmlns:a16="http://schemas.microsoft.com/office/drawing/2014/main" id="{76B8E892-AF47-2E38-9399-B52A18C3F038}"/>
              </a:ext>
            </a:extLst>
          </p:cNvPr>
          <p:cNvSpPr txBox="1"/>
          <p:nvPr/>
        </p:nvSpPr>
        <p:spPr>
          <a:xfrm>
            <a:off x="2004376" y="3935900"/>
            <a:ext cx="1536636" cy="1138773"/>
          </a:xfrm>
          <a:prstGeom prst="rect">
            <a:avLst/>
          </a:prstGeom>
          <a:solidFill>
            <a:srgbClr val="239FD7"/>
          </a:solidFill>
          <a:ln>
            <a:solidFill>
              <a:schemeClr val="accent1">
                <a:lumMod val="75000"/>
              </a:schemeClr>
            </a:solidFill>
          </a:ln>
        </p:spPr>
        <p:txBody>
          <a:bodyPr wrap="square" rtlCol="0">
            <a:spAutoFit/>
          </a:bodyPr>
          <a:lstStyle/>
          <a:p>
            <a:pPr algn="ctr"/>
            <a:endParaRPr lang="fr-BE" dirty="0"/>
          </a:p>
          <a:p>
            <a:pPr algn="ctr"/>
            <a:r>
              <a:rPr lang="fr-BE" sz="1600" b="1" dirty="0">
                <a:solidFill>
                  <a:schemeClr val="bg1"/>
                </a:solidFill>
              </a:rPr>
              <a:t>1</a:t>
            </a:r>
            <a:r>
              <a:rPr lang="fr-BE" sz="1600" b="1" baseline="30000" dirty="0">
                <a:solidFill>
                  <a:schemeClr val="bg1"/>
                </a:solidFill>
              </a:rPr>
              <a:t>er</a:t>
            </a:r>
            <a:r>
              <a:rPr lang="fr-BE" sz="1600" b="1" dirty="0">
                <a:solidFill>
                  <a:schemeClr val="bg1"/>
                </a:solidFill>
              </a:rPr>
              <a:t> Rdv avec l’équipe</a:t>
            </a:r>
          </a:p>
          <a:p>
            <a:pPr algn="ctr"/>
            <a:endParaRPr lang="fr-BE" dirty="0"/>
          </a:p>
        </p:txBody>
      </p:sp>
      <p:sp>
        <p:nvSpPr>
          <p:cNvPr id="18" name="ZoneTexte 17">
            <a:extLst>
              <a:ext uri="{FF2B5EF4-FFF2-40B4-BE49-F238E27FC236}">
                <a16:creationId xmlns:a16="http://schemas.microsoft.com/office/drawing/2014/main" id="{581AF975-A1C4-EC26-CDBA-3D3D1F37A90D}"/>
              </a:ext>
            </a:extLst>
          </p:cNvPr>
          <p:cNvSpPr txBox="1"/>
          <p:nvPr/>
        </p:nvSpPr>
        <p:spPr>
          <a:xfrm>
            <a:off x="3872781" y="2331448"/>
            <a:ext cx="2196404" cy="1308050"/>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autisme</a:t>
            </a:r>
          </a:p>
          <a:p>
            <a:pPr algn="ctr"/>
            <a:endParaRPr lang="fr-BE" sz="500" b="1" dirty="0">
              <a:solidFill>
                <a:schemeClr val="bg1"/>
              </a:solidFill>
            </a:endParaRPr>
          </a:p>
          <a:p>
            <a:pPr algn="ctr"/>
            <a:r>
              <a:rPr lang="fr-BE" b="1" dirty="0">
                <a:solidFill>
                  <a:schemeClr val="bg1"/>
                </a:solidFill>
              </a:rPr>
              <a:t>ADOS-2 ± ADI-R</a:t>
            </a:r>
          </a:p>
          <a:p>
            <a:pPr algn="ctr"/>
            <a:r>
              <a:rPr lang="fr-BE" sz="1400" dirty="0">
                <a:solidFill>
                  <a:schemeClr val="bg1"/>
                </a:solidFill>
              </a:rPr>
              <a:t>(CARS, ECA…)</a:t>
            </a:r>
          </a:p>
          <a:p>
            <a:pPr algn="ctr"/>
            <a:r>
              <a:rPr lang="fr-BE" sz="1400" dirty="0">
                <a:solidFill>
                  <a:schemeClr val="bg1"/>
                </a:solidFill>
              </a:rPr>
              <a:t>(DSM-V)</a:t>
            </a:r>
          </a:p>
          <a:p>
            <a:pPr algn="ctr"/>
            <a:endParaRPr lang="fr-BE" sz="500" dirty="0"/>
          </a:p>
        </p:txBody>
      </p:sp>
      <p:sp>
        <p:nvSpPr>
          <p:cNvPr id="23" name="ZoneTexte 22">
            <a:extLst>
              <a:ext uri="{FF2B5EF4-FFF2-40B4-BE49-F238E27FC236}">
                <a16:creationId xmlns:a16="http://schemas.microsoft.com/office/drawing/2014/main" id="{FBB2808D-056D-86D8-13E1-7B1E277A68C9}"/>
              </a:ext>
            </a:extLst>
          </p:cNvPr>
          <p:cNvSpPr txBox="1"/>
          <p:nvPr/>
        </p:nvSpPr>
        <p:spPr>
          <a:xfrm>
            <a:off x="3872781" y="3837517"/>
            <a:ext cx="2196404" cy="2108269"/>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fonctionnel</a:t>
            </a:r>
          </a:p>
          <a:p>
            <a:pPr algn="ctr"/>
            <a:endParaRPr lang="fr-BE" sz="500" b="1" dirty="0">
              <a:solidFill>
                <a:schemeClr val="bg1"/>
              </a:solidFill>
            </a:endParaRPr>
          </a:p>
          <a:p>
            <a:pPr algn="ctr"/>
            <a:r>
              <a:rPr lang="fr-BE" sz="1400" dirty="0">
                <a:solidFill>
                  <a:schemeClr val="bg1"/>
                </a:solidFill>
              </a:rPr>
              <a:t>QI/développement</a:t>
            </a:r>
          </a:p>
          <a:p>
            <a:pPr algn="ctr"/>
            <a:r>
              <a:rPr lang="fr-BE" sz="1400" dirty="0">
                <a:solidFill>
                  <a:schemeClr val="bg1"/>
                </a:solidFill>
              </a:rPr>
              <a:t>Langage/communication</a:t>
            </a:r>
          </a:p>
          <a:p>
            <a:pPr algn="ctr"/>
            <a:r>
              <a:rPr lang="fr-BE" sz="1400" dirty="0">
                <a:solidFill>
                  <a:schemeClr val="bg1"/>
                </a:solidFill>
              </a:rPr>
              <a:t>Profil sensoriel </a:t>
            </a:r>
          </a:p>
          <a:p>
            <a:pPr algn="ctr"/>
            <a:r>
              <a:rPr lang="fr-BE" sz="1400" dirty="0">
                <a:solidFill>
                  <a:schemeClr val="bg1"/>
                </a:solidFill>
              </a:rPr>
              <a:t>Fonctions attentionnelles</a:t>
            </a:r>
          </a:p>
          <a:p>
            <a:pPr algn="ctr"/>
            <a:r>
              <a:rPr lang="fr-BE" sz="1400" dirty="0">
                <a:solidFill>
                  <a:schemeClr val="bg1"/>
                </a:solidFill>
              </a:rPr>
              <a:t>Fonctions exécutives</a:t>
            </a:r>
          </a:p>
          <a:p>
            <a:pPr algn="ctr"/>
            <a:r>
              <a:rPr lang="fr-BE" sz="1400" dirty="0">
                <a:solidFill>
                  <a:schemeClr val="bg1"/>
                </a:solidFill>
              </a:rPr>
              <a:t>Evaluation (pédo)psy</a:t>
            </a:r>
          </a:p>
          <a:p>
            <a:pPr algn="ctr"/>
            <a:r>
              <a:rPr lang="fr-BE" sz="1400" dirty="0">
                <a:solidFill>
                  <a:schemeClr val="bg1"/>
                </a:solidFill>
              </a:rPr>
              <a:t>….</a:t>
            </a:r>
          </a:p>
          <a:p>
            <a:pPr algn="ctr"/>
            <a:endParaRPr lang="fr-BE" sz="500" dirty="0"/>
          </a:p>
        </p:txBody>
      </p:sp>
      <p:sp>
        <p:nvSpPr>
          <p:cNvPr id="24" name="ZoneTexte 23">
            <a:extLst>
              <a:ext uri="{FF2B5EF4-FFF2-40B4-BE49-F238E27FC236}">
                <a16:creationId xmlns:a16="http://schemas.microsoft.com/office/drawing/2014/main" id="{0E2214F7-EB31-D18E-950C-C944FE3FA54A}"/>
              </a:ext>
            </a:extLst>
          </p:cNvPr>
          <p:cNvSpPr txBox="1"/>
          <p:nvPr/>
        </p:nvSpPr>
        <p:spPr>
          <a:xfrm>
            <a:off x="6394860" y="3966677"/>
            <a:ext cx="1779569" cy="1107996"/>
          </a:xfrm>
          <a:prstGeom prst="rect">
            <a:avLst/>
          </a:prstGeom>
          <a:solidFill>
            <a:srgbClr val="239FD7"/>
          </a:solidFill>
          <a:ln>
            <a:solidFill>
              <a:schemeClr val="accent1">
                <a:lumMod val="75000"/>
              </a:schemeClr>
            </a:solidFill>
          </a:ln>
        </p:spPr>
        <p:txBody>
          <a:bodyPr wrap="square" rtlCol="0">
            <a:spAutoFit/>
          </a:bodyPr>
          <a:lstStyle/>
          <a:p>
            <a:pPr algn="ctr"/>
            <a:endParaRPr lang="fr-BE" dirty="0"/>
          </a:p>
          <a:p>
            <a:pPr algn="ctr"/>
            <a:r>
              <a:rPr lang="fr-BE" sz="1600" b="1" dirty="0">
                <a:solidFill>
                  <a:schemeClr val="bg1"/>
                </a:solidFill>
              </a:rPr>
              <a:t>Réunion pluridisciplinaire</a:t>
            </a:r>
          </a:p>
          <a:p>
            <a:pPr algn="ctr"/>
            <a:endParaRPr lang="fr-BE" sz="1600" dirty="0"/>
          </a:p>
        </p:txBody>
      </p:sp>
      <p:sp>
        <p:nvSpPr>
          <p:cNvPr id="25" name="ZoneTexte 24">
            <a:extLst>
              <a:ext uri="{FF2B5EF4-FFF2-40B4-BE49-F238E27FC236}">
                <a16:creationId xmlns:a16="http://schemas.microsoft.com/office/drawing/2014/main" id="{81660140-519E-96FA-430F-91D00565E8CD}"/>
              </a:ext>
            </a:extLst>
          </p:cNvPr>
          <p:cNvSpPr txBox="1"/>
          <p:nvPr/>
        </p:nvSpPr>
        <p:spPr>
          <a:xfrm>
            <a:off x="3872782" y="6082249"/>
            <a:ext cx="2196403" cy="600164"/>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étiologique</a:t>
            </a:r>
          </a:p>
          <a:p>
            <a:pPr algn="ctr"/>
            <a:endParaRPr lang="fr-BE" sz="500" b="1" dirty="0">
              <a:solidFill>
                <a:schemeClr val="bg1"/>
              </a:solidFill>
            </a:endParaRPr>
          </a:p>
          <a:p>
            <a:pPr algn="ctr"/>
            <a:endParaRPr lang="fr-BE" sz="500" dirty="0"/>
          </a:p>
        </p:txBody>
      </p:sp>
      <p:sp>
        <p:nvSpPr>
          <p:cNvPr id="26" name="ZoneTexte 25">
            <a:extLst>
              <a:ext uri="{FF2B5EF4-FFF2-40B4-BE49-F238E27FC236}">
                <a16:creationId xmlns:a16="http://schemas.microsoft.com/office/drawing/2014/main" id="{AE1A6636-75E9-A6AB-9BA0-300FBCC9B148}"/>
              </a:ext>
            </a:extLst>
          </p:cNvPr>
          <p:cNvSpPr txBox="1"/>
          <p:nvPr/>
        </p:nvSpPr>
        <p:spPr>
          <a:xfrm>
            <a:off x="8388156" y="3966677"/>
            <a:ext cx="1486966" cy="1107996"/>
          </a:xfrm>
          <a:prstGeom prst="rect">
            <a:avLst/>
          </a:prstGeom>
          <a:solidFill>
            <a:srgbClr val="239FD7"/>
          </a:solidFill>
          <a:ln>
            <a:solidFill>
              <a:schemeClr val="accent1">
                <a:lumMod val="75000"/>
              </a:schemeClr>
            </a:solidFill>
          </a:ln>
        </p:spPr>
        <p:txBody>
          <a:bodyPr wrap="square" rtlCol="0">
            <a:spAutoFit/>
          </a:bodyPr>
          <a:lstStyle/>
          <a:p>
            <a:pPr algn="ctr"/>
            <a:endParaRPr lang="fr-BE" sz="1600" dirty="0"/>
          </a:p>
          <a:p>
            <a:pPr algn="ctr"/>
            <a:r>
              <a:rPr lang="fr-BE" sz="1600" b="1" dirty="0">
                <a:solidFill>
                  <a:schemeClr val="bg1"/>
                </a:solidFill>
              </a:rPr>
              <a:t>Remise des conclusions</a:t>
            </a:r>
          </a:p>
          <a:p>
            <a:pPr algn="ctr"/>
            <a:endParaRPr lang="fr-BE" dirty="0"/>
          </a:p>
        </p:txBody>
      </p:sp>
      <p:cxnSp>
        <p:nvCxnSpPr>
          <p:cNvPr id="29" name="Connecteur droit avec flèche 28">
            <a:extLst>
              <a:ext uri="{FF2B5EF4-FFF2-40B4-BE49-F238E27FC236}">
                <a16:creationId xmlns:a16="http://schemas.microsoft.com/office/drawing/2014/main" id="{67DA3F0F-ADDC-1D86-0A1E-E7A95956DACE}"/>
              </a:ext>
            </a:extLst>
          </p:cNvPr>
          <p:cNvCxnSpPr>
            <a:stCxn id="16" idx="3"/>
            <a:endCxn id="17" idx="1"/>
          </p:cNvCxnSpPr>
          <p:nvPr/>
        </p:nvCxnSpPr>
        <p:spPr>
          <a:xfrm>
            <a:off x="1797043" y="4505286"/>
            <a:ext cx="20733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1EADF0FB-5C23-C425-BA2A-46386B1565DB}"/>
              </a:ext>
            </a:extLst>
          </p:cNvPr>
          <p:cNvCxnSpPr>
            <a:cxnSpLocks/>
            <a:stCxn id="17" idx="3"/>
          </p:cNvCxnSpPr>
          <p:nvPr/>
        </p:nvCxnSpPr>
        <p:spPr>
          <a:xfrm flipV="1">
            <a:off x="3541012" y="4505285"/>
            <a:ext cx="325675"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5ACF137B-008A-ED7F-DAC6-12B0EAFB42AD}"/>
              </a:ext>
            </a:extLst>
          </p:cNvPr>
          <p:cNvCxnSpPr>
            <a:cxnSpLocks/>
            <a:endCxn id="24" idx="1"/>
          </p:cNvCxnSpPr>
          <p:nvPr/>
        </p:nvCxnSpPr>
        <p:spPr>
          <a:xfrm>
            <a:off x="6069185" y="4520675"/>
            <a:ext cx="3256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9570D4C4-24EC-7649-3D0C-CB168008CE58}"/>
              </a:ext>
            </a:extLst>
          </p:cNvPr>
          <p:cNvCxnSpPr>
            <a:cxnSpLocks/>
            <a:stCxn id="24" idx="3"/>
            <a:endCxn id="26" idx="1"/>
          </p:cNvCxnSpPr>
          <p:nvPr/>
        </p:nvCxnSpPr>
        <p:spPr>
          <a:xfrm>
            <a:off x="8174429" y="4520675"/>
            <a:ext cx="2137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420A9B22-5609-CAFC-6F1B-42B351AB0224}"/>
              </a:ext>
            </a:extLst>
          </p:cNvPr>
          <p:cNvCxnSpPr>
            <a:cxnSpLocks/>
            <a:endCxn id="18" idx="1"/>
          </p:cNvCxnSpPr>
          <p:nvPr/>
        </p:nvCxnSpPr>
        <p:spPr>
          <a:xfrm>
            <a:off x="3673219" y="2984605"/>
            <a:ext cx="199562" cy="8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a:extLst>
              <a:ext uri="{FF2B5EF4-FFF2-40B4-BE49-F238E27FC236}">
                <a16:creationId xmlns:a16="http://schemas.microsoft.com/office/drawing/2014/main" id="{C30DED06-4030-AE42-5205-36D1B3E5F3DC}"/>
              </a:ext>
            </a:extLst>
          </p:cNvPr>
          <p:cNvCxnSpPr>
            <a:cxnSpLocks/>
            <a:endCxn id="25" idx="1"/>
          </p:cNvCxnSpPr>
          <p:nvPr/>
        </p:nvCxnSpPr>
        <p:spPr>
          <a:xfrm>
            <a:off x="3667125" y="6382331"/>
            <a:ext cx="2056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50">
            <a:extLst>
              <a:ext uri="{FF2B5EF4-FFF2-40B4-BE49-F238E27FC236}">
                <a16:creationId xmlns:a16="http://schemas.microsoft.com/office/drawing/2014/main" id="{9F1F414E-0827-20C1-112B-A1B1269BE57B}"/>
              </a:ext>
            </a:extLst>
          </p:cNvPr>
          <p:cNvCxnSpPr>
            <a:cxnSpLocks/>
          </p:cNvCxnSpPr>
          <p:nvPr/>
        </p:nvCxnSpPr>
        <p:spPr>
          <a:xfrm flipV="1">
            <a:off x="3667125" y="2984605"/>
            <a:ext cx="0" cy="3397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6F145508-479D-B659-2335-1AC8AFAED1DB}"/>
              </a:ext>
            </a:extLst>
          </p:cNvPr>
          <p:cNvCxnSpPr>
            <a:cxnSpLocks/>
          </p:cNvCxnSpPr>
          <p:nvPr/>
        </p:nvCxnSpPr>
        <p:spPr>
          <a:xfrm flipV="1">
            <a:off x="6158865" y="2984605"/>
            <a:ext cx="0" cy="3397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Connecteur droit 56">
            <a:extLst>
              <a:ext uri="{FF2B5EF4-FFF2-40B4-BE49-F238E27FC236}">
                <a16:creationId xmlns:a16="http://schemas.microsoft.com/office/drawing/2014/main" id="{487912B9-4CB3-3BBD-CD3A-4A15BE615F91}"/>
              </a:ext>
            </a:extLst>
          </p:cNvPr>
          <p:cNvCxnSpPr>
            <a:stCxn id="18" idx="3"/>
          </p:cNvCxnSpPr>
          <p:nvPr/>
        </p:nvCxnSpPr>
        <p:spPr>
          <a:xfrm flipV="1">
            <a:off x="6069185" y="2984605"/>
            <a:ext cx="89680" cy="8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02B5D430-A5D8-DCC4-0380-7AB8941B0A7F}"/>
              </a:ext>
            </a:extLst>
          </p:cNvPr>
          <p:cNvCxnSpPr/>
          <p:nvPr/>
        </p:nvCxnSpPr>
        <p:spPr>
          <a:xfrm flipV="1">
            <a:off x="6069185" y="6382331"/>
            <a:ext cx="89680" cy="868"/>
          </a:xfrm>
          <a:prstGeom prst="line">
            <a:avLst/>
          </a:prstGeom>
        </p:spPr>
        <p:style>
          <a:lnRef idx="2">
            <a:schemeClr val="accent1"/>
          </a:lnRef>
          <a:fillRef idx="0">
            <a:schemeClr val="accent1"/>
          </a:fillRef>
          <a:effectRef idx="1">
            <a:schemeClr val="accent1"/>
          </a:effectRef>
          <a:fontRef idx="minor">
            <a:schemeClr val="tx1"/>
          </a:fontRef>
        </p:style>
      </p:cxnSp>
      <p:pic>
        <p:nvPicPr>
          <p:cNvPr id="60" name="Image 59" descr="Une image contenant Police, symbole, Graphique, conception&#10;&#10;Le contenu généré par l’IA peut être incorrect.">
            <a:extLst>
              <a:ext uri="{FF2B5EF4-FFF2-40B4-BE49-F238E27FC236}">
                <a16:creationId xmlns:a16="http://schemas.microsoft.com/office/drawing/2014/main" id="{F3872A2C-5812-BC06-7EF8-53802B58E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551" y="318900"/>
            <a:ext cx="2155193" cy="1212296"/>
          </a:xfrm>
          <a:prstGeom prst="rect">
            <a:avLst/>
          </a:prstGeom>
        </p:spPr>
      </p:pic>
      <p:sp>
        <p:nvSpPr>
          <p:cNvPr id="5" name="Flèche : angle droit 4">
            <a:extLst>
              <a:ext uri="{FF2B5EF4-FFF2-40B4-BE49-F238E27FC236}">
                <a16:creationId xmlns:a16="http://schemas.microsoft.com/office/drawing/2014/main" id="{EF31FAA1-7734-29AA-FE1F-213A1BA8F943}"/>
              </a:ext>
            </a:extLst>
          </p:cNvPr>
          <p:cNvSpPr/>
          <p:nvPr/>
        </p:nvSpPr>
        <p:spPr>
          <a:xfrm rot="16200000">
            <a:off x="7179935" y="1816445"/>
            <a:ext cx="1364288" cy="293443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267025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65488-77A6-F922-2210-25EEDEC05749}"/>
            </a:ext>
          </a:extLst>
        </p:cNvPr>
        <p:cNvGrpSpPr/>
        <p:nvPr/>
      </p:nvGrpSpPr>
      <p:grpSpPr>
        <a:xfrm>
          <a:off x="0" y="0"/>
          <a:ext cx="0" cy="0"/>
          <a:chOff x="0" y="0"/>
          <a:chExt cx="0" cy="0"/>
        </a:xfrm>
      </p:grpSpPr>
      <p:sp>
        <p:nvSpPr>
          <p:cNvPr id="63" name="Rectangle 62">
            <a:extLst>
              <a:ext uri="{FF2B5EF4-FFF2-40B4-BE49-F238E27FC236}">
                <a16:creationId xmlns:a16="http://schemas.microsoft.com/office/drawing/2014/main" id="{E3CF2B42-D636-5A3E-0F60-4DD439B6F4CD}"/>
              </a:ext>
            </a:extLst>
          </p:cNvPr>
          <p:cNvSpPr/>
          <p:nvPr/>
        </p:nvSpPr>
        <p:spPr>
          <a:xfrm>
            <a:off x="10006881" y="1690688"/>
            <a:ext cx="1804059" cy="5078412"/>
          </a:xfrm>
          <a:prstGeom prst="rect">
            <a:avLst/>
          </a:prstGeom>
          <a:solidFill>
            <a:srgbClr val="8BCFED">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Rectangle 61">
            <a:extLst>
              <a:ext uri="{FF2B5EF4-FFF2-40B4-BE49-F238E27FC236}">
                <a16:creationId xmlns:a16="http://schemas.microsoft.com/office/drawing/2014/main" id="{C70ACCC7-F2C1-5FB3-B867-E0D9E47114DB}"/>
              </a:ext>
            </a:extLst>
          </p:cNvPr>
          <p:cNvSpPr/>
          <p:nvPr/>
        </p:nvSpPr>
        <p:spPr>
          <a:xfrm>
            <a:off x="1845034" y="1690688"/>
            <a:ext cx="8186337" cy="5078412"/>
          </a:xfrm>
          <a:prstGeom prst="rect">
            <a:avLst/>
          </a:prstGeom>
          <a:solidFill>
            <a:srgbClr val="229DD4">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a:extLst>
              <a:ext uri="{FF2B5EF4-FFF2-40B4-BE49-F238E27FC236}">
                <a16:creationId xmlns:a16="http://schemas.microsoft.com/office/drawing/2014/main" id="{E8E4F8A0-547A-DF3D-EC16-85F9F15340E8}"/>
              </a:ext>
            </a:extLst>
          </p:cNvPr>
          <p:cNvSpPr/>
          <p:nvPr/>
        </p:nvSpPr>
        <p:spPr>
          <a:xfrm>
            <a:off x="207004" y="1690688"/>
            <a:ext cx="1641110" cy="5078412"/>
          </a:xfrm>
          <a:prstGeom prst="rect">
            <a:avLst/>
          </a:prstGeom>
          <a:solidFill>
            <a:srgbClr val="15608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51A709C6-CEC4-DE4E-6F2A-C88EF86E1F8B}"/>
              </a:ext>
            </a:extLst>
          </p:cNvPr>
          <p:cNvSpPr>
            <a:spLocks noGrp="1"/>
          </p:cNvSpPr>
          <p:nvPr>
            <p:ph type="title"/>
          </p:nvPr>
        </p:nvSpPr>
        <p:spPr/>
        <p:txBody>
          <a:bodyPr/>
          <a:lstStyle/>
          <a:p>
            <a:r>
              <a:rPr lang="fr-BE" dirty="0"/>
              <a:t>Le Voyage – un challenge diagnostique</a:t>
            </a:r>
          </a:p>
        </p:txBody>
      </p:sp>
      <p:sp>
        <p:nvSpPr>
          <p:cNvPr id="10" name="Flèche : pentagone 9">
            <a:extLst>
              <a:ext uri="{FF2B5EF4-FFF2-40B4-BE49-F238E27FC236}">
                <a16:creationId xmlns:a16="http://schemas.microsoft.com/office/drawing/2014/main" id="{E7931CD4-23F6-EE98-8872-F0B2856791A8}"/>
              </a:ext>
            </a:extLst>
          </p:cNvPr>
          <p:cNvSpPr/>
          <p:nvPr/>
        </p:nvSpPr>
        <p:spPr>
          <a:xfrm>
            <a:off x="207003" y="1690993"/>
            <a:ext cx="11828746" cy="505437"/>
          </a:xfrm>
          <a:prstGeom prst="homePlate">
            <a:avLst/>
          </a:prstGeom>
          <a:solidFill>
            <a:srgbClr val="8BCF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lèche : pentagone 10">
            <a:extLst>
              <a:ext uri="{FF2B5EF4-FFF2-40B4-BE49-F238E27FC236}">
                <a16:creationId xmlns:a16="http://schemas.microsoft.com/office/drawing/2014/main" id="{57160069-148E-F497-BC33-E0CE25CD503B}"/>
              </a:ext>
            </a:extLst>
          </p:cNvPr>
          <p:cNvSpPr/>
          <p:nvPr/>
        </p:nvSpPr>
        <p:spPr>
          <a:xfrm>
            <a:off x="838200" y="1690688"/>
            <a:ext cx="9458464" cy="505437"/>
          </a:xfrm>
          <a:prstGeom prst="homePlate">
            <a:avLst/>
          </a:prstGeom>
          <a:solidFill>
            <a:srgbClr val="239F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 pentagone 11">
            <a:extLst>
              <a:ext uri="{FF2B5EF4-FFF2-40B4-BE49-F238E27FC236}">
                <a16:creationId xmlns:a16="http://schemas.microsoft.com/office/drawing/2014/main" id="{746D4857-007E-0FF9-1843-6A7D3083D836}"/>
              </a:ext>
            </a:extLst>
          </p:cNvPr>
          <p:cNvSpPr/>
          <p:nvPr/>
        </p:nvSpPr>
        <p:spPr>
          <a:xfrm>
            <a:off x="207005" y="1699804"/>
            <a:ext cx="1966586" cy="50543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377385DB-C08B-F8F0-8205-C5FBD5D00A05}"/>
              </a:ext>
            </a:extLst>
          </p:cNvPr>
          <p:cNvSpPr txBox="1"/>
          <p:nvPr/>
        </p:nvSpPr>
        <p:spPr>
          <a:xfrm>
            <a:off x="260407" y="1759045"/>
            <a:ext cx="2312627" cy="369332"/>
          </a:xfrm>
          <a:prstGeom prst="rect">
            <a:avLst/>
          </a:prstGeom>
          <a:noFill/>
        </p:spPr>
        <p:txBody>
          <a:bodyPr wrap="square" rtlCol="0">
            <a:spAutoFit/>
          </a:bodyPr>
          <a:lstStyle/>
          <a:p>
            <a:r>
              <a:rPr lang="fr-BE" b="1" dirty="0">
                <a:solidFill>
                  <a:schemeClr val="bg1"/>
                </a:solidFill>
              </a:rPr>
              <a:t>Liste d’attente</a:t>
            </a:r>
          </a:p>
        </p:txBody>
      </p:sp>
      <p:sp>
        <p:nvSpPr>
          <p:cNvPr id="14" name="ZoneTexte 13">
            <a:extLst>
              <a:ext uri="{FF2B5EF4-FFF2-40B4-BE49-F238E27FC236}">
                <a16:creationId xmlns:a16="http://schemas.microsoft.com/office/drawing/2014/main" id="{5BD71A36-F59D-A53C-181D-AACFD0622FFC}"/>
              </a:ext>
            </a:extLst>
          </p:cNvPr>
          <p:cNvSpPr txBox="1"/>
          <p:nvPr/>
        </p:nvSpPr>
        <p:spPr>
          <a:xfrm>
            <a:off x="3918573" y="1744693"/>
            <a:ext cx="3493729" cy="369332"/>
          </a:xfrm>
          <a:prstGeom prst="rect">
            <a:avLst/>
          </a:prstGeom>
          <a:noFill/>
        </p:spPr>
        <p:txBody>
          <a:bodyPr wrap="square" rtlCol="0">
            <a:spAutoFit/>
          </a:bodyPr>
          <a:lstStyle/>
          <a:p>
            <a:r>
              <a:rPr lang="fr-BE" b="1" dirty="0">
                <a:solidFill>
                  <a:schemeClr val="bg1"/>
                </a:solidFill>
              </a:rPr>
              <a:t>Bilan diagnostic et fonctionnel</a:t>
            </a:r>
          </a:p>
        </p:txBody>
      </p:sp>
      <p:sp>
        <p:nvSpPr>
          <p:cNvPr id="15" name="ZoneTexte 14">
            <a:extLst>
              <a:ext uri="{FF2B5EF4-FFF2-40B4-BE49-F238E27FC236}">
                <a16:creationId xmlns:a16="http://schemas.microsoft.com/office/drawing/2014/main" id="{831E0AE7-ECE9-E846-4EC9-F4D157D8A813}"/>
              </a:ext>
            </a:extLst>
          </p:cNvPr>
          <p:cNvSpPr txBox="1"/>
          <p:nvPr/>
        </p:nvSpPr>
        <p:spPr>
          <a:xfrm>
            <a:off x="10296663" y="1759045"/>
            <a:ext cx="1548189" cy="369332"/>
          </a:xfrm>
          <a:prstGeom prst="rect">
            <a:avLst/>
          </a:prstGeom>
          <a:noFill/>
        </p:spPr>
        <p:txBody>
          <a:bodyPr wrap="square" rtlCol="0">
            <a:spAutoFit/>
          </a:bodyPr>
          <a:lstStyle/>
          <a:p>
            <a:pPr algn="ctr"/>
            <a:r>
              <a:rPr lang="fr-BE" b="1" dirty="0">
                <a:solidFill>
                  <a:schemeClr val="bg1"/>
                </a:solidFill>
              </a:rPr>
              <a:t>Coordination</a:t>
            </a:r>
          </a:p>
        </p:txBody>
      </p:sp>
      <p:sp>
        <p:nvSpPr>
          <p:cNvPr id="16" name="ZoneTexte 15">
            <a:extLst>
              <a:ext uri="{FF2B5EF4-FFF2-40B4-BE49-F238E27FC236}">
                <a16:creationId xmlns:a16="http://schemas.microsoft.com/office/drawing/2014/main" id="{1BC4A22D-F9A2-88BB-C20E-8A7B14A561C4}"/>
              </a:ext>
            </a:extLst>
          </p:cNvPr>
          <p:cNvSpPr txBox="1"/>
          <p:nvPr/>
        </p:nvSpPr>
        <p:spPr>
          <a:xfrm>
            <a:off x="260407" y="3935899"/>
            <a:ext cx="1536636" cy="1138773"/>
          </a:xfrm>
          <a:prstGeom prst="rect">
            <a:avLst/>
          </a:prstGeom>
          <a:solidFill>
            <a:srgbClr val="156082"/>
          </a:solidFill>
        </p:spPr>
        <p:txBody>
          <a:bodyPr wrap="square" rtlCol="0">
            <a:spAutoFit/>
          </a:bodyPr>
          <a:lstStyle/>
          <a:p>
            <a:pPr algn="ctr"/>
            <a:endParaRPr lang="fr-BE" dirty="0"/>
          </a:p>
          <a:p>
            <a:pPr algn="ctr"/>
            <a:r>
              <a:rPr lang="fr-BE" sz="1600" b="1" dirty="0">
                <a:solidFill>
                  <a:schemeClr val="bg1"/>
                </a:solidFill>
              </a:rPr>
              <a:t>Rdv auprès du secrétariat</a:t>
            </a:r>
          </a:p>
          <a:p>
            <a:pPr algn="ctr"/>
            <a:endParaRPr lang="fr-BE" dirty="0"/>
          </a:p>
        </p:txBody>
      </p:sp>
      <p:sp>
        <p:nvSpPr>
          <p:cNvPr id="17" name="ZoneTexte 16">
            <a:extLst>
              <a:ext uri="{FF2B5EF4-FFF2-40B4-BE49-F238E27FC236}">
                <a16:creationId xmlns:a16="http://schemas.microsoft.com/office/drawing/2014/main" id="{A6E8608A-FC8A-73E4-D156-81D23F463A0E}"/>
              </a:ext>
            </a:extLst>
          </p:cNvPr>
          <p:cNvSpPr txBox="1"/>
          <p:nvPr/>
        </p:nvSpPr>
        <p:spPr>
          <a:xfrm>
            <a:off x="2004376" y="3935900"/>
            <a:ext cx="1536636" cy="1138773"/>
          </a:xfrm>
          <a:prstGeom prst="rect">
            <a:avLst/>
          </a:prstGeom>
          <a:solidFill>
            <a:srgbClr val="239FD7"/>
          </a:solidFill>
          <a:ln>
            <a:solidFill>
              <a:schemeClr val="accent1">
                <a:lumMod val="75000"/>
              </a:schemeClr>
            </a:solidFill>
          </a:ln>
        </p:spPr>
        <p:txBody>
          <a:bodyPr wrap="square" rtlCol="0">
            <a:spAutoFit/>
          </a:bodyPr>
          <a:lstStyle/>
          <a:p>
            <a:pPr algn="ctr"/>
            <a:endParaRPr lang="fr-BE" dirty="0"/>
          </a:p>
          <a:p>
            <a:pPr algn="ctr"/>
            <a:r>
              <a:rPr lang="fr-BE" sz="1600" b="1" dirty="0">
                <a:solidFill>
                  <a:schemeClr val="bg1"/>
                </a:solidFill>
              </a:rPr>
              <a:t>1</a:t>
            </a:r>
            <a:r>
              <a:rPr lang="fr-BE" sz="1600" b="1" baseline="30000" dirty="0">
                <a:solidFill>
                  <a:schemeClr val="bg1"/>
                </a:solidFill>
              </a:rPr>
              <a:t>er</a:t>
            </a:r>
            <a:r>
              <a:rPr lang="fr-BE" sz="1600" b="1" dirty="0">
                <a:solidFill>
                  <a:schemeClr val="bg1"/>
                </a:solidFill>
              </a:rPr>
              <a:t> Rdv avec l’équipe</a:t>
            </a:r>
          </a:p>
          <a:p>
            <a:pPr algn="ctr"/>
            <a:endParaRPr lang="fr-BE" dirty="0"/>
          </a:p>
        </p:txBody>
      </p:sp>
      <p:sp>
        <p:nvSpPr>
          <p:cNvPr id="18" name="ZoneTexte 17">
            <a:extLst>
              <a:ext uri="{FF2B5EF4-FFF2-40B4-BE49-F238E27FC236}">
                <a16:creationId xmlns:a16="http://schemas.microsoft.com/office/drawing/2014/main" id="{F392716C-65BD-EC6A-F7C8-FC6AE5E0C8C4}"/>
              </a:ext>
            </a:extLst>
          </p:cNvPr>
          <p:cNvSpPr txBox="1"/>
          <p:nvPr/>
        </p:nvSpPr>
        <p:spPr>
          <a:xfrm>
            <a:off x="3872781" y="2331448"/>
            <a:ext cx="2196404" cy="1308050"/>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autisme</a:t>
            </a:r>
          </a:p>
          <a:p>
            <a:pPr algn="ctr"/>
            <a:endParaRPr lang="fr-BE" sz="500" b="1" dirty="0">
              <a:solidFill>
                <a:schemeClr val="bg1"/>
              </a:solidFill>
            </a:endParaRPr>
          </a:p>
          <a:p>
            <a:pPr algn="ctr"/>
            <a:r>
              <a:rPr lang="fr-BE" b="1" dirty="0">
                <a:solidFill>
                  <a:schemeClr val="bg1"/>
                </a:solidFill>
              </a:rPr>
              <a:t>ADOS-2 ± ADI-R</a:t>
            </a:r>
          </a:p>
          <a:p>
            <a:pPr algn="ctr"/>
            <a:r>
              <a:rPr lang="fr-BE" sz="1400" dirty="0">
                <a:solidFill>
                  <a:schemeClr val="bg1"/>
                </a:solidFill>
              </a:rPr>
              <a:t>(CARS, ECA…)</a:t>
            </a:r>
          </a:p>
          <a:p>
            <a:pPr algn="ctr"/>
            <a:r>
              <a:rPr lang="fr-BE" sz="1400" dirty="0">
                <a:solidFill>
                  <a:schemeClr val="bg1"/>
                </a:solidFill>
              </a:rPr>
              <a:t>(DSM-V)</a:t>
            </a:r>
          </a:p>
          <a:p>
            <a:pPr algn="ctr"/>
            <a:endParaRPr lang="fr-BE" sz="500" dirty="0"/>
          </a:p>
        </p:txBody>
      </p:sp>
      <p:sp>
        <p:nvSpPr>
          <p:cNvPr id="23" name="ZoneTexte 22">
            <a:extLst>
              <a:ext uri="{FF2B5EF4-FFF2-40B4-BE49-F238E27FC236}">
                <a16:creationId xmlns:a16="http://schemas.microsoft.com/office/drawing/2014/main" id="{5206BE12-D004-3D7E-E56B-04DA690C8E48}"/>
              </a:ext>
            </a:extLst>
          </p:cNvPr>
          <p:cNvSpPr txBox="1"/>
          <p:nvPr/>
        </p:nvSpPr>
        <p:spPr>
          <a:xfrm>
            <a:off x="3872781" y="3837517"/>
            <a:ext cx="2196404" cy="2108269"/>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fonctionnel</a:t>
            </a:r>
          </a:p>
          <a:p>
            <a:pPr algn="ctr"/>
            <a:endParaRPr lang="fr-BE" sz="500" b="1" dirty="0">
              <a:solidFill>
                <a:schemeClr val="bg1"/>
              </a:solidFill>
            </a:endParaRPr>
          </a:p>
          <a:p>
            <a:pPr algn="ctr"/>
            <a:r>
              <a:rPr lang="fr-BE" sz="1400" dirty="0">
                <a:solidFill>
                  <a:schemeClr val="bg1"/>
                </a:solidFill>
              </a:rPr>
              <a:t>QI/développement</a:t>
            </a:r>
          </a:p>
          <a:p>
            <a:pPr algn="ctr"/>
            <a:r>
              <a:rPr lang="fr-BE" sz="1400" dirty="0">
                <a:solidFill>
                  <a:schemeClr val="bg1"/>
                </a:solidFill>
              </a:rPr>
              <a:t>Langage/communication</a:t>
            </a:r>
          </a:p>
          <a:p>
            <a:pPr algn="ctr"/>
            <a:r>
              <a:rPr lang="fr-BE" sz="1400" dirty="0">
                <a:solidFill>
                  <a:schemeClr val="bg1"/>
                </a:solidFill>
              </a:rPr>
              <a:t>Profil sensoriel </a:t>
            </a:r>
          </a:p>
          <a:p>
            <a:pPr algn="ctr"/>
            <a:r>
              <a:rPr lang="fr-BE" sz="1400" dirty="0">
                <a:solidFill>
                  <a:schemeClr val="bg1"/>
                </a:solidFill>
              </a:rPr>
              <a:t>Fonctions attentionnelles</a:t>
            </a:r>
          </a:p>
          <a:p>
            <a:pPr algn="ctr"/>
            <a:r>
              <a:rPr lang="fr-BE" sz="1400" dirty="0">
                <a:solidFill>
                  <a:schemeClr val="bg1"/>
                </a:solidFill>
              </a:rPr>
              <a:t>Fonctions exécutives</a:t>
            </a:r>
          </a:p>
          <a:p>
            <a:pPr algn="ctr"/>
            <a:r>
              <a:rPr lang="fr-BE" sz="1400" dirty="0">
                <a:solidFill>
                  <a:schemeClr val="bg1"/>
                </a:solidFill>
              </a:rPr>
              <a:t>Evaluation (pédo)psy</a:t>
            </a:r>
          </a:p>
          <a:p>
            <a:pPr algn="ctr"/>
            <a:r>
              <a:rPr lang="fr-BE" sz="1400" dirty="0">
                <a:solidFill>
                  <a:schemeClr val="bg1"/>
                </a:solidFill>
              </a:rPr>
              <a:t>….</a:t>
            </a:r>
          </a:p>
          <a:p>
            <a:pPr algn="ctr"/>
            <a:endParaRPr lang="fr-BE" sz="500" dirty="0"/>
          </a:p>
        </p:txBody>
      </p:sp>
      <p:sp>
        <p:nvSpPr>
          <p:cNvPr id="24" name="ZoneTexte 23">
            <a:extLst>
              <a:ext uri="{FF2B5EF4-FFF2-40B4-BE49-F238E27FC236}">
                <a16:creationId xmlns:a16="http://schemas.microsoft.com/office/drawing/2014/main" id="{2C4625D6-9AB7-B0DD-F0D3-72F10C0C218F}"/>
              </a:ext>
            </a:extLst>
          </p:cNvPr>
          <p:cNvSpPr txBox="1"/>
          <p:nvPr/>
        </p:nvSpPr>
        <p:spPr>
          <a:xfrm>
            <a:off x="6394860" y="3966677"/>
            <a:ext cx="1779569" cy="1107996"/>
          </a:xfrm>
          <a:prstGeom prst="rect">
            <a:avLst/>
          </a:prstGeom>
          <a:solidFill>
            <a:srgbClr val="239FD7"/>
          </a:solidFill>
          <a:ln>
            <a:solidFill>
              <a:schemeClr val="accent1">
                <a:lumMod val="75000"/>
              </a:schemeClr>
            </a:solidFill>
          </a:ln>
        </p:spPr>
        <p:txBody>
          <a:bodyPr wrap="square" rtlCol="0">
            <a:spAutoFit/>
          </a:bodyPr>
          <a:lstStyle/>
          <a:p>
            <a:pPr algn="ctr"/>
            <a:endParaRPr lang="fr-BE" dirty="0"/>
          </a:p>
          <a:p>
            <a:pPr algn="ctr"/>
            <a:r>
              <a:rPr lang="fr-BE" sz="1600" b="1" dirty="0">
                <a:solidFill>
                  <a:schemeClr val="bg1"/>
                </a:solidFill>
              </a:rPr>
              <a:t>Réunion pluridisciplinaire</a:t>
            </a:r>
          </a:p>
          <a:p>
            <a:pPr algn="ctr"/>
            <a:endParaRPr lang="fr-BE" sz="1600" dirty="0"/>
          </a:p>
        </p:txBody>
      </p:sp>
      <p:sp>
        <p:nvSpPr>
          <p:cNvPr id="25" name="ZoneTexte 24">
            <a:extLst>
              <a:ext uri="{FF2B5EF4-FFF2-40B4-BE49-F238E27FC236}">
                <a16:creationId xmlns:a16="http://schemas.microsoft.com/office/drawing/2014/main" id="{983A0069-B9CD-114A-8780-BB9C81AC85D8}"/>
              </a:ext>
            </a:extLst>
          </p:cNvPr>
          <p:cNvSpPr txBox="1"/>
          <p:nvPr/>
        </p:nvSpPr>
        <p:spPr>
          <a:xfrm>
            <a:off x="3872782" y="6082249"/>
            <a:ext cx="2196403" cy="600164"/>
          </a:xfrm>
          <a:prstGeom prst="rect">
            <a:avLst/>
          </a:prstGeom>
          <a:solidFill>
            <a:srgbClr val="239FD7"/>
          </a:solidFill>
          <a:ln>
            <a:solidFill>
              <a:schemeClr val="accent1">
                <a:lumMod val="75000"/>
              </a:schemeClr>
            </a:solidFill>
          </a:ln>
        </p:spPr>
        <p:txBody>
          <a:bodyPr wrap="square" rtlCol="0">
            <a:spAutoFit/>
          </a:bodyPr>
          <a:lstStyle/>
          <a:p>
            <a:pPr algn="ctr"/>
            <a:endParaRPr lang="fr-BE" sz="500" dirty="0"/>
          </a:p>
          <a:p>
            <a:pPr algn="ctr"/>
            <a:r>
              <a:rPr lang="fr-BE" b="1" u="sng" dirty="0">
                <a:solidFill>
                  <a:schemeClr val="bg1"/>
                </a:solidFill>
              </a:rPr>
              <a:t>Bilan étiologique</a:t>
            </a:r>
          </a:p>
          <a:p>
            <a:pPr algn="ctr"/>
            <a:endParaRPr lang="fr-BE" sz="500" b="1" dirty="0">
              <a:solidFill>
                <a:schemeClr val="bg1"/>
              </a:solidFill>
            </a:endParaRPr>
          </a:p>
          <a:p>
            <a:pPr algn="ctr"/>
            <a:endParaRPr lang="fr-BE" sz="500" dirty="0"/>
          </a:p>
        </p:txBody>
      </p:sp>
      <p:sp>
        <p:nvSpPr>
          <p:cNvPr id="26" name="ZoneTexte 25">
            <a:extLst>
              <a:ext uri="{FF2B5EF4-FFF2-40B4-BE49-F238E27FC236}">
                <a16:creationId xmlns:a16="http://schemas.microsoft.com/office/drawing/2014/main" id="{1D3CE980-790C-229B-8536-F14B5A00CB44}"/>
              </a:ext>
            </a:extLst>
          </p:cNvPr>
          <p:cNvSpPr txBox="1"/>
          <p:nvPr/>
        </p:nvSpPr>
        <p:spPr>
          <a:xfrm>
            <a:off x="8388156" y="3966677"/>
            <a:ext cx="1486966" cy="1107996"/>
          </a:xfrm>
          <a:prstGeom prst="rect">
            <a:avLst/>
          </a:prstGeom>
          <a:solidFill>
            <a:srgbClr val="239FD7"/>
          </a:solidFill>
          <a:ln>
            <a:solidFill>
              <a:schemeClr val="accent1">
                <a:lumMod val="75000"/>
              </a:schemeClr>
            </a:solidFill>
          </a:ln>
        </p:spPr>
        <p:txBody>
          <a:bodyPr wrap="square" rtlCol="0">
            <a:spAutoFit/>
          </a:bodyPr>
          <a:lstStyle/>
          <a:p>
            <a:pPr algn="ctr"/>
            <a:endParaRPr lang="fr-BE" sz="1600" dirty="0"/>
          </a:p>
          <a:p>
            <a:pPr algn="ctr"/>
            <a:r>
              <a:rPr lang="fr-BE" sz="1600" b="1" dirty="0">
                <a:solidFill>
                  <a:schemeClr val="bg1"/>
                </a:solidFill>
              </a:rPr>
              <a:t>Remise des conclusions</a:t>
            </a:r>
          </a:p>
          <a:p>
            <a:pPr algn="ctr"/>
            <a:endParaRPr lang="fr-BE" dirty="0"/>
          </a:p>
        </p:txBody>
      </p:sp>
      <p:sp>
        <p:nvSpPr>
          <p:cNvPr id="27" name="ZoneTexte 26">
            <a:extLst>
              <a:ext uri="{FF2B5EF4-FFF2-40B4-BE49-F238E27FC236}">
                <a16:creationId xmlns:a16="http://schemas.microsoft.com/office/drawing/2014/main" id="{A699498A-2F93-A6F1-D69A-3A877D32D6F4}"/>
              </a:ext>
            </a:extLst>
          </p:cNvPr>
          <p:cNvSpPr txBox="1"/>
          <p:nvPr/>
        </p:nvSpPr>
        <p:spPr>
          <a:xfrm>
            <a:off x="10296664" y="3970397"/>
            <a:ext cx="1410910" cy="1107996"/>
          </a:xfrm>
          <a:prstGeom prst="rect">
            <a:avLst/>
          </a:prstGeom>
          <a:solidFill>
            <a:srgbClr val="8BCFED"/>
          </a:solidFill>
          <a:ln>
            <a:solidFill>
              <a:schemeClr val="accent1">
                <a:lumMod val="75000"/>
              </a:schemeClr>
            </a:solidFill>
          </a:ln>
        </p:spPr>
        <p:txBody>
          <a:bodyPr wrap="square" rtlCol="0">
            <a:spAutoFit/>
          </a:bodyPr>
          <a:lstStyle/>
          <a:p>
            <a:pPr algn="ctr"/>
            <a:endParaRPr lang="fr-BE" sz="1600" dirty="0"/>
          </a:p>
          <a:p>
            <a:pPr algn="ctr"/>
            <a:r>
              <a:rPr lang="fr-BE" sz="1600" b="1" dirty="0">
                <a:solidFill>
                  <a:schemeClr val="bg1"/>
                </a:solidFill>
              </a:rPr>
              <a:t>Suivi</a:t>
            </a:r>
          </a:p>
          <a:p>
            <a:pPr algn="ctr"/>
            <a:r>
              <a:rPr lang="fr-BE" sz="1600" b="1" dirty="0">
                <a:solidFill>
                  <a:schemeClr val="bg1"/>
                </a:solidFill>
              </a:rPr>
              <a:t>Réévaluation</a:t>
            </a:r>
          </a:p>
          <a:p>
            <a:pPr algn="ctr"/>
            <a:endParaRPr lang="fr-BE" dirty="0"/>
          </a:p>
        </p:txBody>
      </p:sp>
      <p:cxnSp>
        <p:nvCxnSpPr>
          <p:cNvPr id="29" name="Connecteur droit avec flèche 28">
            <a:extLst>
              <a:ext uri="{FF2B5EF4-FFF2-40B4-BE49-F238E27FC236}">
                <a16:creationId xmlns:a16="http://schemas.microsoft.com/office/drawing/2014/main" id="{D60768AB-DB5E-290D-C646-866CE1444896}"/>
              </a:ext>
            </a:extLst>
          </p:cNvPr>
          <p:cNvCxnSpPr>
            <a:stCxn id="16" idx="3"/>
            <a:endCxn id="17" idx="1"/>
          </p:cNvCxnSpPr>
          <p:nvPr/>
        </p:nvCxnSpPr>
        <p:spPr>
          <a:xfrm>
            <a:off x="1797043" y="4505286"/>
            <a:ext cx="20733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2E0D5B4D-CE95-3B10-3D6E-41F03B5F10C0}"/>
              </a:ext>
            </a:extLst>
          </p:cNvPr>
          <p:cNvCxnSpPr>
            <a:cxnSpLocks/>
            <a:stCxn id="17" idx="3"/>
          </p:cNvCxnSpPr>
          <p:nvPr/>
        </p:nvCxnSpPr>
        <p:spPr>
          <a:xfrm flipV="1">
            <a:off x="3541012" y="4505285"/>
            <a:ext cx="325675"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28851F47-1942-22F0-BD32-5C3AE4C04665}"/>
              </a:ext>
            </a:extLst>
          </p:cNvPr>
          <p:cNvCxnSpPr>
            <a:cxnSpLocks/>
            <a:endCxn id="24" idx="1"/>
          </p:cNvCxnSpPr>
          <p:nvPr/>
        </p:nvCxnSpPr>
        <p:spPr>
          <a:xfrm>
            <a:off x="6069185" y="4520675"/>
            <a:ext cx="3256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BD69A765-31C2-B4A3-28E0-6EA2430D7070}"/>
              </a:ext>
            </a:extLst>
          </p:cNvPr>
          <p:cNvCxnSpPr>
            <a:cxnSpLocks/>
            <a:stCxn id="24" idx="3"/>
            <a:endCxn id="26" idx="1"/>
          </p:cNvCxnSpPr>
          <p:nvPr/>
        </p:nvCxnSpPr>
        <p:spPr>
          <a:xfrm>
            <a:off x="8174429" y="4520675"/>
            <a:ext cx="2137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Connecteur droit avec flèche 39">
            <a:extLst>
              <a:ext uri="{FF2B5EF4-FFF2-40B4-BE49-F238E27FC236}">
                <a16:creationId xmlns:a16="http://schemas.microsoft.com/office/drawing/2014/main" id="{3FA3CE0D-78A4-B47F-D37C-1097CF1B62F3}"/>
              </a:ext>
            </a:extLst>
          </p:cNvPr>
          <p:cNvCxnSpPr>
            <a:cxnSpLocks/>
            <a:stCxn id="26" idx="3"/>
            <a:endCxn id="27" idx="1"/>
          </p:cNvCxnSpPr>
          <p:nvPr/>
        </p:nvCxnSpPr>
        <p:spPr>
          <a:xfrm>
            <a:off x="9875122" y="4520675"/>
            <a:ext cx="421542" cy="3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BFE96307-E0CB-90DE-4219-A6BED342733B}"/>
              </a:ext>
            </a:extLst>
          </p:cNvPr>
          <p:cNvCxnSpPr>
            <a:cxnSpLocks/>
            <a:endCxn id="18" idx="1"/>
          </p:cNvCxnSpPr>
          <p:nvPr/>
        </p:nvCxnSpPr>
        <p:spPr>
          <a:xfrm>
            <a:off x="3673219" y="2984605"/>
            <a:ext cx="199562" cy="8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a:extLst>
              <a:ext uri="{FF2B5EF4-FFF2-40B4-BE49-F238E27FC236}">
                <a16:creationId xmlns:a16="http://schemas.microsoft.com/office/drawing/2014/main" id="{432D77EF-C803-32AF-67F1-CC6C67A6030D}"/>
              </a:ext>
            </a:extLst>
          </p:cNvPr>
          <p:cNvCxnSpPr>
            <a:cxnSpLocks/>
            <a:endCxn id="25" idx="1"/>
          </p:cNvCxnSpPr>
          <p:nvPr/>
        </p:nvCxnSpPr>
        <p:spPr>
          <a:xfrm>
            <a:off x="3667125" y="6382331"/>
            <a:ext cx="2056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50">
            <a:extLst>
              <a:ext uri="{FF2B5EF4-FFF2-40B4-BE49-F238E27FC236}">
                <a16:creationId xmlns:a16="http://schemas.microsoft.com/office/drawing/2014/main" id="{69C80FE5-8D8F-5DBA-F8A1-1FD5514718AD}"/>
              </a:ext>
            </a:extLst>
          </p:cNvPr>
          <p:cNvCxnSpPr>
            <a:cxnSpLocks/>
          </p:cNvCxnSpPr>
          <p:nvPr/>
        </p:nvCxnSpPr>
        <p:spPr>
          <a:xfrm flipV="1">
            <a:off x="3667125" y="2984605"/>
            <a:ext cx="0" cy="3397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437D3290-5B0B-2B90-D192-941C33A574BF}"/>
              </a:ext>
            </a:extLst>
          </p:cNvPr>
          <p:cNvCxnSpPr>
            <a:cxnSpLocks/>
          </p:cNvCxnSpPr>
          <p:nvPr/>
        </p:nvCxnSpPr>
        <p:spPr>
          <a:xfrm flipV="1">
            <a:off x="6158865" y="2984605"/>
            <a:ext cx="0" cy="3397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Connecteur droit 56">
            <a:extLst>
              <a:ext uri="{FF2B5EF4-FFF2-40B4-BE49-F238E27FC236}">
                <a16:creationId xmlns:a16="http://schemas.microsoft.com/office/drawing/2014/main" id="{CAD3C520-2BC7-43F0-5CE9-55DFFD141992}"/>
              </a:ext>
            </a:extLst>
          </p:cNvPr>
          <p:cNvCxnSpPr>
            <a:stCxn id="18" idx="3"/>
          </p:cNvCxnSpPr>
          <p:nvPr/>
        </p:nvCxnSpPr>
        <p:spPr>
          <a:xfrm flipV="1">
            <a:off x="6069185" y="2984605"/>
            <a:ext cx="89680" cy="8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DEA99795-D83A-6A15-D6E5-4484850E7D6F}"/>
              </a:ext>
            </a:extLst>
          </p:cNvPr>
          <p:cNvCxnSpPr/>
          <p:nvPr/>
        </p:nvCxnSpPr>
        <p:spPr>
          <a:xfrm flipV="1">
            <a:off x="6069185" y="6382331"/>
            <a:ext cx="89680" cy="868"/>
          </a:xfrm>
          <a:prstGeom prst="line">
            <a:avLst/>
          </a:prstGeom>
        </p:spPr>
        <p:style>
          <a:lnRef idx="2">
            <a:schemeClr val="accent1"/>
          </a:lnRef>
          <a:fillRef idx="0">
            <a:schemeClr val="accent1"/>
          </a:fillRef>
          <a:effectRef idx="1">
            <a:schemeClr val="accent1"/>
          </a:effectRef>
          <a:fontRef idx="minor">
            <a:schemeClr val="tx1"/>
          </a:fontRef>
        </p:style>
      </p:cxnSp>
      <p:pic>
        <p:nvPicPr>
          <p:cNvPr id="60" name="Image 59" descr="Une image contenant Police, symbole, Graphique, conception&#10;&#10;Le contenu généré par l’IA peut être incorrect.">
            <a:extLst>
              <a:ext uri="{FF2B5EF4-FFF2-40B4-BE49-F238E27FC236}">
                <a16:creationId xmlns:a16="http://schemas.microsoft.com/office/drawing/2014/main" id="{7E1574DE-052E-4BFA-2CAA-D74D43443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551" y="318900"/>
            <a:ext cx="2155193" cy="1212296"/>
          </a:xfrm>
          <a:prstGeom prst="rect">
            <a:avLst/>
          </a:prstGeom>
        </p:spPr>
      </p:pic>
    </p:spTree>
    <p:extLst>
      <p:ext uri="{BB962C8B-B14F-4D97-AF65-F5344CB8AC3E}">
        <p14:creationId xmlns:p14="http://schemas.microsoft.com/office/powerpoint/2010/main" val="37531926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Voyage – un challenge diagnostique</a:t>
            </a:r>
          </a:p>
        </p:txBody>
      </p:sp>
      <p:pic>
        <p:nvPicPr>
          <p:cNvPr id="4" name="Image 3">
            <a:extLst>
              <a:ext uri="{FF2B5EF4-FFF2-40B4-BE49-F238E27FC236}">
                <a16:creationId xmlns:a16="http://schemas.microsoft.com/office/drawing/2014/main" id="{CBFA3474-B336-C5E5-2DC6-B17694764523}"/>
              </a:ext>
            </a:extLst>
          </p:cNvPr>
          <p:cNvPicPr>
            <a:picLocks noChangeAspect="1"/>
          </p:cNvPicPr>
          <p:nvPr/>
        </p:nvPicPr>
        <p:blipFill>
          <a:blip r:embed="rId2"/>
          <a:srcRect l="23511" t="21873" r="24326" b="12509"/>
          <a:stretch/>
        </p:blipFill>
        <p:spPr>
          <a:xfrm>
            <a:off x="4695288" y="1571453"/>
            <a:ext cx="6887123" cy="4873281"/>
          </a:xfrm>
          <a:prstGeom prst="rect">
            <a:avLst/>
          </a:prstGeom>
          <a:ln>
            <a:solidFill>
              <a:schemeClr val="bg1">
                <a:lumMod val="50000"/>
              </a:schemeClr>
            </a:solidFill>
          </a:ln>
        </p:spPr>
      </p:pic>
      <p:sp>
        <p:nvSpPr>
          <p:cNvPr id="5" name="ZoneTexte 4">
            <a:extLst>
              <a:ext uri="{FF2B5EF4-FFF2-40B4-BE49-F238E27FC236}">
                <a16:creationId xmlns:a16="http://schemas.microsoft.com/office/drawing/2014/main" id="{F617D09B-33DA-4577-23FE-168B0F20FAFA}"/>
              </a:ext>
            </a:extLst>
          </p:cNvPr>
          <p:cNvSpPr txBox="1"/>
          <p:nvPr/>
        </p:nvSpPr>
        <p:spPr>
          <a:xfrm>
            <a:off x="5391362" y="6454616"/>
            <a:ext cx="6097712" cy="369332"/>
          </a:xfrm>
          <a:prstGeom prst="rect">
            <a:avLst/>
          </a:prstGeom>
          <a:noFill/>
        </p:spPr>
        <p:txBody>
          <a:bodyPr wrap="square">
            <a:spAutoFit/>
          </a:bodyPr>
          <a:lstStyle/>
          <a:p>
            <a:r>
              <a:rPr lang="fr-FR" b="0" i="1" dirty="0">
                <a:solidFill>
                  <a:srgbClr val="444444"/>
                </a:solidFill>
                <a:effectLst/>
                <a:latin typeface="inherit"/>
              </a:rPr>
              <a:t>Extraits p 24 à 27 du « Mini DSM-5 Critères diagnostiques »</a:t>
            </a:r>
            <a:endParaRPr lang="fr-BE" dirty="0"/>
          </a:p>
        </p:txBody>
      </p:sp>
      <p:sp>
        <p:nvSpPr>
          <p:cNvPr id="6" name="ZoneTexte 5">
            <a:extLst>
              <a:ext uri="{FF2B5EF4-FFF2-40B4-BE49-F238E27FC236}">
                <a16:creationId xmlns:a16="http://schemas.microsoft.com/office/drawing/2014/main" id="{3500ABD1-AFF7-D374-81A1-4836C9AAD564}"/>
              </a:ext>
            </a:extLst>
          </p:cNvPr>
          <p:cNvSpPr txBox="1"/>
          <p:nvPr/>
        </p:nvSpPr>
        <p:spPr>
          <a:xfrm>
            <a:off x="388706" y="3177096"/>
            <a:ext cx="3784709" cy="1661993"/>
          </a:xfrm>
          <a:prstGeom prst="rect">
            <a:avLst/>
          </a:prstGeom>
          <a:noFill/>
        </p:spPr>
        <p:txBody>
          <a:bodyPr wrap="square" rtlCol="0">
            <a:spAutoFit/>
          </a:bodyPr>
          <a:lstStyle/>
          <a:p>
            <a:r>
              <a:rPr lang="fr-BE" sz="24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Notion de sévérité: </a:t>
            </a:r>
          </a:p>
          <a:p>
            <a:r>
              <a:rPr lang="fr-FR" sz="2000" b="0" i="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Le DSM 5 distingue 3 degrés de sévérité, en vue de déterminer le besoin de soutien.</a:t>
            </a:r>
            <a:endParaRPr lang="fr-BE"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endParaRPr lang="fr-BE" dirty="0"/>
          </a:p>
        </p:txBody>
      </p:sp>
    </p:spTree>
    <p:extLst>
      <p:ext uri="{BB962C8B-B14F-4D97-AF65-F5344CB8AC3E}">
        <p14:creationId xmlns:p14="http://schemas.microsoft.com/office/powerpoint/2010/main" val="725048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Voyage – un challenge diagnostique</a:t>
            </a:r>
          </a:p>
        </p:txBody>
      </p:sp>
      <p:sp>
        <p:nvSpPr>
          <p:cNvPr id="7" name="ZoneTexte 6">
            <a:extLst>
              <a:ext uri="{FF2B5EF4-FFF2-40B4-BE49-F238E27FC236}">
                <a16:creationId xmlns:a16="http://schemas.microsoft.com/office/drawing/2014/main" id="{27915AEF-4C1D-08C1-E030-4832F1941CDC}"/>
              </a:ext>
            </a:extLst>
          </p:cNvPr>
          <p:cNvSpPr txBox="1"/>
          <p:nvPr/>
        </p:nvSpPr>
        <p:spPr>
          <a:xfrm>
            <a:off x="967845" y="3177647"/>
            <a:ext cx="3322802" cy="1077218"/>
          </a:xfrm>
          <a:prstGeom prst="rect">
            <a:avLst/>
          </a:prstGeom>
          <a:noFill/>
        </p:spPr>
        <p:txBody>
          <a:bodyPr wrap="square" rtlCol="0">
            <a:spAutoFit/>
          </a:bodyPr>
          <a:lstStyle/>
          <a:p>
            <a:r>
              <a:rPr lang="fr-BE" sz="24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Niveau d’intelligence:</a:t>
            </a:r>
          </a:p>
          <a:p>
            <a:r>
              <a:rPr lang="fr-BE" sz="2000" b="0" i="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Déficience dans 30% des cas</a:t>
            </a:r>
          </a:p>
          <a:p>
            <a:r>
              <a:rPr lang="fr-BE"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Profil « caractéristique »</a:t>
            </a:r>
          </a:p>
        </p:txBody>
      </p:sp>
      <p:pic>
        <p:nvPicPr>
          <p:cNvPr id="24" name="Image 23">
            <a:extLst>
              <a:ext uri="{FF2B5EF4-FFF2-40B4-BE49-F238E27FC236}">
                <a16:creationId xmlns:a16="http://schemas.microsoft.com/office/drawing/2014/main" id="{61449FB8-EDF6-D6FF-FAAE-29A17B4B6800}"/>
              </a:ext>
            </a:extLst>
          </p:cNvPr>
          <p:cNvPicPr>
            <a:picLocks noChangeAspect="1"/>
          </p:cNvPicPr>
          <p:nvPr/>
        </p:nvPicPr>
        <p:blipFill>
          <a:blip r:embed="rId3"/>
          <a:srcRect l="3750" t="27846" r="65656" b="20786"/>
          <a:stretch/>
        </p:blipFill>
        <p:spPr>
          <a:xfrm>
            <a:off x="5730784" y="1431347"/>
            <a:ext cx="4432186" cy="4185974"/>
          </a:xfrm>
          <a:prstGeom prst="rect">
            <a:avLst/>
          </a:prstGeom>
        </p:spPr>
      </p:pic>
      <p:sp>
        <p:nvSpPr>
          <p:cNvPr id="25" name="ZoneTexte 24">
            <a:extLst>
              <a:ext uri="{FF2B5EF4-FFF2-40B4-BE49-F238E27FC236}">
                <a16:creationId xmlns:a16="http://schemas.microsoft.com/office/drawing/2014/main" id="{F862B746-9C0D-B09C-8002-DA363A263AA0}"/>
              </a:ext>
            </a:extLst>
          </p:cNvPr>
          <p:cNvSpPr txBox="1"/>
          <p:nvPr/>
        </p:nvSpPr>
        <p:spPr>
          <a:xfrm rot="18636963">
            <a:off x="5790983" y="5800515"/>
            <a:ext cx="1291868" cy="307777"/>
          </a:xfrm>
          <a:prstGeom prst="rect">
            <a:avLst/>
          </a:prstGeom>
          <a:noFill/>
        </p:spPr>
        <p:txBody>
          <a:bodyPr wrap="square" rtlCol="0">
            <a:spAutoFit/>
          </a:bodyPr>
          <a:lstStyle/>
          <a:p>
            <a:r>
              <a:rPr lang="fr-BE" sz="1400" dirty="0"/>
              <a:t>Similitudes</a:t>
            </a:r>
          </a:p>
        </p:txBody>
      </p:sp>
      <p:sp>
        <p:nvSpPr>
          <p:cNvPr id="26" name="ZoneTexte 25">
            <a:extLst>
              <a:ext uri="{FF2B5EF4-FFF2-40B4-BE49-F238E27FC236}">
                <a16:creationId xmlns:a16="http://schemas.microsoft.com/office/drawing/2014/main" id="{0A470DE8-460E-229F-12E9-CC917BC0B049}"/>
              </a:ext>
            </a:extLst>
          </p:cNvPr>
          <p:cNvSpPr txBox="1"/>
          <p:nvPr/>
        </p:nvSpPr>
        <p:spPr>
          <a:xfrm rot="18591362">
            <a:off x="6351567" y="5771259"/>
            <a:ext cx="1510245" cy="307777"/>
          </a:xfrm>
          <a:prstGeom prst="rect">
            <a:avLst/>
          </a:prstGeom>
          <a:noFill/>
        </p:spPr>
        <p:txBody>
          <a:bodyPr wrap="square" rtlCol="0">
            <a:spAutoFit/>
          </a:bodyPr>
          <a:lstStyle/>
          <a:p>
            <a:r>
              <a:rPr lang="fr-BE" sz="1400" dirty="0">
                <a:solidFill>
                  <a:schemeClr val="accent6"/>
                </a:solidFill>
              </a:rPr>
              <a:t>Vocabulaire</a:t>
            </a:r>
          </a:p>
        </p:txBody>
      </p:sp>
      <p:sp>
        <p:nvSpPr>
          <p:cNvPr id="27" name="ZoneTexte 26">
            <a:extLst>
              <a:ext uri="{FF2B5EF4-FFF2-40B4-BE49-F238E27FC236}">
                <a16:creationId xmlns:a16="http://schemas.microsoft.com/office/drawing/2014/main" id="{B34E6DEE-3234-F115-7577-740AEA01CABD}"/>
              </a:ext>
            </a:extLst>
          </p:cNvPr>
          <p:cNvSpPr txBox="1"/>
          <p:nvPr/>
        </p:nvSpPr>
        <p:spPr>
          <a:xfrm rot="18462944">
            <a:off x="6749005" y="5757345"/>
            <a:ext cx="2155666" cy="307777"/>
          </a:xfrm>
          <a:prstGeom prst="rect">
            <a:avLst/>
          </a:prstGeom>
          <a:noFill/>
        </p:spPr>
        <p:txBody>
          <a:bodyPr wrap="square" rtlCol="0">
            <a:spAutoFit/>
          </a:bodyPr>
          <a:lstStyle/>
          <a:p>
            <a:r>
              <a:rPr lang="fr-BE" sz="1400" dirty="0">
                <a:solidFill>
                  <a:schemeClr val="accent6"/>
                </a:solidFill>
              </a:rPr>
              <a:t>Compréhension</a:t>
            </a:r>
          </a:p>
        </p:txBody>
      </p:sp>
      <p:sp>
        <p:nvSpPr>
          <p:cNvPr id="28" name="ZoneTexte 27">
            <a:extLst>
              <a:ext uri="{FF2B5EF4-FFF2-40B4-BE49-F238E27FC236}">
                <a16:creationId xmlns:a16="http://schemas.microsoft.com/office/drawing/2014/main" id="{2D18A004-B8EF-C3C1-E62C-11122716EDD7}"/>
              </a:ext>
            </a:extLst>
          </p:cNvPr>
          <p:cNvSpPr txBox="1"/>
          <p:nvPr/>
        </p:nvSpPr>
        <p:spPr>
          <a:xfrm rot="18212599">
            <a:off x="7948806" y="5424417"/>
            <a:ext cx="1291868" cy="307777"/>
          </a:xfrm>
          <a:prstGeom prst="rect">
            <a:avLst/>
          </a:prstGeom>
          <a:noFill/>
        </p:spPr>
        <p:txBody>
          <a:bodyPr wrap="square" rtlCol="0">
            <a:spAutoFit/>
          </a:bodyPr>
          <a:lstStyle/>
          <a:p>
            <a:r>
              <a:rPr lang="fr-BE" sz="1400" dirty="0">
                <a:solidFill>
                  <a:srgbClr val="C00000"/>
                </a:solidFill>
              </a:rPr>
              <a:t>Cubes</a:t>
            </a:r>
          </a:p>
        </p:txBody>
      </p:sp>
      <p:sp>
        <p:nvSpPr>
          <p:cNvPr id="29" name="ZoneTexte 28">
            <a:extLst>
              <a:ext uri="{FF2B5EF4-FFF2-40B4-BE49-F238E27FC236}">
                <a16:creationId xmlns:a16="http://schemas.microsoft.com/office/drawing/2014/main" id="{7B255592-D935-D9AD-EE45-9E7360732D31}"/>
              </a:ext>
            </a:extLst>
          </p:cNvPr>
          <p:cNvSpPr txBox="1"/>
          <p:nvPr/>
        </p:nvSpPr>
        <p:spPr>
          <a:xfrm rot="18171610">
            <a:off x="8593891" y="5679449"/>
            <a:ext cx="1110968" cy="307777"/>
          </a:xfrm>
          <a:prstGeom prst="rect">
            <a:avLst/>
          </a:prstGeom>
          <a:noFill/>
        </p:spPr>
        <p:txBody>
          <a:bodyPr wrap="square" rtlCol="0">
            <a:spAutoFit/>
          </a:bodyPr>
          <a:lstStyle/>
          <a:p>
            <a:r>
              <a:rPr lang="fr-BE" sz="1400" dirty="0"/>
              <a:t>Mémoire</a:t>
            </a:r>
          </a:p>
        </p:txBody>
      </p:sp>
      <p:sp>
        <p:nvSpPr>
          <p:cNvPr id="30" name="ZoneTexte 29">
            <a:extLst>
              <a:ext uri="{FF2B5EF4-FFF2-40B4-BE49-F238E27FC236}">
                <a16:creationId xmlns:a16="http://schemas.microsoft.com/office/drawing/2014/main" id="{E7B8177A-B74B-6CE2-81CA-60BF04197E16}"/>
              </a:ext>
            </a:extLst>
          </p:cNvPr>
          <p:cNvSpPr txBox="1"/>
          <p:nvPr/>
        </p:nvSpPr>
        <p:spPr>
          <a:xfrm rot="17927362">
            <a:off x="9307121" y="5492348"/>
            <a:ext cx="1291868" cy="307777"/>
          </a:xfrm>
          <a:prstGeom prst="rect">
            <a:avLst/>
          </a:prstGeom>
          <a:noFill/>
        </p:spPr>
        <p:txBody>
          <a:bodyPr wrap="square" rtlCol="0">
            <a:spAutoFit/>
          </a:bodyPr>
          <a:lstStyle/>
          <a:p>
            <a:r>
              <a:rPr lang="fr-BE" sz="1400" dirty="0">
                <a:solidFill>
                  <a:srgbClr val="0070C0"/>
                </a:solidFill>
              </a:rPr>
              <a:t>Codes</a:t>
            </a:r>
          </a:p>
        </p:txBody>
      </p:sp>
      <p:sp>
        <p:nvSpPr>
          <p:cNvPr id="31" name="Ellipse 30">
            <a:extLst>
              <a:ext uri="{FF2B5EF4-FFF2-40B4-BE49-F238E27FC236}">
                <a16:creationId xmlns:a16="http://schemas.microsoft.com/office/drawing/2014/main" id="{7D79F8B1-172A-6558-99F1-55D64E6F7731}"/>
              </a:ext>
            </a:extLst>
          </p:cNvPr>
          <p:cNvSpPr/>
          <p:nvPr/>
        </p:nvSpPr>
        <p:spPr>
          <a:xfrm>
            <a:off x="7994451" y="2911581"/>
            <a:ext cx="1165860" cy="107537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Ellipse 31">
            <a:extLst>
              <a:ext uri="{FF2B5EF4-FFF2-40B4-BE49-F238E27FC236}">
                <a16:creationId xmlns:a16="http://schemas.microsoft.com/office/drawing/2014/main" id="{BA07423B-CAF0-0009-CF74-0129B102C8F5}"/>
              </a:ext>
            </a:extLst>
          </p:cNvPr>
          <p:cNvSpPr/>
          <p:nvPr/>
        </p:nvSpPr>
        <p:spPr>
          <a:xfrm>
            <a:off x="6772028" y="3631774"/>
            <a:ext cx="1539872" cy="944339"/>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Ellipse 32">
            <a:extLst>
              <a:ext uri="{FF2B5EF4-FFF2-40B4-BE49-F238E27FC236}">
                <a16:creationId xmlns:a16="http://schemas.microsoft.com/office/drawing/2014/main" id="{1BAC5188-250E-6F36-5C2D-20EA08031525}"/>
              </a:ext>
            </a:extLst>
          </p:cNvPr>
          <p:cNvSpPr/>
          <p:nvPr/>
        </p:nvSpPr>
        <p:spPr>
          <a:xfrm>
            <a:off x="9048682" y="3500741"/>
            <a:ext cx="1165860" cy="1075372"/>
          </a:xfrm>
          <a:prstGeom prst="ellipse">
            <a:avLst/>
          </a:prstGeom>
          <a:noFill/>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4" name="Connecteur droit 33">
            <a:extLst>
              <a:ext uri="{FF2B5EF4-FFF2-40B4-BE49-F238E27FC236}">
                <a16:creationId xmlns:a16="http://schemas.microsoft.com/office/drawing/2014/main" id="{732FA684-F457-0EEA-5BAB-D7046CBCA887}"/>
              </a:ext>
            </a:extLst>
          </p:cNvPr>
          <p:cNvCxnSpPr/>
          <p:nvPr/>
        </p:nvCxnSpPr>
        <p:spPr>
          <a:xfrm>
            <a:off x="6592464" y="2178447"/>
            <a:ext cx="0" cy="3438874"/>
          </a:xfrm>
          <a:prstGeom prst="line">
            <a:avLst/>
          </a:prstGeom>
          <a:ln>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A3BEC2F8-D414-9CDA-1EC5-AA2F529C3F4C}"/>
              </a:ext>
            </a:extLst>
          </p:cNvPr>
          <p:cNvCxnSpPr/>
          <p:nvPr/>
        </p:nvCxnSpPr>
        <p:spPr>
          <a:xfrm>
            <a:off x="7308744" y="2177438"/>
            <a:ext cx="0" cy="3438874"/>
          </a:xfrm>
          <a:prstGeom prst="line">
            <a:avLst/>
          </a:prstGeom>
          <a:ln>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A5A810DB-2A1E-23A3-0D7C-DF8AC33CFDCC}"/>
              </a:ext>
            </a:extLst>
          </p:cNvPr>
          <p:cNvCxnSpPr/>
          <p:nvPr/>
        </p:nvCxnSpPr>
        <p:spPr>
          <a:xfrm>
            <a:off x="7943687" y="2178447"/>
            <a:ext cx="0" cy="3438874"/>
          </a:xfrm>
          <a:prstGeom prst="line">
            <a:avLst/>
          </a:prstGeom>
          <a:ln>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A550CDE3-D4D5-3940-4F74-C0BB08EC5D4A}"/>
              </a:ext>
            </a:extLst>
          </p:cNvPr>
          <p:cNvCxnSpPr/>
          <p:nvPr/>
        </p:nvCxnSpPr>
        <p:spPr>
          <a:xfrm>
            <a:off x="8582408" y="2178447"/>
            <a:ext cx="0" cy="3438874"/>
          </a:xfrm>
          <a:prstGeom prst="line">
            <a:avLst/>
          </a:prstGeom>
          <a:ln>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4FFF4631-2D8C-1F54-36DA-2464E0C7DCD2}"/>
              </a:ext>
            </a:extLst>
          </p:cNvPr>
          <p:cNvCxnSpPr/>
          <p:nvPr/>
        </p:nvCxnSpPr>
        <p:spPr>
          <a:xfrm>
            <a:off x="9236604" y="2178447"/>
            <a:ext cx="0" cy="3438874"/>
          </a:xfrm>
          <a:prstGeom prst="line">
            <a:avLst/>
          </a:prstGeom>
          <a:ln>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9" name="Connecteur droit 38">
            <a:extLst>
              <a:ext uri="{FF2B5EF4-FFF2-40B4-BE49-F238E27FC236}">
                <a16:creationId xmlns:a16="http://schemas.microsoft.com/office/drawing/2014/main" id="{19E102EE-C984-B37A-55BF-B001600CA6DB}"/>
              </a:ext>
            </a:extLst>
          </p:cNvPr>
          <p:cNvCxnSpPr/>
          <p:nvPr/>
        </p:nvCxnSpPr>
        <p:spPr>
          <a:xfrm>
            <a:off x="9949865" y="2178447"/>
            <a:ext cx="0" cy="3438874"/>
          </a:xfrm>
          <a:prstGeom prst="line">
            <a:avLst/>
          </a:prstGeom>
          <a:ln>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6B423A5B-2E45-ECD4-534F-3F56322D6672}"/>
              </a:ext>
            </a:extLst>
          </p:cNvPr>
          <p:cNvSpPr/>
          <p:nvPr/>
        </p:nvSpPr>
        <p:spPr>
          <a:xfrm>
            <a:off x="5469652" y="1431347"/>
            <a:ext cx="5125777" cy="53616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600813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Voyage – un challenge diagnostique</a:t>
            </a:r>
          </a:p>
        </p:txBody>
      </p:sp>
      <p:pic>
        <p:nvPicPr>
          <p:cNvPr id="6" name="Image 5">
            <a:extLst>
              <a:ext uri="{FF2B5EF4-FFF2-40B4-BE49-F238E27FC236}">
                <a16:creationId xmlns:a16="http://schemas.microsoft.com/office/drawing/2014/main" id="{C52570D4-1E45-FD43-45FA-962DD3A4DC90}"/>
              </a:ext>
            </a:extLst>
          </p:cNvPr>
          <p:cNvPicPr>
            <a:picLocks noChangeAspect="1"/>
          </p:cNvPicPr>
          <p:nvPr/>
        </p:nvPicPr>
        <p:blipFill rotWithShape="1">
          <a:blip r:embed="rId3"/>
          <a:srcRect l="19376" t="34004" r="29999" b="9436"/>
          <a:stretch/>
        </p:blipFill>
        <p:spPr>
          <a:xfrm>
            <a:off x="187570" y="2021987"/>
            <a:ext cx="6818498" cy="4285028"/>
          </a:xfrm>
          <a:prstGeom prst="rect">
            <a:avLst/>
          </a:prstGeom>
        </p:spPr>
      </p:pic>
      <p:sp>
        <p:nvSpPr>
          <p:cNvPr id="4" name="ZoneTexte 3">
            <a:extLst>
              <a:ext uri="{FF2B5EF4-FFF2-40B4-BE49-F238E27FC236}">
                <a16:creationId xmlns:a16="http://schemas.microsoft.com/office/drawing/2014/main" id="{5C5739D9-E32D-ACC7-19D2-4DDFFD334FA8}"/>
              </a:ext>
            </a:extLst>
          </p:cNvPr>
          <p:cNvSpPr txBox="1"/>
          <p:nvPr/>
        </p:nvSpPr>
        <p:spPr>
          <a:xfrm>
            <a:off x="7455877" y="2796610"/>
            <a:ext cx="4736123" cy="2616101"/>
          </a:xfrm>
          <a:prstGeom prst="rect">
            <a:avLst/>
          </a:prstGeom>
          <a:noFill/>
        </p:spPr>
        <p:txBody>
          <a:bodyPr wrap="square" rtlCol="0">
            <a:spAutoFit/>
          </a:bodyPr>
          <a:lstStyle/>
          <a:p>
            <a:r>
              <a:rPr lang="fr-BE" sz="24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Niveau de langage:</a:t>
            </a:r>
          </a:p>
          <a:p>
            <a:r>
              <a:rPr lang="fr-BE" sz="2000" b="0" i="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Régression langagière (20%)</a:t>
            </a:r>
          </a:p>
          <a:p>
            <a:r>
              <a:rPr lang="fr-BE"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Retard dans la majorité des cas avant 6 ans</a:t>
            </a:r>
          </a:p>
          <a:p>
            <a:r>
              <a:rPr lang="fr-BE"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Après 8 ans: </a:t>
            </a:r>
          </a:p>
          <a:p>
            <a:pPr marL="342900" indent="-342900">
              <a:buFontTx/>
              <a:buChar char="-"/>
            </a:pPr>
            <a:r>
              <a:rPr lang="fr-BE"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10% non verbaux</a:t>
            </a:r>
          </a:p>
          <a:p>
            <a:pPr marL="342900" indent="-342900">
              <a:buFontTx/>
              <a:buChar char="-"/>
            </a:pPr>
            <a:r>
              <a:rPr lang="fr-BE"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30% langage peu fonctionnel</a:t>
            </a:r>
          </a:p>
          <a:p>
            <a:pPr marL="342900" indent="-342900">
              <a:buFontTx/>
              <a:buChar char="-"/>
            </a:pPr>
            <a:r>
              <a:rPr lang="fr-BE"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60% langage fonctionnel (atteinte sémantique et pragmatique)</a:t>
            </a:r>
          </a:p>
        </p:txBody>
      </p:sp>
    </p:spTree>
    <p:extLst>
      <p:ext uri="{BB962C8B-B14F-4D97-AF65-F5344CB8AC3E}">
        <p14:creationId xmlns:p14="http://schemas.microsoft.com/office/powerpoint/2010/main" val="3291874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A3F3A0-B0FA-7B10-6EE9-1BAD941A80C8}"/>
            </a:ext>
          </a:extLst>
        </p:cNvPr>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Freeform: Shape 2063">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re 4">
            <a:extLst>
              <a:ext uri="{FF2B5EF4-FFF2-40B4-BE49-F238E27FC236}">
                <a16:creationId xmlns:a16="http://schemas.microsoft.com/office/drawing/2014/main" id="{85215B63-9830-81C4-C519-A480314AA43B}"/>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b="1" kern="1200" spc="-15">
                <a:solidFill>
                  <a:schemeClr val="tx1"/>
                </a:solidFill>
                <a:latin typeface="+mj-lt"/>
                <a:ea typeface="+mj-ea"/>
                <a:cs typeface="+mj-cs"/>
              </a:rPr>
              <a:t>Et si ce n’était pas de l’autisme?!</a:t>
            </a:r>
            <a:endParaRPr lang="en-US" kern="1200">
              <a:solidFill>
                <a:schemeClr val="tx1"/>
              </a:solidFill>
              <a:latin typeface="+mj-lt"/>
              <a:ea typeface="+mj-ea"/>
              <a:cs typeface="+mj-cs"/>
            </a:endParaRPr>
          </a:p>
        </p:txBody>
      </p:sp>
      <p:pic>
        <p:nvPicPr>
          <p:cNvPr id="2052" name="Picture 4" descr="4 questions à poser à son corps">
            <a:extLst>
              <a:ext uri="{FF2B5EF4-FFF2-40B4-BE49-F238E27FC236}">
                <a16:creationId xmlns:a16="http://schemas.microsoft.com/office/drawing/2014/main" id="{0EF98963-E83D-FE0A-8AF7-433C5317F3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86" r="12022"/>
          <a:stretch/>
        </p:blipFill>
        <p:spPr bwMode="auto">
          <a:xfrm>
            <a:off x="5690795" y="150608"/>
            <a:ext cx="5905949" cy="45019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Évolution enfant : 62 190 images, photos de stock, objets 3D et images  vectorielles | Shutterstock">
            <a:extLst>
              <a:ext uri="{FF2B5EF4-FFF2-40B4-BE49-F238E27FC236}">
                <a16:creationId xmlns:a16="http://schemas.microsoft.com/office/drawing/2014/main" id="{140E5FF2-E744-97F3-49D0-437EB6576576}"/>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5650" r="16148" b="32956"/>
          <a:stretch/>
        </p:blipFill>
        <p:spPr bwMode="auto">
          <a:xfrm>
            <a:off x="6755222" y="4742669"/>
            <a:ext cx="4024223" cy="211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824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0CED1BE0-DFA4-C9B4-C082-45677B2EA62E}"/>
              </a:ext>
            </a:extLst>
          </p:cNvPr>
          <p:cNvSpPr/>
          <p:nvPr/>
        </p:nvSpPr>
        <p:spPr>
          <a:xfrm>
            <a:off x="236841" y="3152940"/>
            <a:ext cx="2435902" cy="1127438"/>
          </a:xfrm>
          <a:prstGeom prst="ellipse">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a:extLst>
              <a:ext uri="{FF2B5EF4-FFF2-40B4-BE49-F238E27FC236}">
                <a16:creationId xmlns:a16="http://schemas.microsoft.com/office/drawing/2014/main" id="{9E86C9D7-B69F-692B-1658-E78DC9E57855}"/>
              </a:ext>
            </a:extLst>
          </p:cNvPr>
          <p:cNvPicPr>
            <a:picLocks noChangeAspect="1"/>
          </p:cNvPicPr>
          <p:nvPr/>
        </p:nvPicPr>
        <p:blipFill rotWithShape="1">
          <a:blip r:embed="rId3"/>
          <a:srcRect l="31197" t="21905" r="14518" b="24777"/>
          <a:stretch/>
        </p:blipFill>
        <p:spPr>
          <a:xfrm>
            <a:off x="3170932" y="1354230"/>
            <a:ext cx="5746966" cy="3175045"/>
          </a:xfrm>
          <a:prstGeom prst="rect">
            <a:avLst/>
          </a:prstGeom>
        </p:spPr>
      </p:pic>
      <p:sp>
        <p:nvSpPr>
          <p:cNvPr id="2" name="Titre 1">
            <a:extLst>
              <a:ext uri="{FF2B5EF4-FFF2-40B4-BE49-F238E27FC236}">
                <a16:creationId xmlns:a16="http://schemas.microsoft.com/office/drawing/2014/main" id="{3DA47E8D-BB94-E922-FD0C-16B2DF1C875B}"/>
              </a:ext>
            </a:extLst>
          </p:cNvPr>
          <p:cNvSpPr>
            <a:spLocks noGrp="1"/>
          </p:cNvSpPr>
          <p:nvPr>
            <p:ph type="title"/>
          </p:nvPr>
        </p:nvSpPr>
        <p:spPr/>
        <p:txBody>
          <a:bodyPr/>
          <a:lstStyle/>
          <a:p>
            <a:r>
              <a:rPr lang="fr-BE" dirty="0"/>
              <a:t>Le Voyage – un challenge diagnostique</a:t>
            </a:r>
          </a:p>
        </p:txBody>
      </p:sp>
      <p:sp>
        <p:nvSpPr>
          <p:cNvPr id="4" name="ZoneTexte 3">
            <a:extLst>
              <a:ext uri="{FF2B5EF4-FFF2-40B4-BE49-F238E27FC236}">
                <a16:creationId xmlns:a16="http://schemas.microsoft.com/office/drawing/2014/main" id="{76EE8692-DFCD-C0EC-82E6-6803082B81AD}"/>
              </a:ext>
            </a:extLst>
          </p:cNvPr>
          <p:cNvSpPr txBox="1"/>
          <p:nvPr/>
        </p:nvSpPr>
        <p:spPr>
          <a:xfrm>
            <a:off x="6304246" y="4421390"/>
            <a:ext cx="5383967" cy="461665"/>
          </a:xfrm>
          <a:prstGeom prst="rect">
            <a:avLst/>
          </a:prstGeom>
          <a:noFill/>
        </p:spPr>
        <p:txBody>
          <a:bodyPr wrap="square" rtlCol="0">
            <a:spAutoFit/>
          </a:bodyPr>
          <a:lstStyle/>
          <a:p>
            <a:pPr algn="ctr"/>
            <a:r>
              <a:rPr lang="fr-BE" sz="2400" dirty="0"/>
              <a:t>Trouble ophtalmologique? </a:t>
            </a:r>
          </a:p>
        </p:txBody>
      </p:sp>
      <p:sp>
        <p:nvSpPr>
          <p:cNvPr id="5" name="ZoneTexte 4">
            <a:extLst>
              <a:ext uri="{FF2B5EF4-FFF2-40B4-BE49-F238E27FC236}">
                <a16:creationId xmlns:a16="http://schemas.microsoft.com/office/drawing/2014/main" id="{C8E5F00C-4C8E-637C-F014-0D5BE877EC60}"/>
              </a:ext>
            </a:extLst>
          </p:cNvPr>
          <p:cNvSpPr txBox="1"/>
          <p:nvPr/>
        </p:nvSpPr>
        <p:spPr>
          <a:xfrm>
            <a:off x="288426" y="4382456"/>
            <a:ext cx="5383967" cy="461665"/>
          </a:xfrm>
          <a:prstGeom prst="rect">
            <a:avLst/>
          </a:prstGeom>
          <a:noFill/>
        </p:spPr>
        <p:txBody>
          <a:bodyPr wrap="square" rtlCol="0">
            <a:spAutoFit/>
          </a:bodyPr>
          <a:lstStyle/>
          <a:p>
            <a:pPr algn="ctr"/>
            <a:r>
              <a:rPr lang="fr-BE" sz="2400" dirty="0"/>
              <a:t>Faible accroche du regard</a:t>
            </a:r>
          </a:p>
        </p:txBody>
      </p:sp>
      <p:sp>
        <p:nvSpPr>
          <p:cNvPr id="6" name="ZoneTexte 5">
            <a:extLst>
              <a:ext uri="{FF2B5EF4-FFF2-40B4-BE49-F238E27FC236}">
                <a16:creationId xmlns:a16="http://schemas.microsoft.com/office/drawing/2014/main" id="{15EA18C6-7C2F-EFBC-6AE9-7A3FBF57971C}"/>
              </a:ext>
            </a:extLst>
          </p:cNvPr>
          <p:cNvSpPr txBox="1"/>
          <p:nvPr/>
        </p:nvSpPr>
        <p:spPr>
          <a:xfrm>
            <a:off x="106813" y="4883055"/>
            <a:ext cx="5746965" cy="830997"/>
          </a:xfrm>
          <a:prstGeom prst="rect">
            <a:avLst/>
          </a:prstGeom>
          <a:noFill/>
        </p:spPr>
        <p:txBody>
          <a:bodyPr wrap="square" rtlCol="0">
            <a:spAutoFit/>
          </a:bodyPr>
          <a:lstStyle/>
          <a:p>
            <a:pPr algn="ctr"/>
            <a:r>
              <a:rPr lang="fr-BE" sz="2400" dirty="0"/>
              <a:t>Ne se retourne pas à l’appel de son prénom</a:t>
            </a:r>
          </a:p>
          <a:p>
            <a:pPr algn="ctr"/>
            <a:r>
              <a:rPr lang="fr-BE" sz="2400" dirty="0"/>
              <a:t>Babillage pauvre</a:t>
            </a:r>
          </a:p>
        </p:txBody>
      </p:sp>
      <p:sp>
        <p:nvSpPr>
          <p:cNvPr id="7" name="ZoneTexte 6">
            <a:extLst>
              <a:ext uri="{FF2B5EF4-FFF2-40B4-BE49-F238E27FC236}">
                <a16:creationId xmlns:a16="http://schemas.microsoft.com/office/drawing/2014/main" id="{F8FF0F7A-53D2-825B-90CA-890D45D3E293}"/>
              </a:ext>
            </a:extLst>
          </p:cNvPr>
          <p:cNvSpPr txBox="1"/>
          <p:nvPr/>
        </p:nvSpPr>
        <p:spPr>
          <a:xfrm>
            <a:off x="6304243" y="4934350"/>
            <a:ext cx="5383967" cy="461665"/>
          </a:xfrm>
          <a:prstGeom prst="rect">
            <a:avLst/>
          </a:prstGeom>
          <a:noFill/>
        </p:spPr>
        <p:txBody>
          <a:bodyPr wrap="square" rtlCol="0">
            <a:spAutoFit/>
          </a:bodyPr>
          <a:lstStyle/>
          <a:p>
            <a:pPr algn="ctr"/>
            <a:r>
              <a:rPr lang="fr-BE" sz="2400" dirty="0"/>
              <a:t>Trouble auditif? </a:t>
            </a:r>
          </a:p>
        </p:txBody>
      </p:sp>
      <p:sp>
        <p:nvSpPr>
          <p:cNvPr id="8" name="ZoneTexte 7">
            <a:extLst>
              <a:ext uri="{FF2B5EF4-FFF2-40B4-BE49-F238E27FC236}">
                <a16:creationId xmlns:a16="http://schemas.microsoft.com/office/drawing/2014/main" id="{61BF0C00-2EBD-C226-DE68-5ED5A88D19C8}"/>
              </a:ext>
            </a:extLst>
          </p:cNvPr>
          <p:cNvSpPr txBox="1"/>
          <p:nvPr/>
        </p:nvSpPr>
        <p:spPr>
          <a:xfrm>
            <a:off x="503788" y="6122316"/>
            <a:ext cx="4939970" cy="461665"/>
          </a:xfrm>
          <a:prstGeom prst="rect">
            <a:avLst/>
          </a:prstGeom>
          <a:noFill/>
        </p:spPr>
        <p:txBody>
          <a:bodyPr wrap="square">
            <a:spAutoFit/>
          </a:bodyPr>
          <a:lstStyle/>
          <a:p>
            <a:pPr lvl="1" algn="ctr"/>
            <a:r>
              <a:rPr lang="fr-BE" sz="2400" dirty="0">
                <a:sym typeface="Wingdings" panose="05000000000000000000" pitchFamily="2" charset="2"/>
              </a:rPr>
              <a:t>Difficultés d’entrer en contact</a:t>
            </a:r>
          </a:p>
        </p:txBody>
      </p:sp>
      <p:sp>
        <p:nvSpPr>
          <p:cNvPr id="9" name="ZoneTexte 8">
            <a:extLst>
              <a:ext uri="{FF2B5EF4-FFF2-40B4-BE49-F238E27FC236}">
                <a16:creationId xmlns:a16="http://schemas.microsoft.com/office/drawing/2014/main" id="{2303E0AA-65AD-B715-B598-1AE643CD4C76}"/>
              </a:ext>
            </a:extLst>
          </p:cNvPr>
          <p:cNvSpPr txBox="1"/>
          <p:nvPr/>
        </p:nvSpPr>
        <p:spPr>
          <a:xfrm>
            <a:off x="6304244" y="5453864"/>
            <a:ext cx="5383967" cy="830997"/>
          </a:xfrm>
          <a:prstGeom prst="rect">
            <a:avLst/>
          </a:prstGeom>
          <a:noFill/>
        </p:spPr>
        <p:txBody>
          <a:bodyPr wrap="square" rtlCol="0">
            <a:spAutoFit/>
          </a:bodyPr>
          <a:lstStyle/>
          <a:p>
            <a:pPr algn="ctr"/>
            <a:r>
              <a:rPr lang="fr-BE" sz="2400" dirty="0"/>
              <a:t>Retrait relationnel réactionnel? (y compris trouble de l’attachement)</a:t>
            </a:r>
          </a:p>
        </p:txBody>
      </p:sp>
      <p:sp>
        <p:nvSpPr>
          <p:cNvPr id="10" name="ZoneTexte 9">
            <a:extLst>
              <a:ext uri="{FF2B5EF4-FFF2-40B4-BE49-F238E27FC236}">
                <a16:creationId xmlns:a16="http://schemas.microsoft.com/office/drawing/2014/main" id="{646E6E6D-CAAC-B1C9-3185-940DC2D6DEE4}"/>
              </a:ext>
            </a:extLst>
          </p:cNvPr>
          <p:cNvSpPr txBox="1"/>
          <p:nvPr/>
        </p:nvSpPr>
        <p:spPr>
          <a:xfrm>
            <a:off x="6304243" y="6295898"/>
            <a:ext cx="5383967" cy="461665"/>
          </a:xfrm>
          <a:prstGeom prst="rect">
            <a:avLst/>
          </a:prstGeom>
          <a:noFill/>
        </p:spPr>
        <p:txBody>
          <a:bodyPr wrap="square" rtlCol="0">
            <a:spAutoFit/>
          </a:bodyPr>
          <a:lstStyle/>
          <a:p>
            <a:pPr algn="ctr"/>
            <a:r>
              <a:rPr lang="fr-BE" sz="2400" dirty="0"/>
              <a:t>Sur/sous-stimulation</a:t>
            </a:r>
          </a:p>
        </p:txBody>
      </p:sp>
      <p:pic>
        <p:nvPicPr>
          <p:cNvPr id="12" name="Image 11">
            <a:extLst>
              <a:ext uri="{FF2B5EF4-FFF2-40B4-BE49-F238E27FC236}">
                <a16:creationId xmlns:a16="http://schemas.microsoft.com/office/drawing/2014/main" id="{E2CA4D89-4762-6A3A-42FF-1E3FF5264248}"/>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ackgroundRemoval t="57384" b="67915" l="8192" r="34500"/>
                    </a14:imgEffect>
                    <a14:imgEffect>
                      <a14:saturation sat="0"/>
                    </a14:imgEffect>
                  </a14:imgLayer>
                </a14:imgProps>
              </a:ext>
            </a:extLst>
          </a:blip>
          <a:srcRect l="4903" t="56068" r="62212" b="30769"/>
          <a:stretch/>
        </p:blipFill>
        <p:spPr>
          <a:xfrm rot="5400000">
            <a:off x="4851821" y="5085148"/>
            <a:ext cx="2706887" cy="866464"/>
          </a:xfrm>
          <a:prstGeom prst="rect">
            <a:avLst/>
          </a:prstGeom>
        </p:spPr>
      </p:pic>
      <p:sp>
        <p:nvSpPr>
          <p:cNvPr id="13" name="ZoneTexte 12">
            <a:extLst>
              <a:ext uri="{FF2B5EF4-FFF2-40B4-BE49-F238E27FC236}">
                <a16:creationId xmlns:a16="http://schemas.microsoft.com/office/drawing/2014/main" id="{FC79B53C-7D88-F878-29CA-58BD414D0B93}"/>
              </a:ext>
            </a:extLst>
          </p:cNvPr>
          <p:cNvSpPr txBox="1"/>
          <p:nvPr/>
        </p:nvSpPr>
        <p:spPr>
          <a:xfrm>
            <a:off x="309714" y="3485827"/>
            <a:ext cx="2332732" cy="461665"/>
          </a:xfrm>
          <a:prstGeom prst="rect">
            <a:avLst/>
          </a:prstGeom>
          <a:noFill/>
        </p:spPr>
        <p:txBody>
          <a:bodyPr wrap="square" rtlCol="0">
            <a:spAutoFit/>
          </a:bodyPr>
          <a:lstStyle/>
          <a:p>
            <a:pPr algn="ctr"/>
            <a:r>
              <a:rPr lang="fr-BE" sz="2400" b="1" dirty="0">
                <a:solidFill>
                  <a:schemeClr val="bg1">
                    <a:lumMod val="50000"/>
                  </a:schemeClr>
                </a:solidFill>
              </a:rPr>
              <a:t>Symptômes</a:t>
            </a:r>
            <a:r>
              <a:rPr lang="fr-BE" dirty="0"/>
              <a:t> </a:t>
            </a:r>
          </a:p>
        </p:txBody>
      </p:sp>
      <p:sp>
        <p:nvSpPr>
          <p:cNvPr id="15" name="ZoneTexte 14">
            <a:extLst>
              <a:ext uri="{FF2B5EF4-FFF2-40B4-BE49-F238E27FC236}">
                <a16:creationId xmlns:a16="http://schemas.microsoft.com/office/drawing/2014/main" id="{DA8D2FEB-EC43-94A3-8368-9A78737F2D83}"/>
              </a:ext>
            </a:extLst>
          </p:cNvPr>
          <p:cNvSpPr txBox="1"/>
          <p:nvPr/>
        </p:nvSpPr>
        <p:spPr>
          <a:xfrm>
            <a:off x="9467672" y="3210711"/>
            <a:ext cx="2332732" cy="830997"/>
          </a:xfrm>
          <a:prstGeom prst="rect">
            <a:avLst/>
          </a:prstGeom>
          <a:noFill/>
        </p:spPr>
        <p:txBody>
          <a:bodyPr wrap="square" rtlCol="0">
            <a:spAutoFit/>
          </a:bodyPr>
          <a:lstStyle/>
          <a:p>
            <a:pPr algn="ctr"/>
            <a:r>
              <a:rPr lang="fr-BE" sz="2400" b="1" dirty="0">
                <a:solidFill>
                  <a:schemeClr val="bg1">
                    <a:lumMod val="50000"/>
                  </a:schemeClr>
                </a:solidFill>
              </a:rPr>
              <a:t>Diagnostics différentiels</a:t>
            </a:r>
            <a:r>
              <a:rPr lang="fr-BE" dirty="0"/>
              <a:t> </a:t>
            </a:r>
          </a:p>
        </p:txBody>
      </p:sp>
      <p:sp>
        <p:nvSpPr>
          <p:cNvPr id="17" name="Ellipse 16">
            <a:extLst>
              <a:ext uri="{FF2B5EF4-FFF2-40B4-BE49-F238E27FC236}">
                <a16:creationId xmlns:a16="http://schemas.microsoft.com/office/drawing/2014/main" id="{8B90D176-E15F-D6F3-A4E9-84DD01583E33}"/>
              </a:ext>
            </a:extLst>
          </p:cNvPr>
          <p:cNvSpPr/>
          <p:nvPr/>
        </p:nvSpPr>
        <p:spPr>
          <a:xfrm>
            <a:off x="9416087" y="3062490"/>
            <a:ext cx="2435902" cy="1127438"/>
          </a:xfrm>
          <a:prstGeom prst="ellipse">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011437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47E8D-BB94-E922-FD0C-16B2DF1C875B}"/>
              </a:ext>
            </a:extLst>
          </p:cNvPr>
          <p:cNvSpPr>
            <a:spLocks noGrp="1"/>
          </p:cNvSpPr>
          <p:nvPr>
            <p:ph type="title"/>
          </p:nvPr>
        </p:nvSpPr>
        <p:spPr/>
        <p:txBody>
          <a:bodyPr/>
          <a:lstStyle/>
          <a:p>
            <a:r>
              <a:rPr lang="fr-BE" dirty="0"/>
              <a:t>Le Voyage – un challenge diagnostique</a:t>
            </a:r>
          </a:p>
        </p:txBody>
      </p:sp>
      <p:sp>
        <p:nvSpPr>
          <p:cNvPr id="16" name="ZoneTexte 15">
            <a:extLst>
              <a:ext uri="{FF2B5EF4-FFF2-40B4-BE49-F238E27FC236}">
                <a16:creationId xmlns:a16="http://schemas.microsoft.com/office/drawing/2014/main" id="{BF71EF2E-72A3-118A-7D0E-D5945AB90ADA}"/>
              </a:ext>
            </a:extLst>
          </p:cNvPr>
          <p:cNvSpPr txBox="1"/>
          <p:nvPr/>
        </p:nvSpPr>
        <p:spPr>
          <a:xfrm>
            <a:off x="1349805" y="4333383"/>
            <a:ext cx="3312824" cy="830997"/>
          </a:xfrm>
          <a:prstGeom prst="rect">
            <a:avLst/>
          </a:prstGeom>
          <a:noFill/>
        </p:spPr>
        <p:txBody>
          <a:bodyPr wrap="square" rtlCol="0">
            <a:spAutoFit/>
          </a:bodyPr>
          <a:lstStyle/>
          <a:p>
            <a:pPr algn="ctr"/>
            <a:r>
              <a:rPr lang="fr-BE" sz="2400" dirty="0"/>
              <a:t>Pas ou peu de mot</a:t>
            </a:r>
          </a:p>
          <a:p>
            <a:pPr algn="ctr"/>
            <a:r>
              <a:rPr lang="fr-BE" sz="2400" dirty="0"/>
              <a:t>Perte du mot </a:t>
            </a:r>
          </a:p>
        </p:txBody>
      </p:sp>
      <p:sp>
        <p:nvSpPr>
          <p:cNvPr id="17" name="ZoneTexte 16">
            <a:extLst>
              <a:ext uri="{FF2B5EF4-FFF2-40B4-BE49-F238E27FC236}">
                <a16:creationId xmlns:a16="http://schemas.microsoft.com/office/drawing/2014/main" id="{41C79D15-6D04-F5D0-7AD2-676F35498E50}"/>
              </a:ext>
            </a:extLst>
          </p:cNvPr>
          <p:cNvSpPr txBox="1"/>
          <p:nvPr/>
        </p:nvSpPr>
        <p:spPr>
          <a:xfrm>
            <a:off x="6958216" y="4333384"/>
            <a:ext cx="4423319" cy="830997"/>
          </a:xfrm>
          <a:prstGeom prst="rect">
            <a:avLst/>
          </a:prstGeom>
          <a:noFill/>
        </p:spPr>
        <p:txBody>
          <a:bodyPr wrap="square" rtlCol="0">
            <a:spAutoFit/>
          </a:bodyPr>
          <a:lstStyle/>
          <a:p>
            <a:pPr algn="ctr"/>
            <a:r>
              <a:rPr lang="fr-BE" sz="2400" dirty="0"/>
              <a:t>Trouble du langage oral?</a:t>
            </a:r>
          </a:p>
          <a:p>
            <a:pPr algn="ctr"/>
            <a:r>
              <a:rPr lang="fr-BE" sz="2400" dirty="0"/>
              <a:t>Origine anxieuse?</a:t>
            </a:r>
          </a:p>
        </p:txBody>
      </p:sp>
      <p:sp>
        <p:nvSpPr>
          <p:cNvPr id="18" name="ZoneTexte 17">
            <a:extLst>
              <a:ext uri="{FF2B5EF4-FFF2-40B4-BE49-F238E27FC236}">
                <a16:creationId xmlns:a16="http://schemas.microsoft.com/office/drawing/2014/main" id="{53D345CE-FEB9-0B94-41CE-782A74BD4F45}"/>
              </a:ext>
            </a:extLst>
          </p:cNvPr>
          <p:cNvSpPr txBox="1"/>
          <p:nvPr/>
        </p:nvSpPr>
        <p:spPr>
          <a:xfrm>
            <a:off x="475197" y="5376261"/>
            <a:ext cx="5062041" cy="461665"/>
          </a:xfrm>
          <a:prstGeom prst="rect">
            <a:avLst/>
          </a:prstGeom>
          <a:noFill/>
        </p:spPr>
        <p:txBody>
          <a:bodyPr wrap="square" rtlCol="0">
            <a:spAutoFit/>
          </a:bodyPr>
          <a:lstStyle/>
          <a:p>
            <a:pPr algn="ctr"/>
            <a:r>
              <a:rPr lang="fr-BE" sz="2400" dirty="0"/>
              <a:t>Difficultés globales, jeux peu élaborés</a:t>
            </a:r>
          </a:p>
        </p:txBody>
      </p:sp>
      <p:sp>
        <p:nvSpPr>
          <p:cNvPr id="19" name="ZoneTexte 18">
            <a:extLst>
              <a:ext uri="{FF2B5EF4-FFF2-40B4-BE49-F238E27FC236}">
                <a16:creationId xmlns:a16="http://schemas.microsoft.com/office/drawing/2014/main" id="{51EF84D4-D16C-8E2F-622F-A42E3FF242AF}"/>
              </a:ext>
            </a:extLst>
          </p:cNvPr>
          <p:cNvSpPr txBox="1"/>
          <p:nvPr/>
        </p:nvSpPr>
        <p:spPr>
          <a:xfrm>
            <a:off x="6417029" y="5200213"/>
            <a:ext cx="5505691" cy="830997"/>
          </a:xfrm>
          <a:prstGeom prst="rect">
            <a:avLst/>
          </a:prstGeom>
          <a:noFill/>
        </p:spPr>
        <p:txBody>
          <a:bodyPr wrap="square" rtlCol="0">
            <a:spAutoFit/>
          </a:bodyPr>
          <a:lstStyle/>
          <a:p>
            <a:pPr algn="ctr"/>
            <a:r>
              <a:rPr lang="fr-BE" sz="2400" dirty="0"/>
              <a:t>Retard global ou </a:t>
            </a:r>
          </a:p>
          <a:p>
            <a:pPr algn="ctr"/>
            <a:r>
              <a:rPr lang="fr-BE" sz="2400" dirty="0"/>
              <a:t>Trouble du développement intellectuel? </a:t>
            </a:r>
          </a:p>
        </p:txBody>
      </p:sp>
      <p:sp>
        <p:nvSpPr>
          <p:cNvPr id="20" name="ZoneTexte 19">
            <a:extLst>
              <a:ext uri="{FF2B5EF4-FFF2-40B4-BE49-F238E27FC236}">
                <a16:creationId xmlns:a16="http://schemas.microsoft.com/office/drawing/2014/main" id="{49FCB843-D87B-5A87-E0A7-587759E7C6E2}"/>
              </a:ext>
            </a:extLst>
          </p:cNvPr>
          <p:cNvSpPr txBox="1"/>
          <p:nvPr/>
        </p:nvSpPr>
        <p:spPr>
          <a:xfrm>
            <a:off x="1349805" y="6031210"/>
            <a:ext cx="3312824" cy="461665"/>
          </a:xfrm>
          <a:prstGeom prst="rect">
            <a:avLst/>
          </a:prstGeom>
          <a:noFill/>
        </p:spPr>
        <p:txBody>
          <a:bodyPr wrap="square" rtlCol="0">
            <a:spAutoFit/>
          </a:bodyPr>
          <a:lstStyle/>
          <a:p>
            <a:pPr algn="ctr"/>
            <a:r>
              <a:rPr lang="fr-BE" sz="2400" dirty="0">
                <a:sym typeface="Wingdings" panose="05000000000000000000" pitchFamily="2" charset="2"/>
              </a:rPr>
              <a:t>Gestes récurrents</a:t>
            </a:r>
            <a:endParaRPr lang="fr-BE" sz="2400" dirty="0"/>
          </a:p>
        </p:txBody>
      </p:sp>
      <p:sp>
        <p:nvSpPr>
          <p:cNvPr id="21" name="ZoneTexte 20">
            <a:extLst>
              <a:ext uri="{FF2B5EF4-FFF2-40B4-BE49-F238E27FC236}">
                <a16:creationId xmlns:a16="http://schemas.microsoft.com/office/drawing/2014/main" id="{0FED46AD-5614-7064-CC9B-CFE152234EA7}"/>
              </a:ext>
            </a:extLst>
          </p:cNvPr>
          <p:cNvSpPr txBox="1"/>
          <p:nvPr/>
        </p:nvSpPr>
        <p:spPr>
          <a:xfrm>
            <a:off x="7421855" y="6067046"/>
            <a:ext cx="3312824" cy="461665"/>
          </a:xfrm>
          <a:prstGeom prst="rect">
            <a:avLst/>
          </a:prstGeom>
          <a:noFill/>
        </p:spPr>
        <p:txBody>
          <a:bodyPr wrap="square" rtlCol="0">
            <a:spAutoFit/>
          </a:bodyPr>
          <a:lstStyle/>
          <a:p>
            <a:pPr algn="ctr"/>
            <a:r>
              <a:rPr lang="fr-BE" sz="2400" dirty="0">
                <a:sym typeface="Wingdings" panose="05000000000000000000" pitchFamily="2" charset="2"/>
              </a:rPr>
              <a:t>Stéréotypies motrices</a:t>
            </a:r>
          </a:p>
        </p:txBody>
      </p:sp>
      <p:pic>
        <p:nvPicPr>
          <p:cNvPr id="5" name="Image 4">
            <a:extLst>
              <a:ext uri="{FF2B5EF4-FFF2-40B4-BE49-F238E27FC236}">
                <a16:creationId xmlns:a16="http://schemas.microsoft.com/office/drawing/2014/main" id="{F1BB26AB-BD04-B0E8-A41B-5063BB5E62E6}"/>
              </a:ext>
            </a:extLst>
          </p:cNvPr>
          <p:cNvPicPr>
            <a:picLocks noChangeAspect="1"/>
          </p:cNvPicPr>
          <p:nvPr/>
        </p:nvPicPr>
        <p:blipFill rotWithShape="1">
          <a:blip r:embed="rId3"/>
          <a:srcRect l="32857" t="22222" r="14048" b="26629"/>
          <a:stretch/>
        </p:blipFill>
        <p:spPr>
          <a:xfrm>
            <a:off x="3143855" y="1394750"/>
            <a:ext cx="5746966" cy="2902798"/>
          </a:xfrm>
          <a:prstGeom prst="rect">
            <a:avLst/>
          </a:prstGeom>
        </p:spPr>
      </p:pic>
      <p:sp>
        <p:nvSpPr>
          <p:cNvPr id="8" name="Ellipse 7">
            <a:extLst>
              <a:ext uri="{FF2B5EF4-FFF2-40B4-BE49-F238E27FC236}">
                <a16:creationId xmlns:a16="http://schemas.microsoft.com/office/drawing/2014/main" id="{4AC22665-C770-5978-7669-8FE2C2092E7B}"/>
              </a:ext>
            </a:extLst>
          </p:cNvPr>
          <p:cNvSpPr/>
          <p:nvPr/>
        </p:nvSpPr>
        <p:spPr>
          <a:xfrm>
            <a:off x="236841" y="3152940"/>
            <a:ext cx="2435902" cy="1127438"/>
          </a:xfrm>
          <a:prstGeom prst="ellipse">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D4F490DE-2AE7-D741-B4CB-B4EC89D99A32}"/>
              </a:ext>
            </a:extLst>
          </p:cNvPr>
          <p:cNvSpPr txBox="1"/>
          <p:nvPr/>
        </p:nvSpPr>
        <p:spPr>
          <a:xfrm>
            <a:off x="309714" y="3485827"/>
            <a:ext cx="2332732" cy="461665"/>
          </a:xfrm>
          <a:prstGeom prst="rect">
            <a:avLst/>
          </a:prstGeom>
          <a:noFill/>
        </p:spPr>
        <p:txBody>
          <a:bodyPr wrap="square" rtlCol="0">
            <a:spAutoFit/>
          </a:bodyPr>
          <a:lstStyle/>
          <a:p>
            <a:pPr algn="ctr"/>
            <a:r>
              <a:rPr lang="fr-BE" sz="2400" b="1" dirty="0">
                <a:solidFill>
                  <a:schemeClr val="bg1">
                    <a:lumMod val="50000"/>
                  </a:schemeClr>
                </a:solidFill>
              </a:rPr>
              <a:t>Symptômes</a:t>
            </a:r>
            <a:r>
              <a:rPr lang="fr-BE" dirty="0"/>
              <a:t> </a:t>
            </a:r>
          </a:p>
        </p:txBody>
      </p:sp>
      <p:sp>
        <p:nvSpPr>
          <p:cNvPr id="10" name="ZoneTexte 9">
            <a:extLst>
              <a:ext uri="{FF2B5EF4-FFF2-40B4-BE49-F238E27FC236}">
                <a16:creationId xmlns:a16="http://schemas.microsoft.com/office/drawing/2014/main" id="{FCF61C78-7647-467A-1221-8C874592077F}"/>
              </a:ext>
            </a:extLst>
          </p:cNvPr>
          <p:cNvSpPr txBox="1"/>
          <p:nvPr/>
        </p:nvSpPr>
        <p:spPr>
          <a:xfrm>
            <a:off x="9467672" y="3210711"/>
            <a:ext cx="2332732" cy="830997"/>
          </a:xfrm>
          <a:prstGeom prst="rect">
            <a:avLst/>
          </a:prstGeom>
          <a:noFill/>
        </p:spPr>
        <p:txBody>
          <a:bodyPr wrap="square" rtlCol="0">
            <a:spAutoFit/>
          </a:bodyPr>
          <a:lstStyle/>
          <a:p>
            <a:pPr algn="ctr"/>
            <a:r>
              <a:rPr lang="fr-BE" sz="2400" b="1" dirty="0">
                <a:solidFill>
                  <a:schemeClr val="bg1">
                    <a:lumMod val="50000"/>
                  </a:schemeClr>
                </a:solidFill>
              </a:rPr>
              <a:t>Diagnostics différentiels</a:t>
            </a:r>
            <a:r>
              <a:rPr lang="fr-BE" dirty="0"/>
              <a:t> </a:t>
            </a:r>
          </a:p>
        </p:txBody>
      </p:sp>
      <p:sp>
        <p:nvSpPr>
          <p:cNvPr id="11" name="Ellipse 10">
            <a:extLst>
              <a:ext uri="{FF2B5EF4-FFF2-40B4-BE49-F238E27FC236}">
                <a16:creationId xmlns:a16="http://schemas.microsoft.com/office/drawing/2014/main" id="{356C18CF-975B-4BF4-8576-8FAD9177239B}"/>
              </a:ext>
            </a:extLst>
          </p:cNvPr>
          <p:cNvSpPr/>
          <p:nvPr/>
        </p:nvSpPr>
        <p:spPr>
          <a:xfrm>
            <a:off x="9416087" y="3062490"/>
            <a:ext cx="2435902" cy="1127438"/>
          </a:xfrm>
          <a:prstGeom prst="ellipse">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Image 11">
            <a:extLst>
              <a:ext uri="{FF2B5EF4-FFF2-40B4-BE49-F238E27FC236}">
                <a16:creationId xmlns:a16="http://schemas.microsoft.com/office/drawing/2014/main" id="{F2275D30-5B38-9EB0-A199-F9C5BCBB40DF}"/>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ackgroundRemoval t="57384" b="67915" l="8192" r="34500"/>
                    </a14:imgEffect>
                    <a14:imgEffect>
                      <a14:saturation sat="0"/>
                    </a14:imgEffect>
                  </a14:imgLayer>
                </a14:imgProps>
              </a:ext>
            </a:extLst>
          </a:blip>
          <a:srcRect l="4903" t="56068" r="62212" b="30769"/>
          <a:stretch/>
        </p:blipFill>
        <p:spPr>
          <a:xfrm rot="5400000">
            <a:off x="4851821" y="5085148"/>
            <a:ext cx="2706887" cy="866464"/>
          </a:xfrm>
          <a:prstGeom prst="rect">
            <a:avLst/>
          </a:prstGeom>
        </p:spPr>
      </p:pic>
    </p:spTree>
    <p:extLst>
      <p:ext uri="{BB962C8B-B14F-4D97-AF65-F5344CB8AC3E}">
        <p14:creationId xmlns:p14="http://schemas.microsoft.com/office/powerpoint/2010/main" val="232174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CAA7E-B2AF-E6EB-ECD8-60D03C2097F1}"/>
              </a:ext>
            </a:extLst>
          </p:cNvPr>
          <p:cNvSpPr>
            <a:spLocks noGrp="1"/>
          </p:cNvSpPr>
          <p:nvPr>
            <p:ph type="title"/>
          </p:nvPr>
        </p:nvSpPr>
        <p:spPr/>
        <p:txBody>
          <a:bodyPr/>
          <a:lstStyle/>
          <a:p>
            <a:r>
              <a:rPr lang="fr-BE" dirty="0"/>
              <a:t>Le Spectre de l’Autisme – Définition(s)</a:t>
            </a:r>
          </a:p>
        </p:txBody>
      </p:sp>
      <p:sp>
        <p:nvSpPr>
          <p:cNvPr id="5" name="object 6">
            <a:extLst>
              <a:ext uri="{FF2B5EF4-FFF2-40B4-BE49-F238E27FC236}">
                <a16:creationId xmlns:a16="http://schemas.microsoft.com/office/drawing/2014/main" id="{43910146-BE2D-4160-F945-BE8D9028A144}"/>
              </a:ext>
            </a:extLst>
          </p:cNvPr>
          <p:cNvSpPr txBox="1"/>
          <p:nvPr/>
        </p:nvSpPr>
        <p:spPr>
          <a:xfrm>
            <a:off x="4499368" y="2539254"/>
            <a:ext cx="6936058" cy="1490152"/>
          </a:xfrm>
          <a:prstGeom prst="rect">
            <a:avLst/>
          </a:prstGeom>
        </p:spPr>
        <p:txBody>
          <a:bodyPr vert="horz" wrap="square" lIns="0" tIns="12700" rIns="0" bIns="0" rtlCol="0">
            <a:spAutoFit/>
          </a:bodyPr>
          <a:lstStyle/>
          <a:p>
            <a:pPr marL="12700" marR="890905">
              <a:lnSpc>
                <a:spcPct val="100000"/>
              </a:lnSpc>
              <a:spcBef>
                <a:spcPts val="5"/>
              </a:spcBef>
              <a:tabLst>
                <a:tab pos="185420" algn="l"/>
              </a:tabLst>
            </a:pPr>
            <a:r>
              <a:rPr sz="2400" b="1" dirty="0">
                <a:solidFill>
                  <a:srgbClr val="1F2021"/>
                </a:solidFill>
                <a:latin typeface="Calibri"/>
                <a:cs typeface="Calibri"/>
              </a:rPr>
              <a:t>Léo</a:t>
            </a:r>
            <a:r>
              <a:rPr sz="2400" b="1" spc="5" dirty="0">
                <a:solidFill>
                  <a:srgbClr val="1F2021"/>
                </a:solidFill>
                <a:latin typeface="Calibri"/>
                <a:cs typeface="Calibri"/>
              </a:rPr>
              <a:t> </a:t>
            </a:r>
            <a:r>
              <a:rPr sz="2400" b="1" spc="-15" dirty="0">
                <a:solidFill>
                  <a:srgbClr val="1F2021"/>
                </a:solidFill>
                <a:latin typeface="Calibri"/>
                <a:cs typeface="Calibri"/>
              </a:rPr>
              <a:t>Kanner</a:t>
            </a:r>
            <a:r>
              <a:rPr sz="2400" b="1" spc="20" dirty="0">
                <a:solidFill>
                  <a:srgbClr val="1F2021"/>
                </a:solidFill>
                <a:latin typeface="Calibri"/>
                <a:cs typeface="Calibri"/>
              </a:rPr>
              <a:t> </a:t>
            </a:r>
            <a:r>
              <a:rPr sz="2400" b="1" spc="-5" dirty="0">
                <a:solidFill>
                  <a:srgbClr val="1F2021"/>
                </a:solidFill>
                <a:latin typeface="Calibri"/>
                <a:cs typeface="Calibri"/>
              </a:rPr>
              <a:t>(1943):</a:t>
            </a:r>
            <a:r>
              <a:rPr sz="2400" b="1" spc="-15" dirty="0">
                <a:solidFill>
                  <a:srgbClr val="1F2021"/>
                </a:solidFill>
                <a:latin typeface="Calibri"/>
                <a:cs typeface="Calibri"/>
              </a:rPr>
              <a:t> </a:t>
            </a:r>
            <a:endParaRPr lang="fr-BE" sz="2400" b="1" spc="-15" dirty="0">
              <a:solidFill>
                <a:srgbClr val="1F2021"/>
              </a:solidFill>
              <a:latin typeface="Calibri"/>
              <a:cs typeface="Calibri"/>
            </a:endParaRPr>
          </a:p>
          <a:p>
            <a:pPr marL="12700" marR="890905">
              <a:lnSpc>
                <a:spcPct val="100000"/>
              </a:lnSpc>
              <a:spcBef>
                <a:spcPts val="5"/>
              </a:spcBef>
              <a:tabLst>
                <a:tab pos="185420" algn="l"/>
              </a:tabLst>
            </a:pPr>
            <a:r>
              <a:rPr sz="2400" dirty="0">
                <a:solidFill>
                  <a:srgbClr val="1F2021"/>
                </a:solidFill>
                <a:latin typeface="Calibri"/>
                <a:cs typeface="Calibri"/>
              </a:rPr>
              <a:t>11</a:t>
            </a:r>
            <a:r>
              <a:rPr sz="2400" spc="-15" dirty="0">
                <a:solidFill>
                  <a:srgbClr val="1F2021"/>
                </a:solidFill>
                <a:latin typeface="Calibri"/>
                <a:cs typeface="Calibri"/>
              </a:rPr>
              <a:t> </a:t>
            </a:r>
            <a:r>
              <a:rPr sz="2400" spc="-10" dirty="0" err="1">
                <a:solidFill>
                  <a:srgbClr val="1F2021"/>
                </a:solidFill>
                <a:latin typeface="Calibri"/>
                <a:cs typeface="Calibri"/>
              </a:rPr>
              <a:t>cas</a:t>
            </a:r>
            <a:r>
              <a:rPr sz="2400" dirty="0">
                <a:solidFill>
                  <a:srgbClr val="1F2021"/>
                </a:solidFill>
                <a:latin typeface="Calibri"/>
                <a:cs typeface="Calibri"/>
              </a:rPr>
              <a:t> </a:t>
            </a:r>
            <a:r>
              <a:rPr sz="2400" spc="-10" dirty="0">
                <a:solidFill>
                  <a:srgbClr val="1F2021"/>
                </a:solidFill>
                <a:latin typeface="Calibri"/>
                <a:cs typeface="Calibri"/>
              </a:rPr>
              <a:t>r</a:t>
            </a:r>
            <a:r>
              <a:rPr lang="fr-BE" sz="2400" spc="-10" dirty="0" err="1">
                <a:solidFill>
                  <a:srgbClr val="1F2021"/>
                </a:solidFill>
                <a:latin typeface="Calibri"/>
                <a:cs typeface="Calibri"/>
              </a:rPr>
              <a:t>ap</a:t>
            </a:r>
            <a:r>
              <a:rPr sz="2400" spc="-10" dirty="0" err="1">
                <a:solidFill>
                  <a:srgbClr val="1F2021"/>
                </a:solidFill>
                <a:latin typeface="Calibri"/>
                <a:cs typeface="Calibri"/>
              </a:rPr>
              <a:t>portés</a:t>
            </a:r>
            <a:r>
              <a:rPr lang="fr-BE" sz="2400" spc="-10" dirty="0">
                <a:solidFill>
                  <a:srgbClr val="1F2021"/>
                </a:solidFill>
                <a:latin typeface="Calibri"/>
                <a:cs typeface="Calibri"/>
              </a:rPr>
              <a:t> qui présentent tous: </a:t>
            </a:r>
          </a:p>
          <a:p>
            <a:pPr marL="355600" marR="890905"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U</a:t>
            </a:r>
            <a:r>
              <a:rPr sz="2400" spc="-5" dirty="0">
                <a:solidFill>
                  <a:srgbClr val="1F2021"/>
                </a:solidFill>
                <a:latin typeface="Calibri"/>
                <a:cs typeface="Calibri"/>
              </a:rPr>
              <a:t>n</a:t>
            </a:r>
            <a:r>
              <a:rPr sz="2400" dirty="0">
                <a:solidFill>
                  <a:srgbClr val="1F2021"/>
                </a:solidFill>
                <a:latin typeface="Calibri"/>
                <a:cs typeface="Calibri"/>
              </a:rPr>
              <a:t> </a:t>
            </a:r>
            <a:r>
              <a:rPr sz="2400" spc="-5" dirty="0">
                <a:solidFill>
                  <a:srgbClr val="1F2021"/>
                </a:solidFill>
                <a:latin typeface="Calibri"/>
                <a:cs typeface="Calibri"/>
              </a:rPr>
              <a:t>isolement</a:t>
            </a:r>
            <a:r>
              <a:rPr sz="2400" spc="-30" dirty="0">
                <a:solidFill>
                  <a:srgbClr val="1F2021"/>
                </a:solidFill>
                <a:latin typeface="Calibri"/>
                <a:cs typeface="Calibri"/>
              </a:rPr>
              <a:t> </a:t>
            </a:r>
            <a:r>
              <a:rPr sz="2400" spc="-15" dirty="0" err="1">
                <a:solidFill>
                  <a:srgbClr val="1F2021"/>
                </a:solidFill>
                <a:latin typeface="Calibri"/>
                <a:cs typeface="Calibri"/>
              </a:rPr>
              <a:t>extrême</a:t>
            </a:r>
            <a:r>
              <a:rPr sz="2400" spc="15" dirty="0">
                <a:solidFill>
                  <a:srgbClr val="1F2021"/>
                </a:solidFill>
                <a:latin typeface="Calibri"/>
                <a:cs typeface="Calibri"/>
              </a:rPr>
              <a:t> </a:t>
            </a:r>
            <a:endParaRPr lang="fr-BE" sz="2400" spc="-10" dirty="0">
              <a:solidFill>
                <a:srgbClr val="1F2021"/>
              </a:solidFill>
              <a:latin typeface="Calibri"/>
              <a:cs typeface="Calibri"/>
            </a:endParaRPr>
          </a:p>
          <a:p>
            <a:pPr marL="355600" marR="890905" indent="-342900">
              <a:lnSpc>
                <a:spcPct val="100000"/>
              </a:lnSpc>
              <a:spcBef>
                <a:spcPts val="5"/>
              </a:spcBef>
              <a:buFont typeface="Wingdings" panose="05000000000000000000" pitchFamily="2" charset="2"/>
              <a:buChar char="Ø"/>
              <a:tabLst>
                <a:tab pos="185420" algn="l"/>
              </a:tabLst>
            </a:pPr>
            <a:r>
              <a:rPr lang="fr-BE" sz="2400" spc="-10" dirty="0">
                <a:solidFill>
                  <a:srgbClr val="1F2021"/>
                </a:solidFill>
                <a:latin typeface="Calibri"/>
                <a:cs typeface="Calibri"/>
              </a:rPr>
              <a:t>U</a:t>
            </a:r>
            <a:r>
              <a:rPr sz="2400" spc="-5" dirty="0">
                <a:solidFill>
                  <a:srgbClr val="1F2021"/>
                </a:solidFill>
                <a:latin typeface="Calibri"/>
                <a:cs typeface="Calibri"/>
              </a:rPr>
              <a:t>n</a:t>
            </a:r>
            <a:r>
              <a:rPr sz="2400" spc="-15" dirty="0">
                <a:solidFill>
                  <a:srgbClr val="1F2021"/>
                </a:solidFill>
                <a:latin typeface="Calibri"/>
                <a:cs typeface="Calibri"/>
              </a:rPr>
              <a:t> </a:t>
            </a:r>
            <a:r>
              <a:rPr sz="2400" spc="-5" dirty="0">
                <a:solidFill>
                  <a:srgbClr val="1F2021"/>
                </a:solidFill>
                <a:latin typeface="Calibri"/>
                <a:cs typeface="Calibri"/>
              </a:rPr>
              <a:t>désir</a:t>
            </a:r>
            <a:r>
              <a:rPr sz="2400" spc="5" dirty="0">
                <a:solidFill>
                  <a:srgbClr val="1F2021"/>
                </a:solidFill>
                <a:latin typeface="Calibri"/>
                <a:cs typeface="Calibri"/>
              </a:rPr>
              <a:t> </a:t>
            </a:r>
            <a:r>
              <a:rPr sz="2400" spc="-10" dirty="0">
                <a:solidFill>
                  <a:srgbClr val="1F2021"/>
                </a:solidFill>
                <a:latin typeface="Calibri"/>
                <a:cs typeface="Calibri"/>
              </a:rPr>
              <a:t>obsédant</a:t>
            </a:r>
            <a:r>
              <a:rPr sz="2400" spc="15" dirty="0">
                <a:solidFill>
                  <a:srgbClr val="1F2021"/>
                </a:solidFill>
                <a:latin typeface="Calibri"/>
                <a:cs typeface="Calibri"/>
              </a:rPr>
              <a:t> </a:t>
            </a:r>
            <a:r>
              <a:rPr sz="2400" spc="-5" dirty="0">
                <a:solidFill>
                  <a:srgbClr val="1F2021"/>
                </a:solidFill>
                <a:latin typeface="Calibri"/>
                <a:cs typeface="Calibri"/>
              </a:rPr>
              <a:t>de </a:t>
            </a:r>
            <a:r>
              <a:rPr sz="2400" spc="-5" dirty="0" err="1">
                <a:solidFill>
                  <a:srgbClr val="1F2021"/>
                </a:solidFill>
                <a:latin typeface="Calibri"/>
                <a:cs typeface="Calibri"/>
              </a:rPr>
              <a:t>préserver</a:t>
            </a:r>
            <a:r>
              <a:rPr lang="fr-BE" sz="2400" spc="-5" dirty="0">
                <a:solidFill>
                  <a:srgbClr val="1F2021"/>
                </a:solidFill>
                <a:latin typeface="Calibri"/>
                <a:cs typeface="Calibri"/>
              </a:rPr>
              <a:t> </a:t>
            </a:r>
            <a:r>
              <a:rPr sz="2400" spc="-5" dirty="0" err="1">
                <a:solidFill>
                  <a:srgbClr val="1F2021"/>
                </a:solidFill>
                <a:latin typeface="Calibri"/>
                <a:cs typeface="Calibri"/>
              </a:rPr>
              <a:t>l'immuabilité</a:t>
            </a:r>
            <a:endParaRPr sz="2400" dirty="0">
              <a:latin typeface="Calibri"/>
              <a:cs typeface="Calibri"/>
            </a:endParaRPr>
          </a:p>
        </p:txBody>
      </p:sp>
      <p:pic>
        <p:nvPicPr>
          <p:cNvPr id="8" name="object 4">
            <a:extLst>
              <a:ext uri="{FF2B5EF4-FFF2-40B4-BE49-F238E27FC236}">
                <a16:creationId xmlns:a16="http://schemas.microsoft.com/office/drawing/2014/main" id="{870858F5-FCB6-6236-D32F-6FE192342C98}"/>
              </a:ext>
            </a:extLst>
          </p:cNvPr>
          <p:cNvPicPr/>
          <p:nvPr/>
        </p:nvPicPr>
        <p:blipFill>
          <a:blip r:embed="rId3" cstate="print"/>
          <a:stretch>
            <a:fillRect/>
          </a:stretch>
        </p:blipFill>
        <p:spPr>
          <a:xfrm>
            <a:off x="1582817" y="1995297"/>
            <a:ext cx="2464419" cy="3196858"/>
          </a:xfrm>
          <a:prstGeom prst="ellipse">
            <a:avLst/>
          </a:prstGeom>
          <a:ln>
            <a:noFill/>
          </a:ln>
          <a:effectLst>
            <a:softEdge rad="112500"/>
          </a:effectLst>
        </p:spPr>
      </p:pic>
    </p:spTree>
    <p:extLst>
      <p:ext uri="{BB962C8B-B14F-4D97-AF65-F5344CB8AC3E}">
        <p14:creationId xmlns:p14="http://schemas.microsoft.com/office/powerpoint/2010/main" val="657667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73B8DE8A-06C5-626E-8F42-7107F58247AE}"/>
              </a:ext>
            </a:extLst>
          </p:cNvPr>
          <p:cNvPicPr>
            <a:picLocks noChangeAspect="1"/>
          </p:cNvPicPr>
          <p:nvPr/>
        </p:nvPicPr>
        <p:blipFill rotWithShape="1">
          <a:blip r:embed="rId3"/>
          <a:srcRect l="31785" t="22645" r="10952" b="17026"/>
          <a:stretch/>
        </p:blipFill>
        <p:spPr>
          <a:xfrm>
            <a:off x="3143855" y="1360340"/>
            <a:ext cx="5666658" cy="3141433"/>
          </a:xfrm>
          <a:prstGeom prst="rect">
            <a:avLst/>
          </a:prstGeom>
        </p:spPr>
      </p:pic>
      <p:sp>
        <p:nvSpPr>
          <p:cNvPr id="2" name="Titre 1">
            <a:extLst>
              <a:ext uri="{FF2B5EF4-FFF2-40B4-BE49-F238E27FC236}">
                <a16:creationId xmlns:a16="http://schemas.microsoft.com/office/drawing/2014/main" id="{3DA47E8D-BB94-E922-FD0C-16B2DF1C875B}"/>
              </a:ext>
            </a:extLst>
          </p:cNvPr>
          <p:cNvSpPr>
            <a:spLocks noGrp="1"/>
          </p:cNvSpPr>
          <p:nvPr>
            <p:ph type="title"/>
          </p:nvPr>
        </p:nvSpPr>
        <p:spPr/>
        <p:txBody>
          <a:bodyPr/>
          <a:lstStyle/>
          <a:p>
            <a:r>
              <a:rPr lang="fr-BE" dirty="0"/>
              <a:t>Le Voyage – un challenge diagnostique</a:t>
            </a:r>
          </a:p>
        </p:txBody>
      </p:sp>
      <p:sp>
        <p:nvSpPr>
          <p:cNvPr id="4" name="ZoneTexte 3">
            <a:extLst>
              <a:ext uri="{FF2B5EF4-FFF2-40B4-BE49-F238E27FC236}">
                <a16:creationId xmlns:a16="http://schemas.microsoft.com/office/drawing/2014/main" id="{67F352C6-6F06-BF76-4FF3-2E23A1A47BE8}"/>
              </a:ext>
            </a:extLst>
          </p:cNvPr>
          <p:cNvSpPr txBox="1"/>
          <p:nvPr/>
        </p:nvSpPr>
        <p:spPr>
          <a:xfrm>
            <a:off x="986034" y="4694528"/>
            <a:ext cx="3312824" cy="830997"/>
          </a:xfrm>
          <a:prstGeom prst="rect">
            <a:avLst/>
          </a:prstGeom>
          <a:noFill/>
        </p:spPr>
        <p:txBody>
          <a:bodyPr wrap="square" rtlCol="0">
            <a:spAutoFit/>
          </a:bodyPr>
          <a:lstStyle/>
          <a:p>
            <a:pPr algn="ctr"/>
            <a:r>
              <a:rPr lang="fr-BE" sz="2400" dirty="0">
                <a:sym typeface="Wingdings" panose="05000000000000000000" pitchFamily="2" charset="2"/>
              </a:rPr>
              <a:t>Agitation </a:t>
            </a:r>
            <a:endParaRPr lang="fr-BE" sz="2400" dirty="0"/>
          </a:p>
          <a:p>
            <a:pPr algn="ctr"/>
            <a:r>
              <a:rPr lang="fr-BE" sz="2400" dirty="0">
                <a:sym typeface="Wingdings" panose="05000000000000000000" pitchFamily="2" charset="2"/>
              </a:rPr>
              <a:t>Difficultés à l’école</a:t>
            </a:r>
          </a:p>
        </p:txBody>
      </p:sp>
      <p:sp>
        <p:nvSpPr>
          <p:cNvPr id="5" name="ZoneTexte 4">
            <a:extLst>
              <a:ext uri="{FF2B5EF4-FFF2-40B4-BE49-F238E27FC236}">
                <a16:creationId xmlns:a16="http://schemas.microsoft.com/office/drawing/2014/main" id="{C3BBEEF8-BDA8-397C-E26E-14D26365CE21}"/>
              </a:ext>
            </a:extLst>
          </p:cNvPr>
          <p:cNvSpPr txBox="1"/>
          <p:nvPr/>
        </p:nvSpPr>
        <p:spPr>
          <a:xfrm>
            <a:off x="6159929" y="4435673"/>
            <a:ext cx="5640475" cy="830997"/>
          </a:xfrm>
          <a:prstGeom prst="rect">
            <a:avLst/>
          </a:prstGeom>
          <a:noFill/>
        </p:spPr>
        <p:txBody>
          <a:bodyPr wrap="square" rtlCol="0">
            <a:spAutoFit/>
          </a:bodyPr>
          <a:lstStyle/>
          <a:p>
            <a:pPr lvl="1" algn="ctr"/>
            <a:r>
              <a:rPr lang="fr-BE" sz="2400" dirty="0">
                <a:sym typeface="Wingdings" panose="05000000000000000000" pitchFamily="2" charset="2"/>
              </a:rPr>
              <a:t>TDAH, autres troubles </a:t>
            </a:r>
            <a:r>
              <a:rPr lang="fr-BE" sz="2400" dirty="0" err="1">
                <a:sym typeface="Wingdings" panose="05000000000000000000" pitchFamily="2" charset="2"/>
              </a:rPr>
              <a:t>neurodev</a:t>
            </a:r>
            <a:r>
              <a:rPr lang="fr-BE" sz="2400" dirty="0">
                <a:sym typeface="Wingdings" panose="05000000000000000000" pitchFamily="2" charset="2"/>
              </a:rPr>
              <a:t> </a:t>
            </a:r>
          </a:p>
          <a:p>
            <a:pPr lvl="1" algn="ctr"/>
            <a:r>
              <a:rPr lang="fr-BE" sz="2400" dirty="0">
                <a:sym typeface="Wingdings" panose="05000000000000000000" pitchFamily="2" charset="2"/>
              </a:rPr>
              <a:t>Trouble anxieux, dépressif </a:t>
            </a:r>
          </a:p>
        </p:txBody>
      </p:sp>
      <p:sp>
        <p:nvSpPr>
          <p:cNvPr id="6" name="ZoneTexte 5">
            <a:extLst>
              <a:ext uri="{FF2B5EF4-FFF2-40B4-BE49-F238E27FC236}">
                <a16:creationId xmlns:a16="http://schemas.microsoft.com/office/drawing/2014/main" id="{CCAA29F0-15E5-BD05-8CC7-4624CA2FDD8A}"/>
              </a:ext>
            </a:extLst>
          </p:cNvPr>
          <p:cNvSpPr txBox="1"/>
          <p:nvPr/>
        </p:nvSpPr>
        <p:spPr>
          <a:xfrm>
            <a:off x="1016331" y="6135170"/>
            <a:ext cx="3312824" cy="461665"/>
          </a:xfrm>
          <a:prstGeom prst="rect">
            <a:avLst/>
          </a:prstGeom>
          <a:noFill/>
        </p:spPr>
        <p:txBody>
          <a:bodyPr wrap="square" rtlCol="0">
            <a:spAutoFit/>
          </a:bodyPr>
          <a:lstStyle/>
          <a:p>
            <a:pPr algn="ctr"/>
            <a:r>
              <a:rPr lang="fr-BE" sz="2400" dirty="0">
                <a:sym typeface="Wingdings" panose="05000000000000000000" pitchFamily="2" charset="2"/>
              </a:rPr>
              <a:t>Gestes récurrents</a:t>
            </a:r>
            <a:endParaRPr lang="fr-BE" sz="2400" dirty="0"/>
          </a:p>
        </p:txBody>
      </p:sp>
      <p:sp>
        <p:nvSpPr>
          <p:cNvPr id="7" name="ZoneTexte 6">
            <a:extLst>
              <a:ext uri="{FF2B5EF4-FFF2-40B4-BE49-F238E27FC236}">
                <a16:creationId xmlns:a16="http://schemas.microsoft.com/office/drawing/2014/main" id="{7C7D1A14-FF47-4B9C-5987-955AFA1DE3AE}"/>
              </a:ext>
            </a:extLst>
          </p:cNvPr>
          <p:cNvSpPr txBox="1"/>
          <p:nvPr/>
        </p:nvSpPr>
        <p:spPr>
          <a:xfrm>
            <a:off x="6779201" y="5836638"/>
            <a:ext cx="4648710" cy="830997"/>
          </a:xfrm>
          <a:prstGeom prst="rect">
            <a:avLst/>
          </a:prstGeom>
          <a:noFill/>
        </p:spPr>
        <p:txBody>
          <a:bodyPr wrap="square" rtlCol="0">
            <a:spAutoFit/>
          </a:bodyPr>
          <a:lstStyle/>
          <a:p>
            <a:pPr algn="ctr"/>
            <a:endParaRPr lang="fr-BE" sz="2400" dirty="0">
              <a:sym typeface="Wingdings" panose="05000000000000000000" pitchFamily="2" charset="2"/>
            </a:endParaRPr>
          </a:p>
          <a:p>
            <a:pPr algn="ctr"/>
            <a:r>
              <a:rPr lang="fr-BE" sz="2400" dirty="0">
                <a:sym typeface="Wingdings" panose="05000000000000000000" pitchFamily="2" charset="2"/>
              </a:rPr>
              <a:t>Tics, TOC</a:t>
            </a:r>
            <a:endParaRPr lang="fr-BE" sz="2400" dirty="0"/>
          </a:p>
        </p:txBody>
      </p:sp>
      <p:sp>
        <p:nvSpPr>
          <p:cNvPr id="8" name="ZoneTexte 7">
            <a:extLst>
              <a:ext uri="{FF2B5EF4-FFF2-40B4-BE49-F238E27FC236}">
                <a16:creationId xmlns:a16="http://schemas.microsoft.com/office/drawing/2014/main" id="{BF19BDAB-0E40-108C-0B38-E03B5BE64112}"/>
              </a:ext>
            </a:extLst>
          </p:cNvPr>
          <p:cNvSpPr txBox="1"/>
          <p:nvPr/>
        </p:nvSpPr>
        <p:spPr>
          <a:xfrm>
            <a:off x="5901497" y="5027174"/>
            <a:ext cx="6207445" cy="1107996"/>
          </a:xfrm>
          <a:prstGeom prst="rect">
            <a:avLst/>
          </a:prstGeom>
          <a:noFill/>
        </p:spPr>
        <p:txBody>
          <a:bodyPr wrap="square">
            <a:spAutoFit/>
          </a:bodyPr>
          <a:lstStyle/>
          <a:p>
            <a:pPr lvl="1" algn="ctr"/>
            <a:endParaRPr lang="fr-BE" sz="1800" dirty="0">
              <a:sym typeface="Wingdings" panose="05000000000000000000" pitchFamily="2" charset="2"/>
            </a:endParaRPr>
          </a:p>
          <a:p>
            <a:pPr lvl="1" algn="ctr"/>
            <a:r>
              <a:rPr lang="fr-BE" sz="2400" dirty="0">
                <a:sym typeface="Wingdings" panose="05000000000000000000" pitchFamily="2" charset="2"/>
              </a:rPr>
              <a:t>Désinhibition du contact social</a:t>
            </a:r>
          </a:p>
          <a:p>
            <a:pPr lvl="1" algn="ctr"/>
            <a:r>
              <a:rPr lang="fr-BE" sz="2400" dirty="0">
                <a:sym typeface="Wingdings" panose="05000000000000000000" pitchFamily="2" charset="2"/>
              </a:rPr>
              <a:t>Trouble de la communication pragmatique</a:t>
            </a:r>
          </a:p>
        </p:txBody>
      </p:sp>
      <p:sp>
        <p:nvSpPr>
          <p:cNvPr id="10" name="Ellipse 9">
            <a:extLst>
              <a:ext uri="{FF2B5EF4-FFF2-40B4-BE49-F238E27FC236}">
                <a16:creationId xmlns:a16="http://schemas.microsoft.com/office/drawing/2014/main" id="{6B9575BA-BB76-A23E-73AC-7E1C31DFEE73}"/>
              </a:ext>
            </a:extLst>
          </p:cNvPr>
          <p:cNvSpPr/>
          <p:nvPr/>
        </p:nvSpPr>
        <p:spPr>
          <a:xfrm>
            <a:off x="236841" y="3152940"/>
            <a:ext cx="2435902" cy="1127438"/>
          </a:xfrm>
          <a:prstGeom prst="ellipse">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2D2A8126-9414-8C49-EDAA-F50C5158F82E}"/>
              </a:ext>
            </a:extLst>
          </p:cNvPr>
          <p:cNvSpPr txBox="1"/>
          <p:nvPr/>
        </p:nvSpPr>
        <p:spPr>
          <a:xfrm>
            <a:off x="309714" y="3485827"/>
            <a:ext cx="2332732" cy="461665"/>
          </a:xfrm>
          <a:prstGeom prst="rect">
            <a:avLst/>
          </a:prstGeom>
          <a:noFill/>
        </p:spPr>
        <p:txBody>
          <a:bodyPr wrap="square" rtlCol="0">
            <a:spAutoFit/>
          </a:bodyPr>
          <a:lstStyle/>
          <a:p>
            <a:pPr algn="ctr"/>
            <a:r>
              <a:rPr lang="fr-BE" sz="2400" b="1" dirty="0">
                <a:solidFill>
                  <a:schemeClr val="bg1">
                    <a:lumMod val="50000"/>
                  </a:schemeClr>
                </a:solidFill>
              </a:rPr>
              <a:t>Symptômes</a:t>
            </a:r>
            <a:r>
              <a:rPr lang="fr-BE" dirty="0"/>
              <a:t> </a:t>
            </a:r>
          </a:p>
        </p:txBody>
      </p:sp>
      <p:sp>
        <p:nvSpPr>
          <p:cNvPr id="13" name="ZoneTexte 12">
            <a:extLst>
              <a:ext uri="{FF2B5EF4-FFF2-40B4-BE49-F238E27FC236}">
                <a16:creationId xmlns:a16="http://schemas.microsoft.com/office/drawing/2014/main" id="{57734ED6-E27B-BF3A-27E8-A6579AE521AB}"/>
              </a:ext>
            </a:extLst>
          </p:cNvPr>
          <p:cNvSpPr txBox="1"/>
          <p:nvPr/>
        </p:nvSpPr>
        <p:spPr>
          <a:xfrm>
            <a:off x="9467672" y="3210711"/>
            <a:ext cx="2332732" cy="830997"/>
          </a:xfrm>
          <a:prstGeom prst="rect">
            <a:avLst/>
          </a:prstGeom>
          <a:noFill/>
        </p:spPr>
        <p:txBody>
          <a:bodyPr wrap="square" rtlCol="0">
            <a:spAutoFit/>
          </a:bodyPr>
          <a:lstStyle/>
          <a:p>
            <a:pPr algn="ctr"/>
            <a:r>
              <a:rPr lang="fr-BE" sz="2400" b="1" dirty="0">
                <a:solidFill>
                  <a:schemeClr val="bg1">
                    <a:lumMod val="50000"/>
                  </a:schemeClr>
                </a:solidFill>
              </a:rPr>
              <a:t>Diagnostics différentiels</a:t>
            </a:r>
            <a:r>
              <a:rPr lang="fr-BE" dirty="0"/>
              <a:t> </a:t>
            </a:r>
          </a:p>
        </p:txBody>
      </p:sp>
      <p:sp>
        <p:nvSpPr>
          <p:cNvPr id="14" name="Ellipse 13">
            <a:extLst>
              <a:ext uri="{FF2B5EF4-FFF2-40B4-BE49-F238E27FC236}">
                <a16:creationId xmlns:a16="http://schemas.microsoft.com/office/drawing/2014/main" id="{019D9652-C3AE-F12F-F5D1-3DFDF2871064}"/>
              </a:ext>
            </a:extLst>
          </p:cNvPr>
          <p:cNvSpPr/>
          <p:nvPr/>
        </p:nvSpPr>
        <p:spPr>
          <a:xfrm>
            <a:off x="9416087" y="3062490"/>
            <a:ext cx="2435902" cy="1127438"/>
          </a:xfrm>
          <a:prstGeom prst="ellipse">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5" name="Image 14">
            <a:extLst>
              <a:ext uri="{FF2B5EF4-FFF2-40B4-BE49-F238E27FC236}">
                <a16:creationId xmlns:a16="http://schemas.microsoft.com/office/drawing/2014/main" id="{8D602A05-B7AD-0FE6-53A6-1388554C4769}"/>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ackgroundRemoval t="57384" b="67915" l="8192" r="34500"/>
                    </a14:imgEffect>
                    <a14:imgEffect>
                      <a14:saturation sat="0"/>
                    </a14:imgEffect>
                  </a14:imgLayer>
                </a14:imgProps>
              </a:ext>
            </a:extLst>
          </a:blip>
          <a:srcRect l="4903" t="56068" r="62212" b="30769"/>
          <a:stretch/>
        </p:blipFill>
        <p:spPr>
          <a:xfrm rot="5400000">
            <a:off x="4851821" y="5085148"/>
            <a:ext cx="2706887" cy="866464"/>
          </a:xfrm>
          <a:prstGeom prst="rect">
            <a:avLst/>
          </a:prstGeom>
        </p:spPr>
      </p:pic>
    </p:spTree>
    <p:extLst>
      <p:ext uri="{BB962C8B-B14F-4D97-AF65-F5344CB8AC3E}">
        <p14:creationId xmlns:p14="http://schemas.microsoft.com/office/powerpoint/2010/main" val="3645210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47E8D-BB94-E922-FD0C-16B2DF1C875B}"/>
              </a:ext>
            </a:extLst>
          </p:cNvPr>
          <p:cNvSpPr>
            <a:spLocks noGrp="1"/>
          </p:cNvSpPr>
          <p:nvPr>
            <p:ph type="title"/>
          </p:nvPr>
        </p:nvSpPr>
        <p:spPr/>
        <p:txBody>
          <a:bodyPr/>
          <a:lstStyle/>
          <a:p>
            <a:r>
              <a:rPr lang="fr-BE" dirty="0"/>
              <a:t>Le Voyage – un challenge diagnostique</a:t>
            </a:r>
          </a:p>
        </p:txBody>
      </p:sp>
      <p:sp>
        <p:nvSpPr>
          <p:cNvPr id="13" name="ZoneTexte 12">
            <a:extLst>
              <a:ext uri="{FF2B5EF4-FFF2-40B4-BE49-F238E27FC236}">
                <a16:creationId xmlns:a16="http://schemas.microsoft.com/office/drawing/2014/main" id="{DA8F3479-44AE-2217-BD91-9B788D9EFE5F}"/>
              </a:ext>
            </a:extLst>
          </p:cNvPr>
          <p:cNvSpPr txBox="1"/>
          <p:nvPr/>
        </p:nvSpPr>
        <p:spPr>
          <a:xfrm>
            <a:off x="1243567" y="5165215"/>
            <a:ext cx="3556469" cy="830997"/>
          </a:xfrm>
          <a:prstGeom prst="rect">
            <a:avLst/>
          </a:prstGeom>
          <a:noFill/>
        </p:spPr>
        <p:txBody>
          <a:bodyPr wrap="square" rtlCol="0">
            <a:spAutoFit/>
          </a:bodyPr>
          <a:lstStyle/>
          <a:p>
            <a:pPr algn="ctr"/>
            <a:r>
              <a:rPr lang="fr-BE" sz="2400" dirty="0">
                <a:sym typeface="Wingdings" panose="05000000000000000000" pitchFamily="2" charset="2"/>
              </a:rPr>
              <a:t>Difficultés relationnelles, se sent « différent »</a:t>
            </a:r>
            <a:endParaRPr lang="fr-BE" sz="2400" dirty="0"/>
          </a:p>
        </p:txBody>
      </p:sp>
      <p:sp>
        <p:nvSpPr>
          <p:cNvPr id="14" name="ZoneTexte 13">
            <a:extLst>
              <a:ext uri="{FF2B5EF4-FFF2-40B4-BE49-F238E27FC236}">
                <a16:creationId xmlns:a16="http://schemas.microsoft.com/office/drawing/2014/main" id="{2624AE02-0B5E-8DE7-450D-25B376321F03}"/>
              </a:ext>
            </a:extLst>
          </p:cNvPr>
          <p:cNvSpPr txBox="1"/>
          <p:nvPr/>
        </p:nvSpPr>
        <p:spPr>
          <a:xfrm>
            <a:off x="6913926" y="4882567"/>
            <a:ext cx="4292690" cy="1846659"/>
          </a:xfrm>
          <a:prstGeom prst="rect">
            <a:avLst/>
          </a:prstGeom>
          <a:noFill/>
        </p:spPr>
        <p:txBody>
          <a:bodyPr wrap="square" rtlCol="0">
            <a:spAutoFit/>
          </a:bodyPr>
          <a:lstStyle/>
          <a:p>
            <a:pPr marL="0" lvl="1" algn="ctr"/>
            <a:r>
              <a:rPr lang="fr-BE" sz="2400" dirty="0">
                <a:sym typeface="Wingdings" panose="05000000000000000000" pitchFamily="2" charset="2"/>
              </a:rPr>
              <a:t>Troubles pédopsychiatriques (trouble du spectre psychotique, trouble de l’humeur, trouble anxieux …)</a:t>
            </a:r>
          </a:p>
          <a:p>
            <a:pPr algn="ctr"/>
            <a:endParaRPr lang="fr-BE" dirty="0"/>
          </a:p>
        </p:txBody>
      </p:sp>
      <p:pic>
        <p:nvPicPr>
          <p:cNvPr id="4" name="Image 3">
            <a:extLst>
              <a:ext uri="{FF2B5EF4-FFF2-40B4-BE49-F238E27FC236}">
                <a16:creationId xmlns:a16="http://schemas.microsoft.com/office/drawing/2014/main" id="{DC8672C6-5A17-CAA2-4EB5-182798934944}"/>
              </a:ext>
            </a:extLst>
          </p:cNvPr>
          <p:cNvPicPr>
            <a:picLocks noChangeAspect="1"/>
          </p:cNvPicPr>
          <p:nvPr/>
        </p:nvPicPr>
        <p:blipFill rotWithShape="1">
          <a:blip r:embed="rId3"/>
          <a:srcRect l="32143" t="23850" r="11666" b="13266"/>
          <a:stretch/>
        </p:blipFill>
        <p:spPr>
          <a:xfrm>
            <a:off x="3143855" y="1358914"/>
            <a:ext cx="5746965" cy="3175046"/>
          </a:xfrm>
          <a:prstGeom prst="rect">
            <a:avLst/>
          </a:prstGeom>
        </p:spPr>
      </p:pic>
      <p:sp>
        <p:nvSpPr>
          <p:cNvPr id="5" name="Ellipse 4">
            <a:extLst>
              <a:ext uri="{FF2B5EF4-FFF2-40B4-BE49-F238E27FC236}">
                <a16:creationId xmlns:a16="http://schemas.microsoft.com/office/drawing/2014/main" id="{4722ED5F-8F35-8140-1EC7-9C57BD62EBE4}"/>
              </a:ext>
            </a:extLst>
          </p:cNvPr>
          <p:cNvSpPr/>
          <p:nvPr/>
        </p:nvSpPr>
        <p:spPr>
          <a:xfrm>
            <a:off x="236841" y="3152940"/>
            <a:ext cx="2435902" cy="1127438"/>
          </a:xfrm>
          <a:prstGeom prst="ellipse">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a:extLst>
              <a:ext uri="{FF2B5EF4-FFF2-40B4-BE49-F238E27FC236}">
                <a16:creationId xmlns:a16="http://schemas.microsoft.com/office/drawing/2014/main" id="{9FD53959-FF61-0664-7E07-E43FA0A4A8DF}"/>
              </a:ext>
            </a:extLst>
          </p:cNvPr>
          <p:cNvSpPr txBox="1"/>
          <p:nvPr/>
        </p:nvSpPr>
        <p:spPr>
          <a:xfrm>
            <a:off x="309714" y="3485827"/>
            <a:ext cx="2332732" cy="461665"/>
          </a:xfrm>
          <a:prstGeom prst="rect">
            <a:avLst/>
          </a:prstGeom>
          <a:noFill/>
        </p:spPr>
        <p:txBody>
          <a:bodyPr wrap="square" rtlCol="0">
            <a:spAutoFit/>
          </a:bodyPr>
          <a:lstStyle/>
          <a:p>
            <a:pPr algn="ctr"/>
            <a:r>
              <a:rPr lang="fr-BE" sz="2400" b="1" dirty="0">
                <a:solidFill>
                  <a:schemeClr val="bg1">
                    <a:lumMod val="50000"/>
                  </a:schemeClr>
                </a:solidFill>
              </a:rPr>
              <a:t>Symptômes</a:t>
            </a:r>
            <a:r>
              <a:rPr lang="fr-BE" dirty="0"/>
              <a:t> </a:t>
            </a:r>
          </a:p>
        </p:txBody>
      </p:sp>
      <p:sp>
        <p:nvSpPr>
          <p:cNvPr id="7" name="ZoneTexte 6">
            <a:extLst>
              <a:ext uri="{FF2B5EF4-FFF2-40B4-BE49-F238E27FC236}">
                <a16:creationId xmlns:a16="http://schemas.microsoft.com/office/drawing/2014/main" id="{56B68203-1FFA-9626-84C8-5E96BDB727A3}"/>
              </a:ext>
            </a:extLst>
          </p:cNvPr>
          <p:cNvSpPr txBox="1"/>
          <p:nvPr/>
        </p:nvSpPr>
        <p:spPr>
          <a:xfrm>
            <a:off x="9467672" y="3210711"/>
            <a:ext cx="2332732" cy="830997"/>
          </a:xfrm>
          <a:prstGeom prst="rect">
            <a:avLst/>
          </a:prstGeom>
          <a:noFill/>
        </p:spPr>
        <p:txBody>
          <a:bodyPr wrap="square" rtlCol="0">
            <a:spAutoFit/>
          </a:bodyPr>
          <a:lstStyle/>
          <a:p>
            <a:pPr algn="ctr"/>
            <a:r>
              <a:rPr lang="fr-BE" sz="2400" b="1" dirty="0">
                <a:solidFill>
                  <a:schemeClr val="bg1">
                    <a:lumMod val="50000"/>
                  </a:schemeClr>
                </a:solidFill>
              </a:rPr>
              <a:t>Diagnostics différentiels</a:t>
            </a:r>
            <a:r>
              <a:rPr lang="fr-BE" dirty="0"/>
              <a:t> </a:t>
            </a:r>
          </a:p>
        </p:txBody>
      </p:sp>
      <p:sp>
        <p:nvSpPr>
          <p:cNvPr id="8" name="Ellipse 7">
            <a:extLst>
              <a:ext uri="{FF2B5EF4-FFF2-40B4-BE49-F238E27FC236}">
                <a16:creationId xmlns:a16="http://schemas.microsoft.com/office/drawing/2014/main" id="{0091AE19-A786-30C6-4197-04EE6E8C27FB}"/>
              </a:ext>
            </a:extLst>
          </p:cNvPr>
          <p:cNvSpPr/>
          <p:nvPr/>
        </p:nvSpPr>
        <p:spPr>
          <a:xfrm>
            <a:off x="9416087" y="3062490"/>
            <a:ext cx="2435902" cy="1127438"/>
          </a:xfrm>
          <a:prstGeom prst="ellipse">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5" name="Image 14">
            <a:extLst>
              <a:ext uri="{FF2B5EF4-FFF2-40B4-BE49-F238E27FC236}">
                <a16:creationId xmlns:a16="http://schemas.microsoft.com/office/drawing/2014/main" id="{15ACB7F8-C737-47AC-2676-8727D72E11D2}"/>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ackgroundRemoval t="57384" b="67915" l="8192" r="34500"/>
                    </a14:imgEffect>
                    <a14:imgEffect>
                      <a14:saturation sat="0"/>
                    </a14:imgEffect>
                  </a14:imgLayer>
                </a14:imgProps>
              </a:ext>
            </a:extLst>
          </a:blip>
          <a:srcRect l="4903" t="56068" r="62212" b="30769"/>
          <a:stretch/>
        </p:blipFill>
        <p:spPr>
          <a:xfrm rot="5400000">
            <a:off x="4851821" y="5085148"/>
            <a:ext cx="2706887" cy="866464"/>
          </a:xfrm>
          <a:prstGeom prst="rect">
            <a:avLst/>
          </a:prstGeom>
        </p:spPr>
      </p:pic>
    </p:spTree>
    <p:extLst>
      <p:ext uri="{BB962C8B-B14F-4D97-AF65-F5344CB8AC3E}">
        <p14:creationId xmlns:p14="http://schemas.microsoft.com/office/powerpoint/2010/main" val="38682342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50C1-2A85-7C12-5CDC-6A596E5A01B5}"/>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F0178672-D85D-9E9F-A3B8-17477403982C}"/>
              </a:ext>
            </a:extLst>
          </p:cNvPr>
          <p:cNvSpPr>
            <a:spLocks noGrp="1"/>
          </p:cNvSpPr>
          <p:nvPr>
            <p:ph type="title"/>
          </p:nvPr>
        </p:nvSpPr>
        <p:spPr>
          <a:xfrm>
            <a:off x="836678" y="582930"/>
            <a:ext cx="4001702" cy="3566160"/>
          </a:xfrm>
        </p:spPr>
        <p:txBody>
          <a:bodyPr vert="horz" lIns="91440" tIns="45720" rIns="91440" bIns="45720" rtlCol="0" anchor="b">
            <a:normAutofit/>
          </a:bodyPr>
          <a:lstStyle/>
          <a:p>
            <a:r>
              <a:rPr lang="en-US" sz="3600" b="1" spc="-15" dirty="0" err="1"/>
              <a:t>L’accompagnement</a:t>
            </a:r>
            <a:endParaRPr lang="en-US" sz="3600" dirty="0"/>
          </a:p>
        </p:txBody>
      </p:sp>
      <p:pic>
        <p:nvPicPr>
          <p:cNvPr id="1026" name="Picture 2" descr="J'ai besoin d'un accompagnement spécifique | Maison de l'autonomie">
            <a:extLst>
              <a:ext uri="{FF2B5EF4-FFF2-40B4-BE49-F238E27FC236}">
                <a16:creationId xmlns:a16="http://schemas.microsoft.com/office/drawing/2014/main" id="{7640E06A-249A-AB56-B77A-35966422A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58" r="1775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eau SAM - Participate! Autisme">
            <a:extLst>
              <a:ext uri="{FF2B5EF4-FFF2-40B4-BE49-F238E27FC236}">
                <a16:creationId xmlns:a16="http://schemas.microsoft.com/office/drawing/2014/main" id="{0BD5433B-CEB6-9CAB-FD7C-781BB247C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1142274"/>
            <a:ext cx="4818380" cy="481838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A6E6D602-42A6-F3E5-44E4-7445DFDC68B9}"/>
              </a:ext>
            </a:extLst>
          </p:cNvPr>
          <p:cNvSpPr>
            <a:spLocks noGrp="1"/>
          </p:cNvSpPr>
          <p:nvPr>
            <p:ph type="title"/>
          </p:nvPr>
        </p:nvSpPr>
        <p:spPr>
          <a:xfrm>
            <a:off x="838201" y="479493"/>
            <a:ext cx="5257800" cy="1325563"/>
          </a:xfrm>
        </p:spPr>
        <p:txBody>
          <a:bodyPr>
            <a:normAutofit/>
          </a:bodyPr>
          <a:lstStyle/>
          <a:p>
            <a:r>
              <a:rPr lang="fr-BE" dirty="0"/>
              <a:t>L’accompagnement</a:t>
            </a:r>
          </a:p>
        </p:txBody>
      </p:sp>
      <p:sp>
        <p:nvSpPr>
          <p:cNvPr id="3" name="Espace réservé du contenu 2">
            <a:extLst>
              <a:ext uri="{FF2B5EF4-FFF2-40B4-BE49-F238E27FC236}">
                <a16:creationId xmlns:a16="http://schemas.microsoft.com/office/drawing/2014/main" id="{D4F9DD0E-81A2-6A6C-0F43-8CD6BAB9F1CD}"/>
              </a:ext>
            </a:extLst>
          </p:cNvPr>
          <p:cNvSpPr>
            <a:spLocks noGrp="1"/>
          </p:cNvSpPr>
          <p:nvPr>
            <p:ph idx="1"/>
          </p:nvPr>
        </p:nvSpPr>
        <p:spPr>
          <a:xfrm>
            <a:off x="838200" y="2571749"/>
            <a:ext cx="6088379" cy="3605213"/>
          </a:xfrm>
        </p:spPr>
        <p:txBody>
          <a:bodyPr>
            <a:normAutofit/>
          </a:bodyPr>
          <a:lstStyle/>
          <a:p>
            <a:pPr marL="0" indent="0">
              <a:spcBef>
                <a:spcPts val="819"/>
              </a:spcBef>
              <a:buNone/>
            </a:pPr>
            <a:r>
              <a:rPr lang="fr-FR" sz="2400" b="1" dirty="0">
                <a:latin typeface="Calibri"/>
                <a:cs typeface="Calibri"/>
              </a:rPr>
              <a:t>Informations et p</a:t>
            </a:r>
            <a:r>
              <a:rPr lang="fr-FR" sz="2400" b="1" spc="-5" dirty="0">
                <a:latin typeface="Calibri"/>
                <a:cs typeface="Calibri"/>
              </a:rPr>
              <a:t>rise en charge globale: </a:t>
            </a:r>
          </a:p>
          <a:p>
            <a:pPr>
              <a:spcBef>
                <a:spcPts val="819"/>
              </a:spcBef>
              <a:buFont typeface="Wingdings" panose="05000000000000000000" pitchFamily="2" charset="2"/>
              <a:buChar char="Ø"/>
            </a:pPr>
            <a:r>
              <a:rPr lang="fr-FR" sz="2200" dirty="0">
                <a:latin typeface="Calibri"/>
                <a:cs typeface="Calibri"/>
              </a:rPr>
              <a:t>Etablir un partenariat avec l’enfant, son entourage familial ainsi que les différents prestataires médicaux/paramédicaux/pédagogiques qui gravitent autour de l’enfant </a:t>
            </a:r>
          </a:p>
          <a:p>
            <a:pPr>
              <a:spcBef>
                <a:spcPts val="819"/>
              </a:spcBef>
              <a:buFont typeface="Wingdings" panose="05000000000000000000" pitchFamily="2" charset="2"/>
              <a:buChar char="Ø"/>
            </a:pPr>
            <a:r>
              <a:rPr lang="fr-FR" sz="2200" dirty="0">
                <a:latin typeface="Calibri"/>
                <a:cs typeface="Calibri"/>
              </a:rPr>
              <a:t>Considérer l’ensemble des troubles et des symptômes, hiérarchiser les objectifs</a:t>
            </a:r>
          </a:p>
          <a:p>
            <a:pPr>
              <a:spcBef>
                <a:spcPts val="819"/>
              </a:spcBef>
              <a:buFont typeface="Wingdings" panose="05000000000000000000" pitchFamily="2" charset="2"/>
              <a:buChar char="Ø"/>
            </a:pPr>
            <a:r>
              <a:rPr lang="fr-FR" sz="2200" dirty="0">
                <a:latin typeface="Calibri"/>
                <a:cs typeface="Calibri"/>
              </a:rPr>
              <a:t>Ne pas oublier les plaintes somatiques</a:t>
            </a:r>
          </a:p>
          <a:p>
            <a:endParaRPr lang="fr-BE" sz="2400" dirty="0"/>
          </a:p>
        </p:txBody>
      </p:sp>
      <p:pic>
        <p:nvPicPr>
          <p:cNvPr id="11" name="Image 10">
            <a:extLst>
              <a:ext uri="{FF2B5EF4-FFF2-40B4-BE49-F238E27FC236}">
                <a16:creationId xmlns:a16="http://schemas.microsoft.com/office/drawing/2014/main" id="{107546DB-3C63-5A16-40BB-A739581C18CF}"/>
              </a:ext>
            </a:extLst>
          </p:cNvPr>
          <p:cNvPicPr>
            <a:picLocks noChangeAspect="1"/>
          </p:cNvPicPr>
          <p:nvPr/>
        </p:nvPicPr>
        <p:blipFill>
          <a:blip r:embed="rId4"/>
          <a:stretch>
            <a:fillRect/>
          </a:stretch>
        </p:blipFill>
        <p:spPr>
          <a:xfrm>
            <a:off x="0" y="0"/>
            <a:ext cx="12192000" cy="6858000"/>
          </a:xfrm>
          <a:prstGeom prst="rect">
            <a:avLst/>
          </a:prstGeom>
        </p:spPr>
      </p:pic>
      <p:sp>
        <p:nvSpPr>
          <p:cNvPr id="12" name="object 5">
            <a:extLst>
              <a:ext uri="{FF2B5EF4-FFF2-40B4-BE49-F238E27FC236}">
                <a16:creationId xmlns:a16="http://schemas.microsoft.com/office/drawing/2014/main" id="{4838C578-6ECD-BA05-00D9-F7FF014C6D50}"/>
              </a:ext>
            </a:extLst>
          </p:cNvPr>
          <p:cNvSpPr txBox="1"/>
          <p:nvPr/>
        </p:nvSpPr>
        <p:spPr>
          <a:xfrm>
            <a:off x="6412558" y="4985098"/>
            <a:ext cx="4617720" cy="300355"/>
          </a:xfrm>
          <a:prstGeom prst="rect">
            <a:avLst/>
          </a:prstGeom>
        </p:spPr>
        <p:txBody>
          <a:bodyPr vert="horz" wrap="square" lIns="0" tIns="12700" rIns="0" bIns="0" rtlCol="0">
            <a:spAutoFit/>
          </a:bodyPr>
          <a:lstStyle/>
          <a:p>
            <a:pPr marL="12700" algn="ctr">
              <a:lnSpc>
                <a:spcPct val="100000"/>
              </a:lnSpc>
              <a:spcBef>
                <a:spcPts val="100"/>
              </a:spcBef>
            </a:pPr>
            <a:r>
              <a:rPr lang="fr-BE" sz="1800" i="1" spc="-10" dirty="0">
                <a:latin typeface="Calibri"/>
                <a:cs typeface="Calibri"/>
                <a:hlinkClick r:id="rId5"/>
              </a:rPr>
              <a:t>www.participate.be</a:t>
            </a:r>
            <a:r>
              <a:rPr lang="fr-BE" sz="1800" i="1" spc="-10" dirty="0">
                <a:latin typeface="Calibri"/>
                <a:cs typeface="Calibri"/>
              </a:rPr>
              <a:t> </a:t>
            </a:r>
            <a:endParaRPr sz="1800" dirty="0">
              <a:latin typeface="Calibri"/>
              <a:cs typeface="Calibri"/>
            </a:endParaRPr>
          </a:p>
        </p:txBody>
      </p:sp>
      <p:pic>
        <p:nvPicPr>
          <p:cNvPr id="6" name="Image 5">
            <a:extLst>
              <a:ext uri="{FF2B5EF4-FFF2-40B4-BE49-F238E27FC236}">
                <a16:creationId xmlns:a16="http://schemas.microsoft.com/office/drawing/2014/main" id="{96AAC313-F108-0E1C-FDFF-91F26EAFEBF4}"/>
              </a:ext>
            </a:extLst>
          </p:cNvPr>
          <p:cNvPicPr>
            <a:picLocks noChangeAspect="1"/>
          </p:cNvPicPr>
          <p:nvPr/>
        </p:nvPicPr>
        <p:blipFill>
          <a:blip r:embed="rId6"/>
          <a:srcRect l="40417" t="31111" r="24833" b="16656"/>
          <a:stretch/>
        </p:blipFill>
        <p:spPr>
          <a:xfrm>
            <a:off x="8856980" y="116034"/>
            <a:ext cx="3091180" cy="2613577"/>
          </a:xfrm>
          <a:prstGeom prst="rect">
            <a:avLst/>
          </a:prstGeom>
        </p:spPr>
      </p:pic>
      <p:sp>
        <p:nvSpPr>
          <p:cNvPr id="8" name="Rectangle 7">
            <a:extLst>
              <a:ext uri="{FF2B5EF4-FFF2-40B4-BE49-F238E27FC236}">
                <a16:creationId xmlns:a16="http://schemas.microsoft.com/office/drawing/2014/main" id="{85190CF4-A882-A58B-193F-242FF9ECAF6B}"/>
              </a:ext>
            </a:extLst>
          </p:cNvPr>
          <p:cNvSpPr/>
          <p:nvPr/>
        </p:nvSpPr>
        <p:spPr>
          <a:xfrm>
            <a:off x="7244080" y="2729611"/>
            <a:ext cx="4744721" cy="18931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a:extLst>
              <a:ext uri="{FF2B5EF4-FFF2-40B4-BE49-F238E27FC236}">
                <a16:creationId xmlns:a16="http://schemas.microsoft.com/office/drawing/2014/main" id="{56061CF1-A6D2-A86C-7309-7A38963FAAFB}"/>
              </a:ext>
            </a:extLst>
          </p:cNvPr>
          <p:cNvPicPr>
            <a:picLocks noChangeAspect="1"/>
          </p:cNvPicPr>
          <p:nvPr/>
        </p:nvPicPr>
        <p:blipFill>
          <a:blip r:embed="rId4"/>
          <a:srcRect l="59751" t="36816" r="4333" b="36515"/>
          <a:stretch/>
        </p:blipFill>
        <p:spPr>
          <a:xfrm>
            <a:off x="6833259" y="3426147"/>
            <a:ext cx="3776319" cy="1577273"/>
          </a:xfrm>
          <a:prstGeom prst="rect">
            <a:avLst/>
          </a:prstGeom>
        </p:spPr>
      </p:pic>
    </p:spTree>
    <p:extLst>
      <p:ext uri="{BB962C8B-B14F-4D97-AF65-F5344CB8AC3E}">
        <p14:creationId xmlns:p14="http://schemas.microsoft.com/office/powerpoint/2010/main" val="1252195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E0172-EFF8-FCA0-7083-31599C805D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2EE2FCB-2FC1-DE4E-A1EB-CD2F351D8376}"/>
              </a:ext>
            </a:extLst>
          </p:cNvPr>
          <p:cNvSpPr>
            <a:spLocks noGrp="1"/>
          </p:cNvSpPr>
          <p:nvPr>
            <p:ph type="title"/>
          </p:nvPr>
        </p:nvSpPr>
        <p:spPr>
          <a:xfrm>
            <a:off x="838201" y="479493"/>
            <a:ext cx="5257800" cy="1325563"/>
          </a:xfrm>
        </p:spPr>
        <p:txBody>
          <a:bodyPr>
            <a:normAutofit/>
          </a:bodyPr>
          <a:lstStyle/>
          <a:p>
            <a:r>
              <a:rPr lang="fr-BE" dirty="0"/>
              <a:t>L’accompagnement</a:t>
            </a:r>
          </a:p>
        </p:txBody>
      </p:sp>
      <p:sp>
        <p:nvSpPr>
          <p:cNvPr id="3" name="Espace réservé du contenu 2">
            <a:extLst>
              <a:ext uri="{FF2B5EF4-FFF2-40B4-BE49-F238E27FC236}">
                <a16:creationId xmlns:a16="http://schemas.microsoft.com/office/drawing/2014/main" id="{A0F3FDA9-87D7-CEC5-DF64-D5365F1A5B56}"/>
              </a:ext>
            </a:extLst>
          </p:cNvPr>
          <p:cNvSpPr>
            <a:spLocks noGrp="1"/>
          </p:cNvSpPr>
          <p:nvPr>
            <p:ph idx="1"/>
          </p:nvPr>
        </p:nvSpPr>
        <p:spPr>
          <a:xfrm>
            <a:off x="3184407" y="2111995"/>
            <a:ext cx="6477000" cy="3605213"/>
          </a:xfrm>
        </p:spPr>
        <p:txBody>
          <a:bodyPr>
            <a:normAutofit/>
          </a:bodyPr>
          <a:lstStyle/>
          <a:p>
            <a:pPr marL="12700" indent="0">
              <a:spcBef>
                <a:spcPts val="680"/>
              </a:spcBef>
              <a:buNone/>
              <a:tabLst>
                <a:tab pos="241300" algn="l"/>
              </a:tabLst>
            </a:pPr>
            <a:r>
              <a:rPr lang="fr-FR" sz="2400" b="1" dirty="0">
                <a:latin typeface="Calibri"/>
                <a:cs typeface="Calibri"/>
              </a:rPr>
              <a:t>Prises</a:t>
            </a:r>
            <a:r>
              <a:rPr lang="fr-FR" sz="2400" b="1" spc="-30" dirty="0">
                <a:latin typeface="Calibri"/>
                <a:cs typeface="Calibri"/>
              </a:rPr>
              <a:t> </a:t>
            </a:r>
            <a:r>
              <a:rPr lang="fr-FR" sz="2400" b="1" dirty="0">
                <a:latin typeface="Calibri"/>
                <a:cs typeface="Calibri"/>
              </a:rPr>
              <a:t>en</a:t>
            </a:r>
            <a:r>
              <a:rPr lang="fr-FR" sz="2400" b="1" spc="-10" dirty="0">
                <a:latin typeface="Calibri"/>
                <a:cs typeface="Calibri"/>
              </a:rPr>
              <a:t> </a:t>
            </a:r>
            <a:r>
              <a:rPr lang="fr-FR" sz="2400" b="1" spc="-15" dirty="0">
                <a:latin typeface="Calibri"/>
                <a:cs typeface="Calibri"/>
              </a:rPr>
              <a:t>charge non</a:t>
            </a:r>
            <a:r>
              <a:rPr lang="fr-FR" sz="2400" b="1" spc="15" dirty="0">
                <a:latin typeface="Calibri"/>
                <a:cs typeface="Calibri"/>
              </a:rPr>
              <a:t> </a:t>
            </a:r>
            <a:r>
              <a:rPr lang="fr-FR" sz="2400" b="1" spc="-5" dirty="0">
                <a:latin typeface="Calibri"/>
                <a:cs typeface="Calibri"/>
              </a:rPr>
              <a:t>spécifiques:</a:t>
            </a:r>
          </a:p>
          <a:p>
            <a:pPr marL="263525" indent="-250825">
              <a:spcBef>
                <a:spcPts val="680"/>
              </a:spcBef>
              <a:buFont typeface="Wingdings" panose="05000000000000000000" pitchFamily="2" charset="2"/>
              <a:buChar char="Ø"/>
              <a:tabLst>
                <a:tab pos="241300" algn="l"/>
              </a:tabLst>
            </a:pPr>
            <a:r>
              <a:rPr lang="fr-FR" sz="2000" spc="-5" dirty="0">
                <a:latin typeface="Calibri"/>
                <a:cs typeface="Calibri"/>
              </a:rPr>
              <a:t>Psychomotricité relationnelle</a:t>
            </a:r>
          </a:p>
          <a:p>
            <a:pPr marL="263525" indent="-250825">
              <a:spcBef>
                <a:spcPts val="680"/>
              </a:spcBef>
              <a:buFont typeface="Wingdings" panose="05000000000000000000" pitchFamily="2" charset="2"/>
              <a:buChar char="Ø"/>
              <a:tabLst>
                <a:tab pos="241300" algn="l"/>
              </a:tabLst>
            </a:pPr>
            <a:r>
              <a:rPr lang="fr-FR" sz="2000" spc="-5" dirty="0">
                <a:latin typeface="Calibri"/>
                <a:cs typeface="Calibri"/>
              </a:rPr>
              <a:t>Suivi logopédique (remboursement?)</a:t>
            </a:r>
          </a:p>
          <a:p>
            <a:pPr marL="263525" indent="-250825">
              <a:spcBef>
                <a:spcPts val="680"/>
              </a:spcBef>
              <a:buFont typeface="Wingdings" panose="05000000000000000000" pitchFamily="2" charset="2"/>
              <a:buChar char="Ø"/>
              <a:tabLst>
                <a:tab pos="241300" algn="l"/>
              </a:tabLst>
            </a:pPr>
            <a:r>
              <a:rPr lang="fr-FR" sz="2000" spc="-5" dirty="0">
                <a:latin typeface="Calibri"/>
                <a:cs typeface="Calibri"/>
              </a:rPr>
              <a:t>Service d’accompagnement familial (SAJE, SAJAS)</a:t>
            </a:r>
          </a:p>
          <a:p>
            <a:pPr marL="263525" indent="-250825">
              <a:spcBef>
                <a:spcPts val="680"/>
              </a:spcBef>
              <a:buFont typeface="Wingdings" panose="05000000000000000000" pitchFamily="2" charset="2"/>
              <a:buChar char="Ø"/>
              <a:tabLst>
                <a:tab pos="241300" algn="l"/>
              </a:tabLst>
            </a:pPr>
            <a:r>
              <a:rPr lang="fr-FR" sz="2000" dirty="0">
                <a:latin typeface="Calibri"/>
                <a:cs typeface="Calibri"/>
              </a:rPr>
              <a:t>Autres (ergothérapie, orthopédagogue, psychologue…) </a:t>
            </a:r>
          </a:p>
          <a:p>
            <a:endParaRPr lang="fr-BE" sz="2400" dirty="0"/>
          </a:p>
        </p:txBody>
      </p:sp>
      <p:pic>
        <p:nvPicPr>
          <p:cNvPr id="16" name="object 3">
            <a:extLst>
              <a:ext uri="{FF2B5EF4-FFF2-40B4-BE49-F238E27FC236}">
                <a16:creationId xmlns:a16="http://schemas.microsoft.com/office/drawing/2014/main" id="{267A0EB0-08F4-58DB-C858-F33DA3B3DED2}"/>
              </a:ext>
            </a:extLst>
          </p:cNvPr>
          <p:cNvPicPr/>
          <p:nvPr/>
        </p:nvPicPr>
        <p:blipFill>
          <a:blip r:embed="rId3" cstate="print"/>
          <a:srcRect l="598" t="1" r="999" b="1"/>
          <a:stretch/>
        </p:blipFill>
        <p:spPr>
          <a:xfrm>
            <a:off x="9377680" y="5007963"/>
            <a:ext cx="2587187" cy="1418490"/>
          </a:xfrm>
          <a:prstGeom prst="rect">
            <a:avLst/>
          </a:prstGeom>
          <a:ln>
            <a:solidFill>
              <a:schemeClr val="bg1">
                <a:lumMod val="50000"/>
              </a:schemeClr>
            </a:solidFill>
          </a:ln>
        </p:spPr>
      </p:pic>
      <p:pic>
        <p:nvPicPr>
          <p:cNvPr id="15" name="object 3">
            <a:extLst>
              <a:ext uri="{FF2B5EF4-FFF2-40B4-BE49-F238E27FC236}">
                <a16:creationId xmlns:a16="http://schemas.microsoft.com/office/drawing/2014/main" id="{E6F07A04-347F-708E-9804-06A634C9560B}"/>
              </a:ext>
            </a:extLst>
          </p:cNvPr>
          <p:cNvPicPr/>
          <p:nvPr/>
        </p:nvPicPr>
        <p:blipFill>
          <a:blip r:embed="rId4" cstate="print"/>
          <a:srcRect l="1" r="472" b="4"/>
          <a:stretch/>
        </p:blipFill>
        <p:spPr>
          <a:xfrm>
            <a:off x="1053510" y="5489214"/>
            <a:ext cx="1985815" cy="984615"/>
          </a:xfrm>
          <a:prstGeom prst="rect">
            <a:avLst/>
          </a:prstGeom>
          <a:ln>
            <a:solidFill>
              <a:schemeClr val="bg1">
                <a:lumMod val="50000"/>
              </a:schemeClr>
            </a:solidFill>
          </a:ln>
        </p:spPr>
      </p:pic>
      <p:pic>
        <p:nvPicPr>
          <p:cNvPr id="17" name="object 3">
            <a:extLst>
              <a:ext uri="{FF2B5EF4-FFF2-40B4-BE49-F238E27FC236}">
                <a16:creationId xmlns:a16="http://schemas.microsoft.com/office/drawing/2014/main" id="{13835F49-1E97-C42A-DF00-9B269F93CD10}"/>
              </a:ext>
            </a:extLst>
          </p:cNvPr>
          <p:cNvPicPr/>
          <p:nvPr/>
        </p:nvPicPr>
        <p:blipFill>
          <a:blip r:embed="rId5" cstate="print"/>
          <a:srcRect l="-77" r="780" b="5"/>
          <a:stretch/>
        </p:blipFill>
        <p:spPr>
          <a:xfrm>
            <a:off x="186846" y="3786696"/>
            <a:ext cx="2468948" cy="1376155"/>
          </a:xfrm>
          <a:prstGeom prst="rect">
            <a:avLst/>
          </a:prstGeom>
          <a:ln>
            <a:solidFill>
              <a:schemeClr val="bg1">
                <a:lumMod val="50000"/>
              </a:schemeClr>
            </a:solidFill>
          </a:ln>
        </p:spPr>
      </p:pic>
      <p:pic>
        <p:nvPicPr>
          <p:cNvPr id="25" name="object 3">
            <a:extLst>
              <a:ext uri="{FF2B5EF4-FFF2-40B4-BE49-F238E27FC236}">
                <a16:creationId xmlns:a16="http://schemas.microsoft.com/office/drawing/2014/main" id="{F1EB2B8C-C9F1-866A-9893-0A69705E31EE}"/>
              </a:ext>
            </a:extLst>
          </p:cNvPr>
          <p:cNvPicPr/>
          <p:nvPr/>
        </p:nvPicPr>
        <p:blipFill>
          <a:blip r:embed="rId6" cstate="print"/>
          <a:stretch>
            <a:fillRect/>
          </a:stretch>
        </p:blipFill>
        <p:spPr>
          <a:xfrm>
            <a:off x="3474571" y="4899006"/>
            <a:ext cx="1796606" cy="984615"/>
          </a:xfrm>
          <a:prstGeom prst="rect">
            <a:avLst/>
          </a:prstGeom>
          <a:ln>
            <a:solidFill>
              <a:schemeClr val="bg1">
                <a:lumMod val="50000"/>
              </a:schemeClr>
            </a:solidFill>
          </a:ln>
        </p:spPr>
      </p:pic>
      <p:pic>
        <p:nvPicPr>
          <p:cNvPr id="26" name="object 3">
            <a:extLst>
              <a:ext uri="{FF2B5EF4-FFF2-40B4-BE49-F238E27FC236}">
                <a16:creationId xmlns:a16="http://schemas.microsoft.com/office/drawing/2014/main" id="{FE6F6622-021A-3376-05DF-2E4F0048A4E0}"/>
              </a:ext>
            </a:extLst>
          </p:cNvPr>
          <p:cNvPicPr/>
          <p:nvPr/>
        </p:nvPicPr>
        <p:blipFill>
          <a:blip r:embed="rId7" cstate="print"/>
          <a:stretch>
            <a:fillRect/>
          </a:stretch>
        </p:blipFill>
        <p:spPr>
          <a:xfrm>
            <a:off x="994700" y="2444384"/>
            <a:ext cx="1796605" cy="984616"/>
          </a:xfrm>
          <a:prstGeom prst="rect">
            <a:avLst/>
          </a:prstGeom>
          <a:ln>
            <a:solidFill>
              <a:schemeClr val="bg1">
                <a:lumMod val="50000"/>
              </a:schemeClr>
            </a:solidFill>
          </a:ln>
        </p:spPr>
      </p:pic>
      <p:pic>
        <p:nvPicPr>
          <p:cNvPr id="7" name="Image 6">
            <a:extLst>
              <a:ext uri="{FF2B5EF4-FFF2-40B4-BE49-F238E27FC236}">
                <a16:creationId xmlns:a16="http://schemas.microsoft.com/office/drawing/2014/main" id="{17D5CE5A-17F5-EF3C-A5DB-E481470538B5}"/>
              </a:ext>
            </a:extLst>
          </p:cNvPr>
          <p:cNvPicPr>
            <a:picLocks noChangeAspect="1"/>
          </p:cNvPicPr>
          <p:nvPr/>
        </p:nvPicPr>
        <p:blipFill>
          <a:blip r:embed="rId8"/>
          <a:srcRect l="6875" t="21695" r="14450" b="39285"/>
          <a:stretch/>
        </p:blipFill>
        <p:spPr>
          <a:xfrm>
            <a:off x="5581984" y="5582402"/>
            <a:ext cx="2755140" cy="1060988"/>
          </a:xfrm>
          <a:prstGeom prst="rect">
            <a:avLst/>
          </a:prstGeom>
          <a:ln>
            <a:solidFill>
              <a:schemeClr val="bg1">
                <a:lumMod val="50000"/>
              </a:schemeClr>
            </a:solidFill>
          </a:ln>
        </p:spPr>
      </p:pic>
      <p:pic>
        <p:nvPicPr>
          <p:cNvPr id="8" name="object 7">
            <a:extLst>
              <a:ext uri="{FF2B5EF4-FFF2-40B4-BE49-F238E27FC236}">
                <a16:creationId xmlns:a16="http://schemas.microsoft.com/office/drawing/2014/main" id="{8AC3196D-1AF8-ABA3-9DE0-97C5D7E8FCC1}"/>
              </a:ext>
            </a:extLst>
          </p:cNvPr>
          <p:cNvPicPr/>
          <p:nvPr/>
        </p:nvPicPr>
        <p:blipFill>
          <a:blip r:embed="rId9" cstate="print"/>
          <a:stretch>
            <a:fillRect/>
          </a:stretch>
        </p:blipFill>
        <p:spPr>
          <a:xfrm>
            <a:off x="7121902" y="4178235"/>
            <a:ext cx="1796606" cy="984616"/>
          </a:xfrm>
          <a:prstGeom prst="rect">
            <a:avLst/>
          </a:prstGeom>
          <a:ln>
            <a:solidFill>
              <a:schemeClr val="bg1">
                <a:lumMod val="50000"/>
              </a:schemeClr>
            </a:solidFill>
          </a:ln>
        </p:spPr>
      </p:pic>
    </p:spTree>
    <p:extLst>
      <p:ext uri="{BB962C8B-B14F-4D97-AF65-F5344CB8AC3E}">
        <p14:creationId xmlns:p14="http://schemas.microsoft.com/office/powerpoint/2010/main" val="30200913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665AC-5770-1F16-4CA7-18A7EF575D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3E5B9F-06EA-395A-4877-D78BC64F5A06}"/>
              </a:ext>
            </a:extLst>
          </p:cNvPr>
          <p:cNvSpPr>
            <a:spLocks noGrp="1"/>
          </p:cNvSpPr>
          <p:nvPr>
            <p:ph type="title"/>
          </p:nvPr>
        </p:nvSpPr>
        <p:spPr>
          <a:xfrm>
            <a:off x="838201" y="345810"/>
            <a:ext cx="4960945" cy="1325563"/>
          </a:xfrm>
        </p:spPr>
        <p:txBody>
          <a:bodyPr>
            <a:normAutofit/>
          </a:bodyPr>
          <a:lstStyle/>
          <a:p>
            <a:r>
              <a:rPr lang="fr-BE" dirty="0"/>
              <a:t>L’accompagnement</a:t>
            </a:r>
          </a:p>
        </p:txBody>
      </p:sp>
      <p:sp>
        <p:nvSpPr>
          <p:cNvPr id="3" name="Espace réservé du contenu 2">
            <a:extLst>
              <a:ext uri="{FF2B5EF4-FFF2-40B4-BE49-F238E27FC236}">
                <a16:creationId xmlns:a16="http://schemas.microsoft.com/office/drawing/2014/main" id="{A5F136C4-E060-5B12-34CF-9960AB1559F9}"/>
              </a:ext>
            </a:extLst>
          </p:cNvPr>
          <p:cNvSpPr>
            <a:spLocks noGrp="1"/>
          </p:cNvSpPr>
          <p:nvPr>
            <p:ph idx="1"/>
          </p:nvPr>
        </p:nvSpPr>
        <p:spPr>
          <a:xfrm>
            <a:off x="830896" y="2680160"/>
            <a:ext cx="5779769" cy="3169052"/>
          </a:xfrm>
        </p:spPr>
        <p:txBody>
          <a:bodyPr>
            <a:normAutofit/>
          </a:bodyPr>
          <a:lstStyle/>
          <a:p>
            <a:pPr marL="12700" indent="0">
              <a:spcBef>
                <a:spcPts val="680"/>
              </a:spcBef>
              <a:buNone/>
              <a:tabLst>
                <a:tab pos="241300" algn="l"/>
              </a:tabLst>
            </a:pPr>
            <a:r>
              <a:rPr lang="fr-FR" sz="2400" b="1" dirty="0">
                <a:latin typeface="Calibri"/>
                <a:cs typeface="Calibri"/>
              </a:rPr>
              <a:t>Prises</a:t>
            </a:r>
            <a:r>
              <a:rPr lang="fr-FR" sz="2400" b="1" spc="-30" dirty="0">
                <a:latin typeface="Calibri"/>
                <a:cs typeface="Calibri"/>
              </a:rPr>
              <a:t> </a:t>
            </a:r>
            <a:r>
              <a:rPr lang="fr-FR" sz="2400" b="1" dirty="0">
                <a:latin typeface="Calibri"/>
                <a:cs typeface="Calibri"/>
              </a:rPr>
              <a:t>en</a:t>
            </a:r>
            <a:r>
              <a:rPr lang="fr-FR" sz="2400" b="1" spc="-10" dirty="0">
                <a:latin typeface="Calibri"/>
                <a:cs typeface="Calibri"/>
              </a:rPr>
              <a:t> </a:t>
            </a:r>
            <a:r>
              <a:rPr lang="fr-FR" sz="2400" b="1" spc="-15" dirty="0">
                <a:latin typeface="Calibri"/>
                <a:cs typeface="Calibri"/>
              </a:rPr>
              <a:t>charge</a:t>
            </a:r>
            <a:r>
              <a:rPr lang="fr-FR" sz="2400" b="1" spc="15" dirty="0">
                <a:latin typeface="Calibri"/>
                <a:cs typeface="Calibri"/>
              </a:rPr>
              <a:t> </a:t>
            </a:r>
            <a:r>
              <a:rPr lang="fr-FR" sz="2400" b="1" spc="-5" dirty="0">
                <a:latin typeface="Calibri"/>
                <a:cs typeface="Calibri"/>
              </a:rPr>
              <a:t>spécifiques:</a:t>
            </a:r>
          </a:p>
          <a:p>
            <a:pPr marL="263525" indent="-250825">
              <a:spcBef>
                <a:spcPts val="680"/>
              </a:spcBef>
              <a:buFont typeface="Wingdings" panose="05000000000000000000" pitchFamily="2" charset="2"/>
              <a:buChar char="Ø"/>
              <a:tabLst>
                <a:tab pos="241300" algn="l"/>
              </a:tabLst>
            </a:pPr>
            <a:r>
              <a:rPr lang="fr-FR" sz="2000" spc="-5" dirty="0">
                <a:latin typeface="Calibri"/>
                <a:cs typeface="Calibri"/>
              </a:rPr>
              <a:t>Enseignement</a:t>
            </a:r>
            <a:r>
              <a:rPr lang="fr-FR" sz="2000" spc="-25" dirty="0">
                <a:latin typeface="Calibri"/>
                <a:cs typeface="Calibri"/>
              </a:rPr>
              <a:t> </a:t>
            </a:r>
            <a:r>
              <a:rPr lang="fr-FR" sz="2000" spc="-10" dirty="0">
                <a:latin typeface="Calibri"/>
                <a:cs typeface="Calibri"/>
              </a:rPr>
              <a:t>TEACCH</a:t>
            </a:r>
            <a:r>
              <a:rPr lang="fr-FR" sz="2000" spc="-5" dirty="0">
                <a:latin typeface="Calibri"/>
                <a:cs typeface="Calibri"/>
              </a:rPr>
              <a:t> </a:t>
            </a:r>
            <a:r>
              <a:rPr lang="fr-FR" sz="2000" spc="-25" dirty="0">
                <a:latin typeface="Calibri"/>
                <a:cs typeface="Calibri"/>
              </a:rPr>
              <a:t>(axé</a:t>
            </a:r>
            <a:r>
              <a:rPr lang="fr-FR" sz="2000" spc="35" dirty="0">
                <a:latin typeface="Calibri"/>
                <a:cs typeface="Calibri"/>
              </a:rPr>
              <a:t> </a:t>
            </a:r>
            <a:r>
              <a:rPr lang="fr-FR" sz="2000" dirty="0">
                <a:latin typeface="Calibri"/>
                <a:cs typeface="Calibri"/>
              </a:rPr>
              <a:t>sur</a:t>
            </a:r>
            <a:r>
              <a:rPr lang="fr-FR" sz="2000" spc="-10" dirty="0">
                <a:latin typeface="Calibri"/>
                <a:cs typeface="Calibri"/>
              </a:rPr>
              <a:t> </a:t>
            </a:r>
            <a:r>
              <a:rPr lang="fr-FR" sz="2000" dirty="0">
                <a:latin typeface="Calibri"/>
                <a:cs typeface="Calibri"/>
              </a:rPr>
              <a:t>le</a:t>
            </a:r>
            <a:r>
              <a:rPr lang="fr-FR" sz="2000" spc="15" dirty="0">
                <a:latin typeface="Calibri"/>
                <a:cs typeface="Calibri"/>
              </a:rPr>
              <a:t> </a:t>
            </a:r>
            <a:r>
              <a:rPr lang="fr-FR" sz="2000" dirty="0">
                <a:latin typeface="Calibri"/>
                <a:cs typeface="Calibri"/>
              </a:rPr>
              <a:t>mode</a:t>
            </a:r>
            <a:r>
              <a:rPr lang="fr-FR" sz="2000" spc="-30" dirty="0">
                <a:latin typeface="Calibri"/>
                <a:cs typeface="Calibri"/>
              </a:rPr>
              <a:t> </a:t>
            </a:r>
            <a:r>
              <a:rPr lang="fr-FR" sz="2000" dirty="0">
                <a:latin typeface="Calibri"/>
                <a:cs typeface="Calibri"/>
              </a:rPr>
              <a:t>visuel,</a:t>
            </a:r>
            <a:r>
              <a:rPr lang="fr-FR" sz="2000" spc="10" dirty="0">
                <a:latin typeface="Calibri"/>
                <a:cs typeface="Calibri"/>
              </a:rPr>
              <a:t> </a:t>
            </a:r>
            <a:r>
              <a:rPr lang="fr-FR" sz="2000" spc="-15" dirty="0">
                <a:latin typeface="Calibri"/>
                <a:cs typeface="Calibri"/>
              </a:rPr>
              <a:t>favorise</a:t>
            </a:r>
            <a:r>
              <a:rPr lang="fr-FR" sz="2000" spc="10" dirty="0">
                <a:latin typeface="Calibri"/>
                <a:cs typeface="Calibri"/>
              </a:rPr>
              <a:t> </a:t>
            </a:r>
            <a:r>
              <a:rPr lang="fr-FR" sz="2000" spc="-15" dirty="0">
                <a:latin typeface="Calibri"/>
                <a:cs typeface="Calibri"/>
              </a:rPr>
              <a:t>l’autonomie</a:t>
            </a:r>
            <a:r>
              <a:rPr lang="fr-FR" sz="2000" spc="-45" dirty="0">
                <a:latin typeface="Calibri"/>
                <a:cs typeface="Calibri"/>
              </a:rPr>
              <a:t> </a:t>
            </a:r>
            <a:r>
              <a:rPr lang="fr-FR" sz="2000" spc="-10" dirty="0">
                <a:latin typeface="Calibri"/>
                <a:cs typeface="Calibri"/>
              </a:rPr>
              <a:t>et</a:t>
            </a:r>
            <a:r>
              <a:rPr lang="fr-FR" sz="2000" spc="10" dirty="0">
                <a:latin typeface="Calibri"/>
                <a:cs typeface="Calibri"/>
              </a:rPr>
              <a:t> </a:t>
            </a:r>
            <a:r>
              <a:rPr lang="fr-FR" sz="2000" dirty="0">
                <a:latin typeface="Calibri"/>
                <a:cs typeface="Calibri"/>
              </a:rPr>
              <a:t>la</a:t>
            </a:r>
            <a:r>
              <a:rPr lang="fr-FR" sz="2000" spc="10" dirty="0">
                <a:latin typeface="Calibri"/>
                <a:cs typeface="Calibri"/>
              </a:rPr>
              <a:t> </a:t>
            </a:r>
            <a:r>
              <a:rPr lang="fr-FR" sz="2000" spc="-5" dirty="0">
                <a:latin typeface="Calibri"/>
                <a:cs typeface="Calibri"/>
              </a:rPr>
              <a:t>communication)</a:t>
            </a:r>
          </a:p>
          <a:p>
            <a:pPr marL="263525" indent="-250825">
              <a:spcBef>
                <a:spcPts val="680"/>
              </a:spcBef>
              <a:buFont typeface="Wingdings" panose="05000000000000000000" pitchFamily="2" charset="2"/>
              <a:buChar char="Ø"/>
              <a:tabLst>
                <a:tab pos="241300" algn="l"/>
              </a:tabLst>
            </a:pPr>
            <a:r>
              <a:rPr lang="fr-FR" sz="2000" spc="-10" dirty="0">
                <a:latin typeface="Calibri"/>
                <a:cs typeface="Calibri"/>
              </a:rPr>
              <a:t>PECS</a:t>
            </a:r>
            <a:r>
              <a:rPr lang="fr-FR" sz="2000" spc="-25" dirty="0">
                <a:latin typeface="Calibri"/>
                <a:cs typeface="Calibri"/>
              </a:rPr>
              <a:t> </a:t>
            </a:r>
            <a:r>
              <a:rPr lang="fr-FR" sz="2000" spc="-5" dirty="0">
                <a:latin typeface="Calibri"/>
                <a:cs typeface="Calibri"/>
              </a:rPr>
              <a:t>(Picture</a:t>
            </a:r>
            <a:r>
              <a:rPr lang="fr-FR" sz="2000" spc="5" dirty="0">
                <a:latin typeface="Calibri"/>
                <a:cs typeface="Calibri"/>
              </a:rPr>
              <a:t> </a:t>
            </a:r>
            <a:r>
              <a:rPr lang="fr-FR" sz="2000" spc="-10" dirty="0">
                <a:latin typeface="Calibri"/>
                <a:cs typeface="Calibri"/>
              </a:rPr>
              <a:t>Exchange</a:t>
            </a:r>
            <a:r>
              <a:rPr lang="fr-FR" sz="2000" spc="-15" dirty="0">
                <a:latin typeface="Calibri"/>
                <a:cs typeface="Calibri"/>
              </a:rPr>
              <a:t> </a:t>
            </a:r>
            <a:r>
              <a:rPr lang="fr-FR" sz="2000" spc="-5" dirty="0">
                <a:latin typeface="Calibri"/>
                <a:cs typeface="Calibri"/>
              </a:rPr>
              <a:t>Communication</a:t>
            </a:r>
            <a:r>
              <a:rPr lang="fr-FR" sz="2000" spc="-25" dirty="0">
                <a:latin typeface="Calibri"/>
                <a:cs typeface="Calibri"/>
              </a:rPr>
              <a:t> </a:t>
            </a:r>
            <a:r>
              <a:rPr lang="fr-FR" sz="2000" spc="-15" dirty="0">
                <a:latin typeface="Calibri"/>
                <a:cs typeface="Calibri"/>
              </a:rPr>
              <a:t>System), Outils de Communication Alternative</a:t>
            </a:r>
            <a:endParaRPr lang="fr-FR" sz="2000" dirty="0">
              <a:latin typeface="Calibri"/>
              <a:cs typeface="Calibri"/>
            </a:endParaRPr>
          </a:p>
          <a:p>
            <a:pPr marL="263525" indent="-250825">
              <a:spcBef>
                <a:spcPts val="680"/>
              </a:spcBef>
              <a:buFont typeface="Wingdings" panose="05000000000000000000" pitchFamily="2" charset="2"/>
              <a:buChar char="Ø"/>
              <a:tabLst>
                <a:tab pos="241300" algn="l"/>
              </a:tabLst>
            </a:pPr>
            <a:r>
              <a:rPr lang="fr-FR" sz="2000" spc="-10" dirty="0">
                <a:latin typeface="Calibri"/>
                <a:cs typeface="Calibri"/>
              </a:rPr>
              <a:t>Psychomotricité </a:t>
            </a:r>
            <a:r>
              <a:rPr lang="fr-FR" sz="2000" spc="-5" dirty="0">
                <a:latin typeface="Calibri"/>
                <a:cs typeface="Calibri"/>
              </a:rPr>
              <a:t>relationnelle</a:t>
            </a:r>
            <a:r>
              <a:rPr lang="fr-FR" sz="2000" spc="430" dirty="0">
                <a:latin typeface="Calibri"/>
                <a:cs typeface="Calibri"/>
              </a:rPr>
              <a:t> </a:t>
            </a:r>
            <a:r>
              <a:rPr lang="fr-FR" sz="2000" spc="-10" dirty="0">
                <a:latin typeface="Calibri"/>
                <a:cs typeface="Calibri"/>
              </a:rPr>
              <a:t>(Denver)</a:t>
            </a:r>
          </a:p>
          <a:p>
            <a:pPr marL="263525" indent="-250825">
              <a:spcBef>
                <a:spcPts val="680"/>
              </a:spcBef>
              <a:buFont typeface="Wingdings" panose="05000000000000000000" pitchFamily="2" charset="2"/>
              <a:buChar char="Ø"/>
              <a:tabLst>
                <a:tab pos="241300" algn="l"/>
              </a:tabLst>
            </a:pPr>
            <a:r>
              <a:rPr lang="fr-FR" sz="2000" spc="-10" dirty="0">
                <a:latin typeface="Calibri"/>
                <a:cs typeface="Calibri"/>
              </a:rPr>
              <a:t>ABA </a:t>
            </a:r>
            <a:r>
              <a:rPr lang="fr-FR" sz="2000" dirty="0">
                <a:latin typeface="Calibri"/>
                <a:cs typeface="Calibri"/>
              </a:rPr>
              <a:t>(</a:t>
            </a:r>
            <a:r>
              <a:rPr lang="fr-FR" sz="2000" dirty="0" err="1">
                <a:latin typeface="Calibri"/>
                <a:cs typeface="Calibri"/>
              </a:rPr>
              <a:t>Applied</a:t>
            </a:r>
            <a:r>
              <a:rPr lang="fr-FR" sz="2000" spc="-10" dirty="0">
                <a:latin typeface="Calibri"/>
                <a:cs typeface="Calibri"/>
              </a:rPr>
              <a:t> </a:t>
            </a:r>
            <a:r>
              <a:rPr lang="fr-FR" sz="2000" spc="-10" dirty="0" err="1">
                <a:latin typeface="Calibri"/>
                <a:cs typeface="Calibri"/>
              </a:rPr>
              <a:t>Behavioral</a:t>
            </a:r>
            <a:r>
              <a:rPr lang="fr-FR" sz="2000" spc="-5" dirty="0">
                <a:latin typeface="Calibri"/>
                <a:cs typeface="Calibri"/>
              </a:rPr>
              <a:t> </a:t>
            </a:r>
            <a:r>
              <a:rPr lang="fr-FR" sz="2000" spc="-5" dirty="0" err="1">
                <a:latin typeface="Calibri"/>
                <a:cs typeface="Calibri"/>
              </a:rPr>
              <a:t>Analysis</a:t>
            </a:r>
            <a:r>
              <a:rPr lang="fr-FR" sz="2000" spc="-5" dirty="0">
                <a:latin typeface="Calibri"/>
                <a:cs typeface="Calibri"/>
              </a:rPr>
              <a:t>)</a:t>
            </a:r>
          </a:p>
          <a:p>
            <a:pPr marL="263525" indent="-250825">
              <a:spcBef>
                <a:spcPts val="680"/>
              </a:spcBef>
              <a:buFont typeface="Wingdings" panose="05000000000000000000" pitchFamily="2" charset="2"/>
              <a:buChar char="Ø"/>
              <a:tabLst>
                <a:tab pos="241300" algn="l"/>
              </a:tabLst>
            </a:pPr>
            <a:r>
              <a:rPr lang="fr-FR" sz="2000" spc="-5" dirty="0">
                <a:latin typeface="Calibri"/>
                <a:cs typeface="Calibri"/>
              </a:rPr>
              <a:t>…</a:t>
            </a:r>
            <a:endParaRPr lang="fr-FR" sz="2000" dirty="0">
              <a:latin typeface="Calibri"/>
              <a:cs typeface="Calibri"/>
            </a:endParaRPr>
          </a:p>
          <a:p>
            <a:endParaRPr lang="fr-BE" sz="1700" dirty="0"/>
          </a:p>
        </p:txBody>
      </p:sp>
      <p:pic>
        <p:nvPicPr>
          <p:cNvPr id="7" name="object 6">
            <a:extLst>
              <a:ext uri="{FF2B5EF4-FFF2-40B4-BE49-F238E27FC236}">
                <a16:creationId xmlns:a16="http://schemas.microsoft.com/office/drawing/2014/main" id="{AB686310-E638-0AE1-1398-040F19E79502}"/>
              </a:ext>
            </a:extLst>
          </p:cNvPr>
          <p:cNvPicPr/>
          <p:nvPr/>
        </p:nvPicPr>
        <p:blipFill>
          <a:blip r:embed="rId3" cstate="print"/>
          <a:srcRect l="17301" r="10087"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5" name="object 4">
            <a:extLst>
              <a:ext uri="{FF2B5EF4-FFF2-40B4-BE49-F238E27FC236}">
                <a16:creationId xmlns:a16="http://schemas.microsoft.com/office/drawing/2014/main" id="{8E7CC843-9E34-9DBC-586A-80C4DCC6E823}"/>
              </a:ext>
            </a:extLst>
          </p:cNvPr>
          <p:cNvPicPr/>
          <p:nvPr/>
        </p:nvPicPr>
        <p:blipFill>
          <a:blip r:embed="rId4" cstate="print"/>
          <a:srcRect l="5882" r="6417"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object 5">
            <a:extLst>
              <a:ext uri="{FF2B5EF4-FFF2-40B4-BE49-F238E27FC236}">
                <a16:creationId xmlns:a16="http://schemas.microsoft.com/office/drawing/2014/main" id="{CA80AE28-BC11-7967-BB67-E37DC4EBAD19}"/>
              </a:ext>
            </a:extLst>
          </p:cNvPr>
          <p:cNvPicPr/>
          <p:nvPr/>
        </p:nvPicPr>
        <p:blipFill>
          <a:blip r:embed="rId5" cstate="print"/>
          <a:srcRect l="17218" r="35190"/>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891683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D7415-9437-2B6A-3CD8-FB593037FD7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3CCD4B7-484C-8703-712A-6C9474593D86}"/>
              </a:ext>
            </a:extLst>
          </p:cNvPr>
          <p:cNvSpPr>
            <a:spLocks noGrp="1"/>
          </p:cNvSpPr>
          <p:nvPr>
            <p:ph idx="1"/>
          </p:nvPr>
        </p:nvSpPr>
        <p:spPr>
          <a:xfrm>
            <a:off x="5715104" y="2093054"/>
            <a:ext cx="6095996" cy="3769835"/>
          </a:xfrm>
        </p:spPr>
        <p:txBody>
          <a:bodyPr anchor="ctr">
            <a:normAutofit/>
          </a:bodyPr>
          <a:lstStyle/>
          <a:p>
            <a:pPr marL="12700" indent="0">
              <a:spcBef>
                <a:spcPts val="725"/>
              </a:spcBef>
              <a:buNone/>
              <a:tabLst>
                <a:tab pos="241300" algn="l"/>
              </a:tabLst>
            </a:pPr>
            <a:r>
              <a:rPr lang="fr-FR" sz="2400" b="1" spc="-5" dirty="0">
                <a:latin typeface="Calibri"/>
                <a:cs typeface="Calibri"/>
              </a:rPr>
              <a:t>Traitement médicamenteux ??</a:t>
            </a:r>
          </a:p>
          <a:p>
            <a:pPr marL="355600" indent="-342900">
              <a:spcBef>
                <a:spcPts val="725"/>
              </a:spcBef>
              <a:buFont typeface="Wingdings" panose="05000000000000000000" pitchFamily="2" charset="2"/>
              <a:buChar char="Ø"/>
              <a:tabLst>
                <a:tab pos="241300" algn="l"/>
              </a:tabLst>
            </a:pPr>
            <a:r>
              <a:rPr lang="fr-FR" sz="2200" dirty="0">
                <a:latin typeface="Calibri"/>
                <a:cs typeface="Calibri"/>
              </a:rPr>
              <a:t>Pas de médicament pour soigner l’autisme</a:t>
            </a:r>
          </a:p>
          <a:p>
            <a:pPr marL="355600" indent="-342900">
              <a:spcBef>
                <a:spcPts val="725"/>
              </a:spcBef>
              <a:buFont typeface="Wingdings" panose="05000000000000000000" pitchFamily="2" charset="2"/>
              <a:buChar char="Ø"/>
              <a:tabLst>
                <a:tab pos="241300" algn="l"/>
              </a:tabLst>
            </a:pPr>
            <a:r>
              <a:rPr lang="fr-FR" sz="2200" dirty="0">
                <a:latin typeface="Calibri"/>
                <a:cs typeface="Calibri"/>
              </a:rPr>
              <a:t>Des traitements peuvent être instaurer pour limiter/contrecarrer certains comorbidités (troubles du sommeil, sélectivité alimentaire, trouble des conduites…) mais ceux-ci se veulent généralement transitoires</a:t>
            </a:r>
          </a:p>
          <a:p>
            <a:endParaRPr lang="fr-BE" sz="2000" dirty="0"/>
          </a:p>
        </p:txBody>
      </p:sp>
      <p:pic>
        <p:nvPicPr>
          <p:cNvPr id="5" name="Picture 4" descr="Cuillère de capsules">
            <a:extLst>
              <a:ext uri="{FF2B5EF4-FFF2-40B4-BE49-F238E27FC236}">
                <a16:creationId xmlns:a16="http://schemas.microsoft.com/office/drawing/2014/main" id="{34EF6B31-8C3E-A3D0-DDDD-0B801468A55D}"/>
              </a:ext>
            </a:extLst>
          </p:cNvPr>
          <p:cNvPicPr>
            <a:picLocks noChangeAspect="1"/>
          </p:cNvPicPr>
          <p:nvPr/>
        </p:nvPicPr>
        <p:blipFill>
          <a:blip r:embed="rId3"/>
          <a:srcRect l="26652" r="21706"/>
          <a:stretch/>
        </p:blipFill>
        <p:spPr>
          <a:xfrm>
            <a:off x="0" y="0"/>
            <a:ext cx="5325750" cy="6858000"/>
          </a:xfrm>
          <a:prstGeom prst="rect">
            <a:avLst/>
          </a:prstGeom>
          <a:effectLst>
            <a:outerShdw blurRad="127000" dist="50800" dir="10800000" sx="99000" sy="99000" algn="r" rotWithShape="0">
              <a:prstClr val="black">
                <a:alpha val="40000"/>
              </a:prstClr>
            </a:outerShdw>
          </a:effectLst>
        </p:spPr>
      </p:pic>
      <p:sp>
        <p:nvSpPr>
          <p:cNvPr id="7" name="Titre 1">
            <a:extLst>
              <a:ext uri="{FF2B5EF4-FFF2-40B4-BE49-F238E27FC236}">
                <a16:creationId xmlns:a16="http://schemas.microsoft.com/office/drawing/2014/main" id="{95D2CF92-894B-7D00-0AF5-1306064C2F1B}"/>
              </a:ext>
            </a:extLst>
          </p:cNvPr>
          <p:cNvSpPr>
            <a:spLocks noGrp="1"/>
          </p:cNvSpPr>
          <p:nvPr>
            <p:ph type="title"/>
          </p:nvPr>
        </p:nvSpPr>
        <p:spPr>
          <a:xfrm>
            <a:off x="5890261" y="460110"/>
            <a:ext cx="4960945" cy="1325563"/>
          </a:xfrm>
        </p:spPr>
        <p:txBody>
          <a:bodyPr>
            <a:normAutofit/>
          </a:bodyPr>
          <a:lstStyle/>
          <a:p>
            <a:r>
              <a:rPr lang="fr-BE" dirty="0"/>
              <a:t>L’accompagnement</a:t>
            </a:r>
          </a:p>
        </p:txBody>
      </p:sp>
    </p:spTree>
    <p:extLst>
      <p:ext uri="{BB962C8B-B14F-4D97-AF65-F5344CB8AC3E}">
        <p14:creationId xmlns:p14="http://schemas.microsoft.com/office/powerpoint/2010/main" val="14797051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EDC4F22-CB09-5217-EEE1-CC598C37349B}"/>
              </a:ext>
            </a:extLst>
          </p:cNvPr>
          <p:cNvSpPr>
            <a:spLocks noGrp="1"/>
          </p:cNvSpPr>
          <p:nvPr>
            <p:ph idx="1"/>
          </p:nvPr>
        </p:nvSpPr>
        <p:spPr>
          <a:xfrm>
            <a:off x="838200" y="5263278"/>
            <a:ext cx="10515600" cy="1447084"/>
          </a:xfrm>
        </p:spPr>
        <p:txBody>
          <a:bodyPr>
            <a:normAutofit fontScale="92500" lnSpcReduction="10000"/>
          </a:bodyPr>
          <a:lstStyle/>
          <a:p>
            <a:pPr marL="0" indent="0" algn="ctr">
              <a:lnSpc>
                <a:spcPct val="107000"/>
              </a:lnSpc>
              <a:spcAft>
                <a:spcPts val="800"/>
              </a:spcAft>
              <a:buNone/>
            </a:pPr>
            <a:r>
              <a:rPr lang="fr-BE" sz="1800" i="1" dirty="0">
                <a:effectLst/>
                <a:latin typeface="Times New Roman" panose="02020603050405020304" pitchFamily="18" charset="0"/>
                <a:ea typeface="Calibri" panose="020F0502020204030204" pitchFamily="34" charset="0"/>
                <a:cs typeface="Times New Roman" panose="02020603050405020304" pitchFamily="18" charset="0"/>
              </a:rPr>
              <a:t>« La matière est à l’esprit ce que les touches du piano sont à la symphonie. A partir de ce clavier matériel, l’aventure personnelle de l’individu, ses environnements affectifs, éducatifs, sociaux, vont composer une infinité de symphonies différentes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r">
              <a:lnSpc>
                <a:spcPct val="107000"/>
              </a:lnSpc>
              <a:spcAft>
                <a:spcPts val="800"/>
              </a:spcAft>
              <a:buNone/>
            </a:pPr>
            <a:r>
              <a:rPr lang="fr-BE" sz="1800" i="1" dirty="0">
                <a:effectLst/>
                <a:latin typeface="Times New Roman" panose="02020603050405020304" pitchFamily="18" charset="0"/>
                <a:ea typeface="Calibri" panose="020F0502020204030204" pitchFamily="34" charset="0"/>
                <a:cs typeface="Times New Roman" panose="02020603050405020304" pitchFamily="18" charset="0"/>
              </a:rPr>
              <a:t>Boris </a:t>
            </a:r>
            <a:r>
              <a:rPr lang="fr-BE" sz="1800" i="1" dirty="0" err="1">
                <a:effectLst/>
                <a:latin typeface="Times New Roman" panose="02020603050405020304" pitchFamily="18" charset="0"/>
                <a:ea typeface="Calibri" panose="020F0502020204030204" pitchFamily="34" charset="0"/>
                <a:cs typeface="Times New Roman" panose="02020603050405020304" pitchFamily="18" charset="0"/>
              </a:rPr>
              <a:t>cyrulnik</a:t>
            </a:r>
            <a:r>
              <a:rPr lang="fr-BE" sz="1800" i="1" dirty="0">
                <a:effectLst/>
                <a:latin typeface="Times New Roman" panose="02020603050405020304" pitchFamily="18" charset="0"/>
                <a:ea typeface="Calibri" panose="020F0502020204030204" pitchFamily="34" charset="0"/>
                <a:cs typeface="Times New Roman" panose="02020603050405020304" pitchFamily="18" charset="0"/>
              </a:rPr>
              <a:t>, Mémoire de singe et paroles d’homme. 1983</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BE" dirty="0"/>
          </a:p>
        </p:txBody>
      </p:sp>
      <p:sp>
        <p:nvSpPr>
          <p:cNvPr id="5" name="Espace réservé du contenu 2">
            <a:extLst>
              <a:ext uri="{FF2B5EF4-FFF2-40B4-BE49-F238E27FC236}">
                <a16:creationId xmlns:a16="http://schemas.microsoft.com/office/drawing/2014/main" id="{5A533DA0-F25E-0059-8144-F135CE4203D0}"/>
              </a:ext>
            </a:extLst>
          </p:cNvPr>
          <p:cNvSpPr txBox="1">
            <a:spLocks/>
          </p:cNvSpPr>
          <p:nvPr/>
        </p:nvSpPr>
        <p:spPr>
          <a:xfrm>
            <a:off x="569301" y="1408836"/>
            <a:ext cx="5129134" cy="727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BE" sz="3200" dirty="0"/>
              <a:t>Merci pour votre attention! </a:t>
            </a:r>
          </a:p>
        </p:txBody>
      </p:sp>
    </p:spTree>
    <p:extLst>
      <p:ext uri="{BB962C8B-B14F-4D97-AF65-F5344CB8AC3E}">
        <p14:creationId xmlns:p14="http://schemas.microsoft.com/office/powerpoint/2010/main" val="7013132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311625-91D1-7990-AC9F-7344E1EB3F5B}"/>
              </a:ext>
            </a:extLst>
          </p:cNvPr>
          <p:cNvSpPr>
            <a:spLocks noGrp="1"/>
          </p:cNvSpPr>
          <p:nvPr>
            <p:ph type="title"/>
          </p:nvPr>
        </p:nvSpPr>
        <p:spPr/>
        <p:txBody>
          <a:bodyPr/>
          <a:lstStyle/>
          <a:p>
            <a:r>
              <a:rPr lang="fr-BE" dirty="0"/>
              <a:t>Références</a:t>
            </a:r>
          </a:p>
        </p:txBody>
      </p:sp>
      <p:sp>
        <p:nvSpPr>
          <p:cNvPr id="3" name="Espace réservé du contenu 2">
            <a:extLst>
              <a:ext uri="{FF2B5EF4-FFF2-40B4-BE49-F238E27FC236}">
                <a16:creationId xmlns:a16="http://schemas.microsoft.com/office/drawing/2014/main" id="{20129791-4912-7016-5BC2-906F57D568CD}"/>
              </a:ext>
            </a:extLst>
          </p:cNvPr>
          <p:cNvSpPr>
            <a:spLocks noGrp="1"/>
          </p:cNvSpPr>
          <p:nvPr>
            <p:ph idx="1"/>
          </p:nvPr>
        </p:nvSpPr>
        <p:spPr/>
        <p:txBody>
          <a:bodyPr>
            <a:normAutofit fontScale="55000" lnSpcReduction="20000"/>
          </a:bodyPr>
          <a:lstStyle/>
          <a:p>
            <a:r>
              <a:rPr lang="fr-BE" dirty="0"/>
              <a:t>American </a:t>
            </a:r>
            <a:r>
              <a:rPr lang="fr-BE" dirty="0" err="1"/>
              <a:t>Psychiatric</a:t>
            </a:r>
            <a:r>
              <a:rPr lang="fr-BE" dirty="0"/>
              <a:t> Association. Diagnostic and </a:t>
            </a:r>
            <a:r>
              <a:rPr lang="fr-BE" dirty="0" err="1"/>
              <a:t>Statistical</a:t>
            </a:r>
            <a:r>
              <a:rPr lang="fr-BE" dirty="0"/>
              <a:t> Manual of Mental </a:t>
            </a:r>
            <a:r>
              <a:rPr lang="fr-BE" dirty="0" err="1"/>
              <a:t>Disorders</a:t>
            </a:r>
            <a:r>
              <a:rPr lang="fr-BE" dirty="0"/>
              <a:t> (5th </a:t>
            </a:r>
            <a:r>
              <a:rPr lang="fr-BE" dirty="0" err="1"/>
              <a:t>edition</a:t>
            </a:r>
            <a:r>
              <a:rPr lang="fr-BE" dirty="0"/>
              <a:t>). 2013. Washington D.C.: American </a:t>
            </a:r>
            <a:r>
              <a:rPr lang="fr-BE" dirty="0" err="1"/>
              <a:t>Psychiatric</a:t>
            </a:r>
            <a:r>
              <a:rPr lang="fr-BE" dirty="0"/>
              <a:t> Association. </a:t>
            </a:r>
          </a:p>
          <a:p>
            <a:r>
              <a:rPr lang="fr-BE" dirty="0"/>
              <a:t>Young H. et al. Clinical </a:t>
            </a:r>
            <a:r>
              <a:rPr lang="fr-BE" dirty="0" err="1"/>
              <a:t>characteristics</a:t>
            </a:r>
            <a:r>
              <a:rPr lang="fr-BE" dirty="0"/>
              <a:t> and </a:t>
            </a:r>
            <a:r>
              <a:rPr lang="fr-BE" dirty="0" err="1"/>
              <a:t>problems</a:t>
            </a:r>
            <a:r>
              <a:rPr lang="fr-BE" dirty="0"/>
              <a:t> </a:t>
            </a:r>
            <a:r>
              <a:rPr lang="fr-BE" dirty="0" err="1"/>
              <a:t>diagnosing</a:t>
            </a:r>
            <a:r>
              <a:rPr lang="fr-BE" dirty="0"/>
              <a:t> </a:t>
            </a:r>
            <a:r>
              <a:rPr lang="fr-BE" dirty="0" err="1"/>
              <a:t>autism</a:t>
            </a:r>
            <a:r>
              <a:rPr lang="fr-BE" dirty="0"/>
              <a:t> </a:t>
            </a:r>
            <a:r>
              <a:rPr lang="fr-BE" dirty="0" err="1"/>
              <a:t>spectrum</a:t>
            </a:r>
            <a:r>
              <a:rPr lang="fr-BE" dirty="0"/>
              <a:t> </a:t>
            </a:r>
            <a:r>
              <a:rPr lang="fr-BE" dirty="0" err="1"/>
              <a:t>disorder</a:t>
            </a:r>
            <a:r>
              <a:rPr lang="fr-BE" dirty="0"/>
              <a:t> in girls. Archives de Pédiatrie 2018;25(6):399-403.</a:t>
            </a:r>
          </a:p>
          <a:p>
            <a:r>
              <a:rPr lang="fr-BE" dirty="0" err="1"/>
              <a:t>Attwood</a:t>
            </a:r>
            <a:r>
              <a:rPr lang="fr-BE" dirty="0"/>
              <a:t> T. Le syndrome d’Asperger: guide complet. 2018, Bruxelles: De Boeck Supérieur. </a:t>
            </a:r>
          </a:p>
          <a:p>
            <a:r>
              <a:rPr lang="fr-BE" dirty="0" err="1"/>
              <a:t>Mottron</a:t>
            </a:r>
            <a:r>
              <a:rPr lang="fr-BE" dirty="0"/>
              <a:t> L. Matching </a:t>
            </a:r>
            <a:r>
              <a:rPr lang="fr-BE" dirty="0" err="1"/>
              <a:t>strategie</a:t>
            </a:r>
            <a:r>
              <a:rPr lang="fr-BE" dirty="0"/>
              <a:t> in cognitive </a:t>
            </a:r>
            <a:r>
              <a:rPr lang="fr-BE" dirty="0" err="1"/>
              <a:t>research</a:t>
            </a:r>
            <a:r>
              <a:rPr lang="fr-BE" dirty="0"/>
              <a:t> </a:t>
            </a:r>
            <a:r>
              <a:rPr lang="fr-BE" dirty="0" err="1"/>
              <a:t>with</a:t>
            </a:r>
            <a:r>
              <a:rPr lang="fr-BE" dirty="0"/>
              <a:t> </a:t>
            </a:r>
            <a:r>
              <a:rPr lang="fr-BE" dirty="0" err="1"/>
              <a:t>individuals</a:t>
            </a:r>
            <a:r>
              <a:rPr lang="fr-BE" dirty="0"/>
              <a:t> </a:t>
            </a:r>
            <a:r>
              <a:rPr lang="fr-BE" dirty="0" err="1"/>
              <a:t>with</a:t>
            </a:r>
            <a:r>
              <a:rPr lang="fr-BE" dirty="0"/>
              <a:t> high-</a:t>
            </a:r>
            <a:r>
              <a:rPr lang="fr-BE" dirty="0" err="1"/>
              <a:t>functioning</a:t>
            </a:r>
            <a:r>
              <a:rPr lang="fr-BE" dirty="0"/>
              <a:t> </a:t>
            </a:r>
            <a:r>
              <a:rPr lang="fr-BE" dirty="0" err="1"/>
              <a:t>autism</a:t>
            </a:r>
            <a:r>
              <a:rPr lang="fr-BE" dirty="0"/>
              <a:t>: </a:t>
            </a:r>
            <a:r>
              <a:rPr lang="fr-BE" dirty="0" err="1"/>
              <a:t>Current</a:t>
            </a:r>
            <a:r>
              <a:rPr lang="fr-BE" dirty="0"/>
              <a:t> practices, instruments </a:t>
            </a:r>
            <a:r>
              <a:rPr lang="fr-BE" dirty="0" err="1"/>
              <a:t>biase</a:t>
            </a:r>
            <a:r>
              <a:rPr lang="fr-BE" dirty="0"/>
              <a:t>, and </a:t>
            </a:r>
            <a:r>
              <a:rPr lang="fr-BE" dirty="0" err="1"/>
              <a:t>recommendations</a:t>
            </a:r>
            <a:r>
              <a:rPr lang="fr-BE" dirty="0"/>
              <a:t>. Journal of </a:t>
            </a:r>
            <a:r>
              <a:rPr lang="fr-BE" dirty="0" err="1"/>
              <a:t>Autism</a:t>
            </a:r>
            <a:r>
              <a:rPr lang="fr-BE" dirty="0"/>
              <a:t> and </a:t>
            </a:r>
            <a:r>
              <a:rPr lang="fr-BE" dirty="0" err="1"/>
              <a:t>Developmental</a:t>
            </a:r>
            <a:r>
              <a:rPr lang="fr-BE" dirty="0"/>
              <a:t> </a:t>
            </a:r>
            <a:r>
              <a:rPr lang="fr-BE" dirty="0" err="1"/>
              <a:t>Disorders</a:t>
            </a:r>
            <a:r>
              <a:rPr lang="fr-BE" dirty="0"/>
              <a:t> 2004;34(1):19-27.</a:t>
            </a:r>
          </a:p>
          <a:p>
            <a:r>
              <a:rPr lang="fr-BE" dirty="0"/>
              <a:t>Haute Autorité de Santé. Troubles du neurodéveloppement: Repérage et orientation des enfants à risque. HAS 2020, France.</a:t>
            </a:r>
          </a:p>
          <a:p>
            <a:r>
              <a:rPr lang="fr-BE" dirty="0"/>
              <a:t>Barrea C. et al. Comment j’</a:t>
            </a:r>
            <a:r>
              <a:rPr lang="fr-BE" dirty="0" err="1"/>
              <a:t>eplore</a:t>
            </a:r>
            <a:r>
              <a:rPr lang="fr-BE" dirty="0"/>
              <a:t>… un trouble du spectre de l’autisme chez l’enfant. Revue Médicale de Liège 2021;76:10:761-767.</a:t>
            </a:r>
          </a:p>
          <a:p>
            <a:r>
              <a:rPr lang="fr-BE" dirty="0" err="1"/>
              <a:t>Filipek</a:t>
            </a:r>
            <a:r>
              <a:rPr lang="fr-BE" dirty="0"/>
              <a:t> PA, Accardo PJ, </a:t>
            </a:r>
            <a:r>
              <a:rPr lang="fr-BE" dirty="0" err="1"/>
              <a:t>Baranek</a:t>
            </a:r>
            <a:r>
              <a:rPr lang="fr-BE" dirty="0"/>
              <a:t> GT, Cook, EH, Dawson G, Gordon B, et al. The screening and </a:t>
            </a:r>
            <a:r>
              <a:rPr lang="fr-BE" dirty="0" err="1"/>
              <a:t>diagnosis</a:t>
            </a:r>
            <a:r>
              <a:rPr lang="fr-BE" dirty="0"/>
              <a:t> of </a:t>
            </a:r>
            <a:r>
              <a:rPr lang="fr-BE" dirty="0" err="1"/>
              <a:t>autistic</a:t>
            </a:r>
            <a:r>
              <a:rPr lang="fr-BE" dirty="0"/>
              <a:t> </a:t>
            </a:r>
            <a:r>
              <a:rPr lang="fr-BE" dirty="0" err="1"/>
              <a:t>spectrum</a:t>
            </a:r>
            <a:r>
              <a:rPr lang="fr-BE" dirty="0"/>
              <a:t> </a:t>
            </a:r>
            <a:r>
              <a:rPr lang="fr-BE" dirty="0" err="1"/>
              <a:t>disorders</a:t>
            </a:r>
            <a:r>
              <a:rPr lang="fr-BE" dirty="0"/>
              <a:t>. J </a:t>
            </a:r>
            <a:r>
              <a:rPr lang="fr-BE" dirty="0" err="1"/>
              <a:t>Autism</a:t>
            </a:r>
            <a:r>
              <a:rPr lang="fr-BE" dirty="0"/>
              <a:t> Dev </a:t>
            </a:r>
            <a:r>
              <a:rPr lang="fr-BE" dirty="0" err="1"/>
              <a:t>Disord</a:t>
            </a:r>
            <a:r>
              <a:rPr lang="fr-BE" dirty="0"/>
              <a:t> 1999;29(6):439-84. </a:t>
            </a:r>
          </a:p>
          <a:p>
            <a:r>
              <a:rPr lang="fr-BE" dirty="0"/>
              <a:t>Haute Autorité de Santé. Recommandation de bonne pratique – Trouble du spectre de l’autisme. HAS 2018; Saint-Denis La Plaine Cedex.</a:t>
            </a:r>
          </a:p>
          <a:p>
            <a:r>
              <a:rPr lang="fr-BE" dirty="0"/>
              <a:t>Just A et al. </a:t>
            </a:r>
            <a:r>
              <a:rPr lang="fr-BE" dirty="0" err="1"/>
              <a:t>Identifying</a:t>
            </a:r>
            <a:r>
              <a:rPr lang="fr-BE" dirty="0"/>
              <a:t> </a:t>
            </a:r>
            <a:r>
              <a:rPr lang="fr-BE" dirty="0" err="1"/>
              <a:t>autism</a:t>
            </a:r>
            <a:r>
              <a:rPr lang="fr-BE" dirty="0"/>
              <a:t> </a:t>
            </a:r>
            <a:r>
              <a:rPr lang="fr-BE" dirty="0" err="1"/>
              <a:t>from</a:t>
            </a:r>
            <a:r>
              <a:rPr lang="fr-BE" dirty="0"/>
              <a:t> neural représentations of social interactions: neurocognitive marker of </a:t>
            </a:r>
            <a:r>
              <a:rPr lang="fr-BE" dirty="0" err="1"/>
              <a:t>autism</a:t>
            </a:r>
            <a:r>
              <a:rPr lang="fr-BE" dirty="0"/>
              <a:t>. </a:t>
            </a:r>
            <a:r>
              <a:rPr lang="fr-BE" dirty="0" err="1"/>
              <a:t>PLoS</a:t>
            </a:r>
            <a:r>
              <a:rPr lang="fr-BE" dirty="0"/>
              <a:t> One 2014;9(12):e113879,</a:t>
            </a:r>
          </a:p>
        </p:txBody>
      </p:sp>
    </p:spTree>
    <p:extLst>
      <p:ext uri="{BB962C8B-B14F-4D97-AF65-F5344CB8AC3E}">
        <p14:creationId xmlns:p14="http://schemas.microsoft.com/office/powerpoint/2010/main" val="4058943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49F7D418-5E74-CAAE-CF16-6C8CBCDB371D}"/>
              </a:ext>
            </a:extLst>
          </p:cNvPr>
          <p:cNvSpPr/>
          <p:nvPr/>
        </p:nvSpPr>
        <p:spPr>
          <a:xfrm>
            <a:off x="3037490" y="52251"/>
            <a:ext cx="6753498" cy="67534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Ellipse 15">
            <a:extLst>
              <a:ext uri="{FF2B5EF4-FFF2-40B4-BE49-F238E27FC236}">
                <a16:creationId xmlns:a16="http://schemas.microsoft.com/office/drawing/2014/main" id="{6308E118-487B-3469-90F5-4DBDCD8C0929}"/>
              </a:ext>
            </a:extLst>
          </p:cNvPr>
          <p:cNvSpPr/>
          <p:nvPr/>
        </p:nvSpPr>
        <p:spPr>
          <a:xfrm>
            <a:off x="4215898" y="1188720"/>
            <a:ext cx="4448997" cy="4484716"/>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aphicFrame>
        <p:nvGraphicFramePr>
          <p:cNvPr id="7" name="Diagramme 6">
            <a:extLst>
              <a:ext uri="{FF2B5EF4-FFF2-40B4-BE49-F238E27FC236}">
                <a16:creationId xmlns:a16="http://schemas.microsoft.com/office/drawing/2014/main" id="{9E3AB237-303C-83A6-15FB-E177870CD51B}"/>
              </a:ext>
            </a:extLst>
          </p:cNvPr>
          <p:cNvGraphicFramePr/>
          <p:nvPr>
            <p:extLst>
              <p:ext uri="{D42A27DB-BD31-4B8C-83A1-F6EECF244321}">
                <p14:modId xmlns:p14="http://schemas.microsoft.com/office/powerpoint/2010/main" val="2728194075"/>
              </p:ext>
            </p:extLst>
          </p:nvPr>
        </p:nvGraphicFramePr>
        <p:xfrm>
          <a:off x="238014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descr="Une image contenant Police, symbole, Graphique, conception&#10;&#10;Le contenu généré par l’IA peut être incorrect.">
            <a:extLst>
              <a:ext uri="{FF2B5EF4-FFF2-40B4-BE49-F238E27FC236}">
                <a16:creationId xmlns:a16="http://schemas.microsoft.com/office/drawing/2014/main" id="{D214120D-FDEB-D9A7-F512-AD5CEF472997}"/>
              </a:ext>
            </a:extLst>
          </p:cNvPr>
          <p:cNvPicPr>
            <a:picLocks noChangeAspect="1"/>
          </p:cNvPicPr>
          <p:nvPr/>
        </p:nvPicPr>
        <p:blipFill>
          <a:blip r:embed="rId8">
            <a:extLst>
              <a:ext uri="{28A0092B-C50C-407E-A947-70E740481C1C}">
                <a14:useLocalDpi xmlns:a14="http://schemas.microsoft.com/office/drawing/2010/main" val="0"/>
              </a:ext>
            </a:extLst>
          </a:blip>
          <a:srcRect l="11987" r="12399" b="7130"/>
          <a:stretch/>
        </p:blipFill>
        <p:spPr>
          <a:xfrm>
            <a:off x="5883564" y="631055"/>
            <a:ext cx="1109430" cy="766470"/>
          </a:xfrm>
          <a:prstGeom prst="rect">
            <a:avLst/>
          </a:prstGeom>
        </p:spPr>
      </p:pic>
      <p:pic>
        <p:nvPicPr>
          <p:cNvPr id="10" name="Picture 2" descr="Accueil">
            <a:extLst>
              <a:ext uri="{FF2B5EF4-FFF2-40B4-BE49-F238E27FC236}">
                <a16:creationId xmlns:a16="http://schemas.microsoft.com/office/drawing/2014/main" id="{62D87816-E066-2897-4E68-B00731277B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6332" y="1940031"/>
            <a:ext cx="1659642" cy="591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ommuniqué de presse : Un outil pour le dépistage de l'autisme en Belgique">
            <a:extLst>
              <a:ext uri="{FF2B5EF4-FFF2-40B4-BE49-F238E27FC236}">
                <a16:creationId xmlns:a16="http://schemas.microsoft.com/office/drawing/2014/main" id="{8366A16A-DA2B-7611-80FB-F24470AC38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1854" y="5214439"/>
            <a:ext cx="1852849" cy="6068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ccueil » Centre de Ressources Autisme Wallonie">
            <a:extLst>
              <a:ext uri="{FF2B5EF4-FFF2-40B4-BE49-F238E27FC236}">
                <a16:creationId xmlns:a16="http://schemas.microsoft.com/office/drawing/2014/main" id="{A7CE7E7E-C08D-AE37-26B6-88ADB63F280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649" r="10126" b="3648"/>
          <a:stretch/>
        </p:blipFill>
        <p:spPr bwMode="auto">
          <a:xfrm>
            <a:off x="4175730" y="3992739"/>
            <a:ext cx="726053" cy="830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liniques universitaires Saint-Luc psychiatrie INFANTO-JUVENILE">
            <a:extLst>
              <a:ext uri="{FF2B5EF4-FFF2-40B4-BE49-F238E27FC236}">
                <a16:creationId xmlns:a16="http://schemas.microsoft.com/office/drawing/2014/main" id="{42A15BE6-9DE4-55C5-7508-569D0656B95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790" t="10821" r="11591" b="10705"/>
          <a:stretch/>
        </p:blipFill>
        <p:spPr bwMode="auto">
          <a:xfrm>
            <a:off x="7976102" y="1740227"/>
            <a:ext cx="860080" cy="7917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Porte Bleue | LinkedIn">
            <a:extLst>
              <a:ext uri="{FF2B5EF4-FFF2-40B4-BE49-F238E27FC236}">
                <a16:creationId xmlns:a16="http://schemas.microsoft.com/office/drawing/2014/main" id="{E1D3D39A-984D-56E1-BFCE-F0DFB1B4327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5579" b="25579"/>
          <a:stretch/>
        </p:blipFill>
        <p:spPr bwMode="auto">
          <a:xfrm>
            <a:off x="7676493" y="4020646"/>
            <a:ext cx="1478017" cy="72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0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D89B2-39CA-8D97-723D-583FF5A883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C0E070-7025-BC27-AAF5-CFCABEBF4F06}"/>
              </a:ext>
            </a:extLst>
          </p:cNvPr>
          <p:cNvSpPr>
            <a:spLocks noGrp="1"/>
          </p:cNvSpPr>
          <p:nvPr>
            <p:ph type="title"/>
          </p:nvPr>
        </p:nvSpPr>
        <p:spPr/>
        <p:txBody>
          <a:bodyPr/>
          <a:lstStyle/>
          <a:p>
            <a:r>
              <a:rPr lang="fr-BE" dirty="0"/>
              <a:t>Le Spectre de l’Autisme – Définition(s)</a:t>
            </a:r>
          </a:p>
        </p:txBody>
      </p:sp>
      <p:sp>
        <p:nvSpPr>
          <p:cNvPr id="5" name="object 6">
            <a:extLst>
              <a:ext uri="{FF2B5EF4-FFF2-40B4-BE49-F238E27FC236}">
                <a16:creationId xmlns:a16="http://schemas.microsoft.com/office/drawing/2014/main" id="{BFA15AFB-046B-4B38-0F22-5EF12FA6ABE5}"/>
              </a:ext>
            </a:extLst>
          </p:cNvPr>
          <p:cNvSpPr txBox="1"/>
          <p:nvPr/>
        </p:nvSpPr>
        <p:spPr>
          <a:xfrm>
            <a:off x="1056284" y="2129926"/>
            <a:ext cx="6503609" cy="2598147"/>
          </a:xfrm>
          <a:prstGeom prst="rect">
            <a:avLst/>
          </a:prstGeom>
        </p:spPr>
        <p:txBody>
          <a:bodyPr vert="horz" wrap="square" lIns="0" tIns="12700" rIns="0" bIns="0" rtlCol="0">
            <a:spAutoFit/>
          </a:bodyPr>
          <a:lstStyle/>
          <a:p>
            <a:pPr marL="12700" marR="5080">
              <a:lnSpc>
                <a:spcPct val="100000"/>
              </a:lnSpc>
              <a:spcBef>
                <a:spcPts val="5"/>
              </a:spcBef>
              <a:tabLst>
                <a:tab pos="185420" algn="l"/>
              </a:tabLst>
            </a:pPr>
            <a:r>
              <a:rPr sz="2400" b="1" spc="-5" dirty="0">
                <a:solidFill>
                  <a:srgbClr val="1F2021"/>
                </a:solidFill>
                <a:latin typeface="Calibri"/>
                <a:cs typeface="Calibri"/>
              </a:rPr>
              <a:t>Hans</a:t>
            </a:r>
            <a:r>
              <a:rPr sz="2400" b="1" dirty="0">
                <a:solidFill>
                  <a:srgbClr val="1F2021"/>
                </a:solidFill>
                <a:latin typeface="Calibri"/>
                <a:cs typeface="Calibri"/>
              </a:rPr>
              <a:t> </a:t>
            </a:r>
            <a:r>
              <a:rPr sz="2400" b="1" spc="-10" dirty="0">
                <a:solidFill>
                  <a:srgbClr val="1F2021"/>
                </a:solidFill>
                <a:latin typeface="Calibri"/>
                <a:cs typeface="Calibri"/>
              </a:rPr>
              <a:t>Asperger</a:t>
            </a:r>
            <a:r>
              <a:rPr sz="2400" b="1" spc="5" dirty="0">
                <a:solidFill>
                  <a:srgbClr val="1F2021"/>
                </a:solidFill>
                <a:latin typeface="Calibri"/>
                <a:cs typeface="Calibri"/>
              </a:rPr>
              <a:t> </a:t>
            </a:r>
            <a:r>
              <a:rPr sz="2400" b="1" spc="-5" dirty="0">
                <a:solidFill>
                  <a:srgbClr val="1F2021"/>
                </a:solidFill>
                <a:latin typeface="Calibri"/>
                <a:cs typeface="Calibri"/>
              </a:rPr>
              <a:t>(1943):</a:t>
            </a:r>
            <a:r>
              <a:rPr sz="2400" b="1" spc="-10" dirty="0">
                <a:solidFill>
                  <a:srgbClr val="1F2021"/>
                </a:solidFill>
                <a:latin typeface="Calibri"/>
                <a:cs typeface="Calibri"/>
              </a:rPr>
              <a:t> </a:t>
            </a:r>
            <a:endParaRPr lang="fr-BE" sz="2400" b="1" spc="-5" dirty="0">
              <a:solidFill>
                <a:srgbClr val="1F2021"/>
              </a:solidFill>
              <a:latin typeface="Calibri"/>
              <a:cs typeface="Calibri"/>
            </a:endParaRPr>
          </a:p>
          <a:p>
            <a:pPr marL="12700" marR="5080">
              <a:lnSpc>
                <a:spcPct val="100000"/>
              </a:lnSpc>
              <a:spcBef>
                <a:spcPts val="5"/>
              </a:spcBef>
              <a:tabLst>
                <a:tab pos="185420" algn="l"/>
              </a:tabLst>
            </a:pPr>
            <a:r>
              <a:rPr lang="fr-BE" sz="2400" spc="-5" dirty="0">
                <a:solidFill>
                  <a:srgbClr val="1F2021"/>
                </a:solidFill>
                <a:latin typeface="Calibri"/>
                <a:cs typeface="Calibri"/>
              </a:rPr>
              <a:t>D</a:t>
            </a:r>
            <a:r>
              <a:rPr sz="2400" spc="-5" dirty="0" err="1">
                <a:solidFill>
                  <a:srgbClr val="1F2021"/>
                </a:solidFill>
                <a:latin typeface="Calibri"/>
                <a:cs typeface="Calibri"/>
              </a:rPr>
              <a:t>escription</a:t>
            </a:r>
            <a:r>
              <a:rPr sz="2400" spc="-20" dirty="0">
                <a:solidFill>
                  <a:srgbClr val="1F2021"/>
                </a:solidFill>
                <a:latin typeface="Calibri"/>
                <a:cs typeface="Calibri"/>
              </a:rPr>
              <a:t> d’une</a:t>
            </a:r>
            <a:r>
              <a:rPr sz="2400" spc="20" dirty="0">
                <a:solidFill>
                  <a:srgbClr val="1F2021"/>
                </a:solidFill>
                <a:latin typeface="Calibri"/>
                <a:cs typeface="Calibri"/>
              </a:rPr>
              <a:t> </a:t>
            </a:r>
            <a:r>
              <a:rPr sz="2400" dirty="0">
                <a:solidFill>
                  <a:srgbClr val="1F2021"/>
                </a:solidFill>
                <a:latin typeface="Calibri"/>
                <a:cs typeface="Calibri"/>
              </a:rPr>
              <a:t>«</a:t>
            </a:r>
            <a:r>
              <a:rPr sz="2400" spc="15" dirty="0">
                <a:solidFill>
                  <a:srgbClr val="1F2021"/>
                </a:solidFill>
                <a:latin typeface="Calibri"/>
                <a:cs typeface="Calibri"/>
              </a:rPr>
              <a:t> </a:t>
            </a:r>
            <a:r>
              <a:rPr sz="2400" spc="-15" dirty="0">
                <a:solidFill>
                  <a:srgbClr val="1F2021"/>
                </a:solidFill>
                <a:latin typeface="Calibri"/>
                <a:cs typeface="Calibri"/>
              </a:rPr>
              <a:t>psychopathie</a:t>
            </a:r>
            <a:r>
              <a:rPr sz="2400" spc="25" dirty="0">
                <a:solidFill>
                  <a:srgbClr val="1F2021"/>
                </a:solidFill>
                <a:latin typeface="Calibri"/>
                <a:cs typeface="Calibri"/>
              </a:rPr>
              <a:t> </a:t>
            </a:r>
            <a:r>
              <a:rPr sz="2400" spc="-5" dirty="0">
                <a:solidFill>
                  <a:srgbClr val="1F2021"/>
                </a:solidFill>
                <a:latin typeface="Calibri"/>
                <a:cs typeface="Calibri"/>
              </a:rPr>
              <a:t>autistique</a:t>
            </a:r>
            <a:r>
              <a:rPr sz="2400" dirty="0">
                <a:solidFill>
                  <a:srgbClr val="1F2021"/>
                </a:solidFill>
                <a:latin typeface="Calibri"/>
                <a:cs typeface="Calibri"/>
              </a:rPr>
              <a:t> »</a:t>
            </a:r>
            <a:r>
              <a:rPr sz="2400" spc="5" dirty="0">
                <a:solidFill>
                  <a:srgbClr val="1F2021"/>
                </a:solidFill>
                <a:latin typeface="Calibri"/>
                <a:cs typeface="Calibri"/>
              </a:rPr>
              <a:t> </a:t>
            </a:r>
            <a:r>
              <a:rPr sz="2400" spc="-5" dirty="0">
                <a:solidFill>
                  <a:srgbClr val="1F2021"/>
                </a:solidFill>
                <a:latin typeface="Calibri"/>
                <a:cs typeface="Calibri"/>
              </a:rPr>
              <a:t>chez </a:t>
            </a:r>
            <a:r>
              <a:rPr sz="2400" spc="-525" dirty="0">
                <a:solidFill>
                  <a:srgbClr val="1F2021"/>
                </a:solidFill>
                <a:latin typeface="Calibri"/>
                <a:cs typeface="Calibri"/>
              </a:rPr>
              <a:t> </a:t>
            </a:r>
            <a:r>
              <a:rPr sz="2400" dirty="0">
                <a:solidFill>
                  <a:srgbClr val="1F2021"/>
                </a:solidFill>
                <a:latin typeface="Calibri"/>
                <a:cs typeface="Calibri"/>
              </a:rPr>
              <a:t>4</a:t>
            </a:r>
            <a:r>
              <a:rPr sz="2400" spc="30" dirty="0">
                <a:solidFill>
                  <a:srgbClr val="1F2021"/>
                </a:solidFill>
                <a:latin typeface="Calibri"/>
                <a:cs typeface="Calibri"/>
              </a:rPr>
              <a:t> </a:t>
            </a:r>
            <a:r>
              <a:rPr sz="2400" spc="-20" dirty="0">
                <a:solidFill>
                  <a:srgbClr val="1F2021"/>
                </a:solidFill>
                <a:latin typeface="Calibri"/>
                <a:cs typeface="Calibri"/>
              </a:rPr>
              <a:t>garçons</a:t>
            </a:r>
            <a:r>
              <a:rPr sz="2400" spc="25" dirty="0">
                <a:solidFill>
                  <a:srgbClr val="1F2021"/>
                </a:solidFill>
                <a:latin typeface="Calibri"/>
                <a:cs typeface="Calibri"/>
              </a:rPr>
              <a:t> </a:t>
            </a:r>
            <a:r>
              <a:rPr sz="2400" spc="-15" dirty="0" err="1">
                <a:solidFill>
                  <a:srgbClr val="1F2021"/>
                </a:solidFill>
                <a:latin typeface="Calibri"/>
                <a:cs typeface="Calibri"/>
              </a:rPr>
              <a:t>présentant</a:t>
            </a:r>
            <a:r>
              <a:rPr sz="2400" spc="35" dirty="0">
                <a:solidFill>
                  <a:srgbClr val="1F2021"/>
                </a:solidFill>
                <a:latin typeface="Calibri"/>
                <a:cs typeface="Calibri"/>
              </a:rPr>
              <a:t> </a:t>
            </a:r>
            <a:r>
              <a:rPr sz="2400" spc="-15" dirty="0" err="1">
                <a:solidFill>
                  <a:srgbClr val="1F2021"/>
                </a:solidFill>
                <a:latin typeface="Calibri"/>
                <a:cs typeface="Calibri"/>
              </a:rPr>
              <a:t>tous</a:t>
            </a:r>
            <a:r>
              <a:rPr lang="fr-BE" sz="2400" spc="30" dirty="0">
                <a:solidFill>
                  <a:srgbClr val="1F2021"/>
                </a:solidFill>
                <a:latin typeface="Calibri"/>
                <a:cs typeface="Calibri"/>
              </a:rPr>
              <a:t>:</a:t>
            </a:r>
            <a:endParaRPr lang="fr-BE" sz="2400" spc="-5" dirty="0">
              <a:solidFill>
                <a:srgbClr val="1F2021"/>
              </a:solidFill>
              <a:latin typeface="Calibri"/>
              <a:cs typeface="Calibri"/>
            </a:endParaRPr>
          </a:p>
          <a:p>
            <a:pPr marL="355600" marR="5080"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U</a:t>
            </a:r>
            <a:r>
              <a:rPr sz="2400" spc="-5" dirty="0">
                <a:solidFill>
                  <a:srgbClr val="1F2021"/>
                </a:solidFill>
                <a:latin typeface="Calibri"/>
                <a:cs typeface="Calibri"/>
              </a:rPr>
              <a:t>n</a:t>
            </a:r>
            <a:r>
              <a:rPr sz="2400" spc="30" dirty="0">
                <a:solidFill>
                  <a:srgbClr val="1F2021"/>
                </a:solidFill>
                <a:latin typeface="Calibri"/>
                <a:cs typeface="Calibri"/>
              </a:rPr>
              <a:t> </a:t>
            </a:r>
            <a:r>
              <a:rPr sz="2400" spc="-5" dirty="0">
                <a:solidFill>
                  <a:srgbClr val="1F2021"/>
                </a:solidFill>
                <a:latin typeface="Calibri"/>
                <a:cs typeface="Calibri"/>
              </a:rPr>
              <a:t>manque</a:t>
            </a:r>
            <a:r>
              <a:rPr sz="2400" spc="25" dirty="0">
                <a:solidFill>
                  <a:srgbClr val="1F2021"/>
                </a:solidFill>
                <a:latin typeface="Calibri"/>
                <a:cs typeface="Calibri"/>
              </a:rPr>
              <a:t> </a:t>
            </a:r>
            <a:r>
              <a:rPr sz="2400" spc="-5" dirty="0">
                <a:solidFill>
                  <a:srgbClr val="1F2021"/>
                </a:solidFill>
                <a:latin typeface="Calibri"/>
                <a:cs typeface="Calibri"/>
              </a:rPr>
              <a:t>d'empathie,</a:t>
            </a:r>
            <a:r>
              <a:rPr sz="2400" spc="35" dirty="0">
                <a:solidFill>
                  <a:srgbClr val="1F2021"/>
                </a:solidFill>
                <a:latin typeface="Calibri"/>
                <a:cs typeface="Calibri"/>
              </a:rPr>
              <a:t> </a:t>
            </a:r>
            <a:r>
              <a:rPr sz="2400" spc="-5" dirty="0">
                <a:solidFill>
                  <a:srgbClr val="1F2021"/>
                </a:solidFill>
                <a:latin typeface="Calibri"/>
                <a:cs typeface="Calibri"/>
              </a:rPr>
              <a:t>une</a:t>
            </a:r>
            <a:r>
              <a:rPr sz="2400" spc="25" dirty="0">
                <a:solidFill>
                  <a:srgbClr val="1F2021"/>
                </a:solidFill>
                <a:latin typeface="Calibri"/>
                <a:cs typeface="Calibri"/>
              </a:rPr>
              <a:t> </a:t>
            </a:r>
            <a:r>
              <a:rPr sz="2400" spc="-10" dirty="0">
                <a:solidFill>
                  <a:srgbClr val="1F2021"/>
                </a:solidFill>
                <a:latin typeface="Calibri"/>
                <a:cs typeface="Calibri"/>
              </a:rPr>
              <a:t>faible</a:t>
            </a:r>
            <a:r>
              <a:rPr sz="2400" spc="20" dirty="0">
                <a:solidFill>
                  <a:srgbClr val="1F2021"/>
                </a:solidFill>
                <a:latin typeface="Calibri"/>
                <a:cs typeface="Calibri"/>
              </a:rPr>
              <a:t> </a:t>
            </a:r>
            <a:r>
              <a:rPr sz="2400" spc="-10" dirty="0">
                <a:solidFill>
                  <a:srgbClr val="1F2021"/>
                </a:solidFill>
                <a:latin typeface="Calibri"/>
                <a:cs typeface="Calibri"/>
              </a:rPr>
              <a:t>capacité</a:t>
            </a:r>
            <a:r>
              <a:rPr sz="2400" spc="30" dirty="0">
                <a:solidFill>
                  <a:srgbClr val="1F2021"/>
                </a:solidFill>
                <a:latin typeface="Calibri"/>
                <a:cs typeface="Calibri"/>
              </a:rPr>
              <a:t> </a:t>
            </a:r>
            <a:r>
              <a:rPr sz="2400" dirty="0">
                <a:solidFill>
                  <a:srgbClr val="1F2021"/>
                </a:solidFill>
                <a:latin typeface="Calibri"/>
                <a:cs typeface="Calibri"/>
              </a:rPr>
              <a:t>à </a:t>
            </a:r>
            <a:r>
              <a:rPr sz="2400" spc="5" dirty="0">
                <a:solidFill>
                  <a:srgbClr val="1F2021"/>
                </a:solidFill>
                <a:latin typeface="Calibri"/>
                <a:cs typeface="Calibri"/>
              </a:rPr>
              <a:t> </a:t>
            </a:r>
            <a:r>
              <a:rPr sz="2400" spc="-5" dirty="0">
                <a:solidFill>
                  <a:srgbClr val="1F2021"/>
                </a:solidFill>
                <a:latin typeface="Calibri"/>
                <a:cs typeface="Calibri"/>
              </a:rPr>
              <a:t>se </a:t>
            </a:r>
            <a:r>
              <a:rPr sz="2400" spc="-20" dirty="0">
                <a:solidFill>
                  <a:srgbClr val="1F2021"/>
                </a:solidFill>
                <a:latin typeface="Calibri"/>
                <a:cs typeface="Calibri"/>
              </a:rPr>
              <a:t>faire </a:t>
            </a:r>
            <a:r>
              <a:rPr sz="2400" spc="-5" dirty="0">
                <a:solidFill>
                  <a:srgbClr val="1F2021"/>
                </a:solidFill>
                <a:latin typeface="Calibri"/>
                <a:cs typeface="Calibri"/>
              </a:rPr>
              <a:t>des amis, une </a:t>
            </a:r>
            <a:r>
              <a:rPr sz="2400" spc="-15" dirty="0">
                <a:solidFill>
                  <a:srgbClr val="1F2021"/>
                </a:solidFill>
                <a:latin typeface="Calibri"/>
                <a:cs typeface="Calibri"/>
              </a:rPr>
              <a:t>conversation </a:t>
            </a:r>
            <a:r>
              <a:rPr sz="2400" spc="-5" dirty="0" err="1">
                <a:solidFill>
                  <a:srgbClr val="1F2021"/>
                </a:solidFill>
                <a:latin typeface="Calibri"/>
                <a:cs typeface="Calibri"/>
              </a:rPr>
              <a:t>unidirectionnelle</a:t>
            </a:r>
            <a:r>
              <a:rPr sz="2400" spc="-5" dirty="0">
                <a:solidFill>
                  <a:srgbClr val="1F2021"/>
                </a:solidFill>
                <a:latin typeface="Calibri"/>
                <a:cs typeface="Calibri"/>
              </a:rPr>
              <a:t> </a:t>
            </a:r>
            <a:endParaRPr lang="fr-BE" sz="2400" spc="-5" dirty="0">
              <a:solidFill>
                <a:srgbClr val="1F2021"/>
              </a:solidFill>
              <a:latin typeface="Calibri"/>
              <a:cs typeface="Calibri"/>
            </a:endParaRPr>
          </a:p>
          <a:p>
            <a:pPr marL="355600" marR="5080" indent="-342900">
              <a:lnSpc>
                <a:spcPct val="100000"/>
              </a:lnSpc>
              <a:spcBef>
                <a:spcPts val="5"/>
              </a:spcBef>
              <a:buFont typeface="Wingdings" panose="05000000000000000000" pitchFamily="2" charset="2"/>
              <a:buChar char="Ø"/>
              <a:tabLst>
                <a:tab pos="185420" algn="l"/>
              </a:tabLst>
            </a:pPr>
            <a:r>
              <a:rPr lang="fr-BE" sz="2400" spc="-5" dirty="0">
                <a:solidFill>
                  <a:srgbClr val="1F2021"/>
                </a:solidFill>
                <a:latin typeface="Calibri"/>
                <a:cs typeface="Calibri"/>
              </a:rPr>
              <a:t>U</a:t>
            </a:r>
            <a:r>
              <a:rPr sz="2400" spc="-5" dirty="0">
                <a:solidFill>
                  <a:srgbClr val="1F2021"/>
                </a:solidFill>
                <a:latin typeface="Calibri"/>
                <a:cs typeface="Calibri"/>
              </a:rPr>
              <a:t>ne </a:t>
            </a:r>
            <a:r>
              <a:rPr sz="2400" spc="-20" dirty="0">
                <a:solidFill>
                  <a:srgbClr val="1F2021"/>
                </a:solidFill>
                <a:latin typeface="Calibri"/>
                <a:cs typeface="Calibri"/>
              </a:rPr>
              <a:t>forte </a:t>
            </a:r>
            <a:r>
              <a:rPr sz="2400" spc="-15" dirty="0">
                <a:solidFill>
                  <a:srgbClr val="1F2021"/>
                </a:solidFill>
                <a:latin typeface="Calibri"/>
                <a:cs typeface="Calibri"/>
              </a:rPr>
              <a:t> </a:t>
            </a:r>
            <a:r>
              <a:rPr sz="2400" spc="-10" dirty="0">
                <a:solidFill>
                  <a:srgbClr val="1F2021"/>
                </a:solidFill>
                <a:latin typeface="Calibri"/>
                <a:cs typeface="Calibri"/>
              </a:rPr>
              <a:t>préoccupation</a:t>
            </a:r>
            <a:r>
              <a:rPr sz="2400" dirty="0">
                <a:solidFill>
                  <a:srgbClr val="1F2021"/>
                </a:solidFill>
                <a:latin typeface="Calibri"/>
                <a:cs typeface="Calibri"/>
              </a:rPr>
              <a:t> </a:t>
            </a:r>
            <a:r>
              <a:rPr sz="2400" spc="-20" dirty="0">
                <a:solidFill>
                  <a:srgbClr val="1F2021"/>
                </a:solidFill>
                <a:latin typeface="Calibri"/>
                <a:cs typeface="Calibri"/>
              </a:rPr>
              <a:t>vers</a:t>
            </a:r>
            <a:r>
              <a:rPr sz="2400" dirty="0">
                <a:solidFill>
                  <a:srgbClr val="1F2021"/>
                </a:solidFill>
                <a:latin typeface="Calibri"/>
                <a:cs typeface="Calibri"/>
              </a:rPr>
              <a:t> </a:t>
            </a:r>
            <a:r>
              <a:rPr sz="2400" spc="-5" dirty="0">
                <a:solidFill>
                  <a:srgbClr val="1F2021"/>
                </a:solidFill>
                <a:latin typeface="Calibri"/>
                <a:cs typeface="Calibri"/>
              </a:rPr>
              <a:t>des</a:t>
            </a:r>
            <a:r>
              <a:rPr sz="2400" dirty="0">
                <a:solidFill>
                  <a:srgbClr val="1F2021"/>
                </a:solidFill>
                <a:latin typeface="Calibri"/>
                <a:cs typeface="Calibri"/>
              </a:rPr>
              <a:t> </a:t>
            </a:r>
            <a:r>
              <a:rPr sz="2400" spc="-15" dirty="0" err="1">
                <a:solidFill>
                  <a:srgbClr val="1F2021"/>
                </a:solidFill>
                <a:latin typeface="Calibri"/>
                <a:cs typeface="Calibri"/>
              </a:rPr>
              <a:t>intérêts</a:t>
            </a:r>
            <a:r>
              <a:rPr sz="2400" spc="-20" dirty="0">
                <a:solidFill>
                  <a:srgbClr val="1F2021"/>
                </a:solidFill>
                <a:latin typeface="Calibri"/>
                <a:cs typeface="Calibri"/>
              </a:rPr>
              <a:t> </a:t>
            </a:r>
            <a:r>
              <a:rPr sz="2400" spc="-5" dirty="0" err="1">
                <a:solidFill>
                  <a:srgbClr val="1F2021"/>
                </a:solidFill>
                <a:latin typeface="Calibri"/>
                <a:cs typeface="Calibri"/>
              </a:rPr>
              <a:t>spéciaux</a:t>
            </a:r>
            <a:endParaRPr lang="fr-BE" sz="2400" spc="-10" dirty="0">
              <a:solidFill>
                <a:srgbClr val="1F2021"/>
              </a:solidFill>
              <a:latin typeface="Calibri"/>
              <a:cs typeface="Calibri"/>
            </a:endParaRPr>
          </a:p>
        </p:txBody>
      </p:sp>
      <p:pic>
        <p:nvPicPr>
          <p:cNvPr id="7" name="object 5">
            <a:extLst>
              <a:ext uri="{FF2B5EF4-FFF2-40B4-BE49-F238E27FC236}">
                <a16:creationId xmlns:a16="http://schemas.microsoft.com/office/drawing/2014/main" id="{0F52C698-1583-4402-D731-9E6E99256119}"/>
              </a:ext>
            </a:extLst>
          </p:cNvPr>
          <p:cNvPicPr/>
          <p:nvPr/>
        </p:nvPicPr>
        <p:blipFill>
          <a:blip r:embed="rId3" cstate="print"/>
          <a:stretch>
            <a:fillRect/>
          </a:stretch>
        </p:blipFill>
        <p:spPr>
          <a:xfrm>
            <a:off x="8103723" y="1995297"/>
            <a:ext cx="2505460" cy="3196858"/>
          </a:xfrm>
          <a:prstGeom prst="ellipse">
            <a:avLst/>
          </a:prstGeom>
          <a:ln>
            <a:noFill/>
          </a:ln>
          <a:effectLst>
            <a:softEdge rad="112500"/>
          </a:effectLst>
        </p:spPr>
      </p:pic>
    </p:spTree>
    <p:extLst>
      <p:ext uri="{BB962C8B-B14F-4D97-AF65-F5344CB8AC3E}">
        <p14:creationId xmlns:p14="http://schemas.microsoft.com/office/powerpoint/2010/main" val="84962483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7167</Words>
  <Application>Microsoft Office PowerPoint</Application>
  <PresentationFormat>Grand écran</PresentationFormat>
  <Paragraphs>947</Paragraphs>
  <Slides>89</Slides>
  <Notes>68</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89</vt:i4>
      </vt:variant>
    </vt:vector>
  </HeadingPairs>
  <TitlesOfParts>
    <vt:vector size="99" baseType="lpstr">
      <vt:lpstr>Alegreya</vt:lpstr>
      <vt:lpstr>Aptos</vt:lpstr>
      <vt:lpstr>Aptos Display</vt:lpstr>
      <vt:lpstr>Arial</vt:lpstr>
      <vt:lpstr>Arial MT</vt:lpstr>
      <vt:lpstr>Calibri</vt:lpstr>
      <vt:lpstr>inherit</vt:lpstr>
      <vt:lpstr>Times New Roman</vt:lpstr>
      <vt:lpstr>Wingdings</vt:lpstr>
      <vt:lpstr>Thème Office</vt:lpstr>
      <vt:lpstr>Présentation PowerPoint</vt:lpstr>
      <vt:lpstr>AUTISME Lumière sur le spectre</vt:lpstr>
      <vt:lpstr>PLAN</vt:lpstr>
      <vt:lpstr>PLAN</vt:lpstr>
      <vt:lpstr>Présentation PowerPoint</vt:lpstr>
      <vt:lpstr>Le Spectre de l’Autisme – Définition(s)</vt:lpstr>
      <vt:lpstr>Le Spectre de l’Autisme – Définition(s)</vt:lpstr>
      <vt:lpstr>Le Spectre de l’Autisme – Définition(s)</vt:lpstr>
      <vt:lpstr>Le Spectre de l’Autisme – Définition(s)</vt:lpstr>
      <vt:lpstr>Le Spectre de l’Autisme – Définition(s)</vt:lpstr>
      <vt:lpstr>Le Spectre de l’Autisme – Définition(s)</vt:lpstr>
      <vt:lpstr>Le Spectre de l’Autisme – Définition(s)</vt:lpstr>
      <vt:lpstr>Le Spectre de l’Autisme – Définition(s)</vt:lpstr>
      <vt:lpstr>Le Spectre de l’Autisme – Vers une définition</vt:lpstr>
      <vt:lpstr>Le Spectre de l’Autisme – Définition(s)</vt:lpstr>
      <vt:lpstr>Le Spectre de l’Autisme – Définition(s)</vt:lpstr>
      <vt:lpstr>Le Spectre de l’Autisme – Définition(s)</vt:lpstr>
      <vt:lpstr>Le Spectre de l’Autisme – Définition(s)</vt:lpstr>
      <vt:lpstr>Présentation PowerPoint</vt:lpstr>
      <vt:lpstr>Le Spectre de l’Autisme – Définition(s)</vt:lpstr>
      <vt:lpstr>EPIDEMIOLOGIE ET FACTEURS DE RISQUE</vt:lpstr>
      <vt:lpstr>Le Spectre de l’Autisme - Epidémiologie</vt:lpstr>
      <vt:lpstr>Le Spectre de l’Autisme – Facteurs de risques</vt:lpstr>
      <vt:lpstr>Le Spectre de l’Autisme – Facteurs de risques</vt:lpstr>
      <vt:lpstr>Le Spectre de l’Autisme – Facteurs de risques</vt:lpstr>
      <vt:lpstr>BILAN ETIOLOGIQUE</vt:lpstr>
      <vt:lpstr>TSA – Bilan étiologique: l’imagerie cérébrale</vt:lpstr>
      <vt:lpstr>TSA – Bilan étiologique: l’imagerie cérébrale</vt:lpstr>
      <vt:lpstr>TSA – Bilan étiologique: la génétique</vt:lpstr>
      <vt:lpstr>TSA – Bilan étiologique: la génétique</vt:lpstr>
      <vt:lpstr>TSA – Bilan étiologique: la génétique</vt:lpstr>
      <vt:lpstr>TSA – Bilan étiologique: en pratique</vt:lpstr>
      <vt:lpstr>HYPOTHESES FONCTIONNELLES</vt:lpstr>
      <vt:lpstr>TSA – Hypothèses fonctionnelles</vt:lpstr>
      <vt:lpstr>TSA - Physiopathologie</vt:lpstr>
      <vt:lpstr>TSA - Physiopathologie</vt:lpstr>
      <vt:lpstr>TSA - Physiopathologie</vt:lpstr>
      <vt:lpstr>TSA - Physiopathologie</vt:lpstr>
      <vt:lpstr>TSA - Physiopathologie</vt:lpstr>
      <vt:lpstr>TSA - Physiopathologie</vt:lpstr>
      <vt:lpstr>TSA - Physiopathologie</vt:lpstr>
      <vt:lpstr>TSA - Physiopathologie</vt:lpstr>
      <vt:lpstr>Présentation PowerPoint</vt:lpstr>
      <vt:lpstr>Les Troubles du neurodéveloppement</vt:lpstr>
      <vt:lpstr>Les Troubles du neurodéveloppement</vt:lpstr>
      <vt:lpstr>Les Troubles du neurodéveloppement</vt:lpstr>
      <vt:lpstr>Les Troubles du neurodéveloppement</vt:lpstr>
      <vt:lpstr>Les Troubles du neurodéveloppement</vt:lpstr>
      <vt:lpstr>Les Troubles du neurodéveloppement</vt:lpstr>
      <vt:lpstr>Les Troubles du neurodéveloppement</vt:lpstr>
      <vt:lpstr>Les Troubles du neurodéveloppement</vt:lpstr>
      <vt:lpstr>Les Troubles du neurodéveloppement</vt:lpstr>
      <vt:lpstr>Les Troubles du neurodéveloppement</vt:lpstr>
      <vt:lpstr>Présentation PowerPoint</vt:lpstr>
      <vt:lpstr>Présentation PowerPoint</vt:lpstr>
      <vt:lpstr>Le Voyage – un challenge diagnostique</vt:lpstr>
      <vt:lpstr>Le Voyage – un challenge diagnostique</vt:lpstr>
      <vt:lpstr>Le Voyage – un challenge diagnostique</vt:lpstr>
      <vt:lpstr>Présentation PowerPoint</vt:lpstr>
      <vt:lpstr>M-CHAT-R (Modified Check List for Autism in Toddlers, Revised)</vt:lpstr>
      <vt:lpstr>M-CHAT-R (Modified Check List for Autism in Toddlers, Revised)</vt:lpstr>
      <vt:lpstr>SCQ (Social Communication Questionnaire)</vt:lpstr>
      <vt:lpstr>Présentation PowerPoint</vt:lpstr>
      <vt:lpstr>Présentation PowerPoint</vt:lpstr>
      <vt:lpstr>Le Voyage – un challenge diagnostique</vt:lpstr>
      <vt:lpstr>Le Voyage – un challenge diagnostique</vt:lpstr>
      <vt:lpstr>Le Voyage – un challenge diagnostique</vt:lpstr>
      <vt:lpstr>Le Voyage – un challenge diagnostique</vt:lpstr>
      <vt:lpstr>Le Voyage – un challenge diagnostique</vt:lpstr>
      <vt:lpstr>Le Voyage – un challenge diagnostique</vt:lpstr>
      <vt:lpstr>Le Voyage – un challenge diagnostique</vt:lpstr>
      <vt:lpstr>Le Voyage – un challenge diagnostique</vt:lpstr>
      <vt:lpstr>Le Voyage – un challenge diagnostique</vt:lpstr>
      <vt:lpstr>Le Voyage – un challenge diagnostique</vt:lpstr>
      <vt:lpstr>Le Voyage – un challenge diagnostique</vt:lpstr>
      <vt:lpstr>Le Voyage – un challenge diagnostique</vt:lpstr>
      <vt:lpstr>Et si ce n’était pas de l’autisme?!</vt:lpstr>
      <vt:lpstr>Le Voyage – un challenge diagnostique</vt:lpstr>
      <vt:lpstr>Le Voyage – un challenge diagnostique</vt:lpstr>
      <vt:lpstr>Le Voyage – un challenge diagnostique</vt:lpstr>
      <vt:lpstr>Le Voyage – un challenge diagnostique</vt:lpstr>
      <vt:lpstr>L’accompagnement</vt:lpstr>
      <vt:lpstr>L’accompagnement</vt:lpstr>
      <vt:lpstr>L’accompagnement</vt:lpstr>
      <vt:lpstr>L’accompagnement</vt:lpstr>
      <vt:lpstr>L’accompagnement</vt:lpstr>
      <vt:lpstr>Présentation PowerPoint</vt:lpstr>
      <vt:lpstr>Références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 Barrea</dc:creator>
  <cp:lastModifiedBy>Christophe Barrea</cp:lastModifiedBy>
  <cp:revision>18</cp:revision>
  <dcterms:created xsi:type="dcterms:W3CDTF">2024-08-12T17:45:01Z</dcterms:created>
  <dcterms:modified xsi:type="dcterms:W3CDTF">2025-04-02T07:05:16Z</dcterms:modified>
</cp:coreProperties>
</file>