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0"/>
  </p:notesMasterIdLst>
  <p:handoutMasterIdLst>
    <p:handoutMasterId r:id="rId81"/>
  </p:handoutMasterIdLst>
  <p:sldIdLst>
    <p:sldId id="260" r:id="rId2"/>
    <p:sldId id="1442" r:id="rId3"/>
    <p:sldId id="1430" r:id="rId4"/>
    <p:sldId id="354" r:id="rId5"/>
    <p:sldId id="355" r:id="rId6"/>
    <p:sldId id="356" r:id="rId7"/>
    <p:sldId id="357" r:id="rId8"/>
    <p:sldId id="358" r:id="rId9"/>
    <p:sldId id="1438" r:id="rId10"/>
    <p:sldId id="1472" r:id="rId11"/>
    <p:sldId id="1474" r:id="rId12"/>
    <p:sldId id="1475" r:id="rId13"/>
    <p:sldId id="1473" r:id="rId14"/>
    <p:sldId id="1440" r:id="rId15"/>
    <p:sldId id="1400" r:id="rId16"/>
    <p:sldId id="1401" r:id="rId17"/>
    <p:sldId id="1441" r:id="rId18"/>
    <p:sldId id="1451" r:id="rId19"/>
    <p:sldId id="1443" r:id="rId20"/>
    <p:sldId id="1434" r:id="rId21"/>
    <p:sldId id="1467" r:id="rId22"/>
    <p:sldId id="1468" r:id="rId23"/>
    <p:sldId id="1476" r:id="rId24"/>
    <p:sldId id="1255" r:id="rId25"/>
    <p:sldId id="399" r:id="rId26"/>
    <p:sldId id="343" r:id="rId27"/>
    <p:sldId id="1452" r:id="rId28"/>
    <p:sldId id="1444" r:id="rId29"/>
    <p:sldId id="1435" r:id="rId30"/>
    <p:sldId id="1380" r:id="rId31"/>
    <p:sldId id="778" r:id="rId32"/>
    <p:sldId id="1394" r:id="rId33"/>
    <p:sldId id="1395" r:id="rId34"/>
    <p:sldId id="1392" r:id="rId35"/>
    <p:sldId id="1391" r:id="rId36"/>
    <p:sldId id="1389" r:id="rId37"/>
    <p:sldId id="1408" r:id="rId38"/>
    <p:sldId id="416" r:id="rId39"/>
    <p:sldId id="417" r:id="rId40"/>
    <p:sldId id="1393" r:id="rId41"/>
    <p:sldId id="1399" r:id="rId42"/>
    <p:sldId id="1398" r:id="rId43"/>
    <p:sldId id="1455" r:id="rId44"/>
    <p:sldId id="1413" r:id="rId45"/>
    <p:sldId id="1453" r:id="rId46"/>
    <p:sldId id="1448" r:id="rId47"/>
    <p:sldId id="1449" r:id="rId48"/>
    <p:sldId id="1450" r:id="rId49"/>
    <p:sldId id="1431" r:id="rId50"/>
    <p:sldId id="1424" r:id="rId51"/>
    <p:sldId id="1432" r:id="rId52"/>
    <p:sldId id="1433" r:id="rId53"/>
    <p:sldId id="1454" r:id="rId54"/>
    <p:sldId id="1416" r:id="rId55"/>
    <p:sldId id="1404" r:id="rId56"/>
    <p:sldId id="1417" r:id="rId57"/>
    <p:sldId id="1462" r:id="rId58"/>
    <p:sldId id="1418" r:id="rId59"/>
    <p:sldId id="1458" r:id="rId60"/>
    <p:sldId id="1456" r:id="rId61"/>
    <p:sldId id="1459" r:id="rId62"/>
    <p:sldId id="1461" r:id="rId63"/>
    <p:sldId id="1419" r:id="rId64"/>
    <p:sldId id="1420" r:id="rId65"/>
    <p:sldId id="1421" r:id="rId66"/>
    <p:sldId id="1439" r:id="rId67"/>
    <p:sldId id="1471" r:id="rId68"/>
    <p:sldId id="1463" r:id="rId69"/>
    <p:sldId id="1477" r:id="rId70"/>
    <p:sldId id="1466" r:id="rId71"/>
    <p:sldId id="1366" r:id="rId72"/>
    <p:sldId id="1445" r:id="rId73"/>
    <p:sldId id="1426" r:id="rId74"/>
    <p:sldId id="287" r:id="rId75"/>
    <p:sldId id="1480" r:id="rId76"/>
    <p:sldId id="1481" r:id="rId77"/>
    <p:sldId id="1482" r:id="rId78"/>
    <p:sldId id="1483"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E2C"/>
    <a:srgbClr val="FF8000"/>
    <a:srgbClr val="FC0280"/>
    <a:srgbClr val="FC02FF"/>
    <a:srgbClr val="276170"/>
    <a:srgbClr val="F9CA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93" autoAdjust="0"/>
    <p:restoredTop sz="62536" autoAdjust="0"/>
  </p:normalViewPr>
  <p:slideViewPr>
    <p:cSldViewPr snapToGrid="0" snapToObjects="1">
      <p:cViewPr varScale="1">
        <p:scale>
          <a:sx n="72" d="100"/>
          <a:sy n="72" d="100"/>
        </p:scale>
        <p:origin x="1888"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F5A7B0-E935-1041-A4E2-35356E547F3C}" type="doc">
      <dgm:prSet loTypeId="urn:microsoft.com/office/officeart/2005/8/layout/hChevron3" loCatId="" qsTypeId="urn:microsoft.com/office/officeart/2005/8/quickstyle/simple4" qsCatId="simple" csTypeId="urn:microsoft.com/office/officeart/2005/8/colors/colorful3" csCatId="colorful" phldr="1"/>
      <dgm:spPr/>
    </dgm:pt>
    <dgm:pt modelId="{324EA90E-D072-B046-AF47-D08779C768E6}">
      <dgm:prSet phldrT="[Texte]" custT="1"/>
      <dgm:spPr/>
      <dgm:t>
        <a:bodyPr/>
        <a:lstStyle/>
        <a:p>
          <a:r>
            <a:rPr lang="fr-FR" sz="1000" b="1" dirty="0"/>
            <a:t>Phonétique &amp; Phonologie</a:t>
          </a:r>
        </a:p>
      </dgm:t>
    </dgm:pt>
    <dgm:pt modelId="{15671222-31F8-BE41-B185-CF7C3790FC57}" type="parTrans" cxnId="{C0FA5BEE-466E-0C4E-890C-558CD7BF00FA}">
      <dgm:prSet/>
      <dgm:spPr/>
      <dgm:t>
        <a:bodyPr/>
        <a:lstStyle/>
        <a:p>
          <a:endParaRPr lang="fr-FR"/>
        </a:p>
      </dgm:t>
    </dgm:pt>
    <dgm:pt modelId="{DB1B227B-55DD-2E45-8574-E27709BB1BEC}" type="sibTrans" cxnId="{C0FA5BEE-466E-0C4E-890C-558CD7BF00FA}">
      <dgm:prSet/>
      <dgm:spPr/>
      <dgm:t>
        <a:bodyPr/>
        <a:lstStyle/>
        <a:p>
          <a:endParaRPr lang="fr-FR"/>
        </a:p>
      </dgm:t>
    </dgm:pt>
    <dgm:pt modelId="{A7679A71-FB43-FC4F-9525-63FDF4744251}">
      <dgm:prSet phldrT="[Texte]"/>
      <dgm:spPr>
        <a:solidFill>
          <a:srgbClr val="92D050"/>
        </a:solidFill>
      </dgm:spPr>
      <dgm:t>
        <a:bodyPr/>
        <a:lstStyle/>
        <a:p>
          <a:r>
            <a:rPr lang="fr-FR" dirty="0"/>
            <a:t>Pragmatique</a:t>
          </a:r>
        </a:p>
      </dgm:t>
    </dgm:pt>
    <dgm:pt modelId="{2D2D38F4-4CEF-0740-9445-638A91E52155}" type="sibTrans" cxnId="{950BF37C-5055-E346-A2F7-C653FBE7EEFE}">
      <dgm:prSet/>
      <dgm:spPr/>
      <dgm:t>
        <a:bodyPr/>
        <a:lstStyle/>
        <a:p>
          <a:endParaRPr lang="fr-FR"/>
        </a:p>
      </dgm:t>
    </dgm:pt>
    <dgm:pt modelId="{77AAA936-206F-8F41-8F6F-D9DA2A136E97}" type="parTrans" cxnId="{950BF37C-5055-E346-A2F7-C653FBE7EEFE}">
      <dgm:prSet/>
      <dgm:spPr/>
      <dgm:t>
        <a:bodyPr/>
        <a:lstStyle/>
        <a:p>
          <a:endParaRPr lang="fr-FR"/>
        </a:p>
      </dgm:t>
    </dgm:pt>
    <dgm:pt modelId="{C8F5D910-199D-9748-9B85-FF3520EBF2BB}">
      <dgm:prSet phldrT="[Texte]"/>
      <dgm:spPr>
        <a:solidFill>
          <a:schemeClr val="accent1"/>
        </a:solidFill>
      </dgm:spPr>
      <dgm:t>
        <a:bodyPr/>
        <a:lstStyle/>
        <a:p>
          <a:r>
            <a:rPr lang="fr-FR" dirty="0"/>
            <a:t>Discours</a:t>
          </a:r>
        </a:p>
      </dgm:t>
    </dgm:pt>
    <dgm:pt modelId="{7B529081-1F23-9244-939E-87ED71C596A4}" type="sibTrans" cxnId="{5FE1ECB3-4886-534A-B380-D455FEA5074C}">
      <dgm:prSet/>
      <dgm:spPr/>
      <dgm:t>
        <a:bodyPr/>
        <a:lstStyle/>
        <a:p>
          <a:endParaRPr lang="fr-FR"/>
        </a:p>
      </dgm:t>
    </dgm:pt>
    <dgm:pt modelId="{4B66B145-A379-7B41-ABBA-7FFC0F511420}" type="parTrans" cxnId="{5FE1ECB3-4886-534A-B380-D455FEA5074C}">
      <dgm:prSet/>
      <dgm:spPr/>
      <dgm:t>
        <a:bodyPr/>
        <a:lstStyle/>
        <a:p>
          <a:endParaRPr lang="fr-FR"/>
        </a:p>
      </dgm:t>
    </dgm:pt>
    <dgm:pt modelId="{78B759A5-8D71-6D46-A602-86A2A5372E0E}">
      <dgm:prSet/>
      <dgm:spPr>
        <a:solidFill>
          <a:srgbClr val="7030A0"/>
        </a:solidFill>
      </dgm:spPr>
      <dgm:t>
        <a:bodyPr/>
        <a:lstStyle/>
        <a:p>
          <a:r>
            <a:rPr lang="fr-FR" dirty="0"/>
            <a:t>Morphosyntaxe (morphologie &amp; syntaxe)</a:t>
          </a:r>
        </a:p>
      </dgm:t>
    </dgm:pt>
    <dgm:pt modelId="{D64EB376-0D10-464E-BFFB-779C0E85E71C}" type="sibTrans" cxnId="{6708A1A3-8E2A-8F4B-B009-F21FDAE6E3C4}">
      <dgm:prSet/>
      <dgm:spPr/>
      <dgm:t>
        <a:bodyPr/>
        <a:lstStyle/>
        <a:p>
          <a:endParaRPr lang="fr-FR"/>
        </a:p>
      </dgm:t>
    </dgm:pt>
    <dgm:pt modelId="{EB8D619A-DDDA-C247-805E-22EEA5A96373}" type="parTrans" cxnId="{6708A1A3-8E2A-8F4B-B009-F21FDAE6E3C4}">
      <dgm:prSet/>
      <dgm:spPr/>
      <dgm:t>
        <a:bodyPr/>
        <a:lstStyle/>
        <a:p>
          <a:endParaRPr lang="fr-FR"/>
        </a:p>
      </dgm:t>
    </dgm:pt>
    <dgm:pt modelId="{BFF6687A-92BA-9B45-9A94-944261C68780}">
      <dgm:prSet/>
      <dgm:spPr>
        <a:solidFill>
          <a:schemeClr val="accent6"/>
        </a:solidFill>
      </dgm:spPr>
      <dgm:t>
        <a:bodyPr/>
        <a:lstStyle/>
        <a:p>
          <a:r>
            <a:rPr lang="fr-FR" dirty="0"/>
            <a:t>Lexique/sémantique</a:t>
          </a:r>
        </a:p>
      </dgm:t>
    </dgm:pt>
    <dgm:pt modelId="{41A0D5E9-5346-A24F-B2EE-EDA73796C7E1}" type="sibTrans" cxnId="{5C3800FA-1466-5C4D-8EDF-6F80FB21AC9F}">
      <dgm:prSet/>
      <dgm:spPr/>
      <dgm:t>
        <a:bodyPr/>
        <a:lstStyle/>
        <a:p>
          <a:endParaRPr lang="fr-FR"/>
        </a:p>
      </dgm:t>
    </dgm:pt>
    <dgm:pt modelId="{BB146102-318E-A144-9940-09A80C3B628A}" type="parTrans" cxnId="{5C3800FA-1466-5C4D-8EDF-6F80FB21AC9F}">
      <dgm:prSet/>
      <dgm:spPr/>
      <dgm:t>
        <a:bodyPr/>
        <a:lstStyle/>
        <a:p>
          <a:endParaRPr lang="fr-FR"/>
        </a:p>
      </dgm:t>
    </dgm:pt>
    <dgm:pt modelId="{F1368397-BEB1-7C49-94E9-43EDCFACDAC1}" type="pres">
      <dgm:prSet presAssocID="{BEF5A7B0-E935-1041-A4E2-35356E547F3C}" presName="Name0" presStyleCnt="0">
        <dgm:presLayoutVars>
          <dgm:dir/>
          <dgm:resizeHandles val="exact"/>
        </dgm:presLayoutVars>
      </dgm:prSet>
      <dgm:spPr/>
    </dgm:pt>
    <dgm:pt modelId="{A83C38F7-8E10-E34A-A519-9208990FAA5E}" type="pres">
      <dgm:prSet presAssocID="{324EA90E-D072-B046-AF47-D08779C768E6}" presName="parTxOnly" presStyleLbl="node1" presStyleIdx="0" presStyleCnt="5">
        <dgm:presLayoutVars>
          <dgm:bulletEnabled val="1"/>
        </dgm:presLayoutVars>
      </dgm:prSet>
      <dgm:spPr/>
    </dgm:pt>
    <dgm:pt modelId="{466058D9-EA0F-254E-A65C-395F3FD984DE}" type="pres">
      <dgm:prSet presAssocID="{DB1B227B-55DD-2E45-8574-E27709BB1BEC}" presName="parSpace" presStyleCnt="0"/>
      <dgm:spPr/>
    </dgm:pt>
    <dgm:pt modelId="{732E1F57-40C3-B442-90D7-638FE74DAD64}" type="pres">
      <dgm:prSet presAssocID="{BFF6687A-92BA-9B45-9A94-944261C68780}" presName="parTxOnly" presStyleLbl="node1" presStyleIdx="1" presStyleCnt="5">
        <dgm:presLayoutVars>
          <dgm:bulletEnabled val="1"/>
        </dgm:presLayoutVars>
      </dgm:prSet>
      <dgm:spPr/>
    </dgm:pt>
    <dgm:pt modelId="{28A8681E-75E7-ED4F-AF79-38717BAB3C07}" type="pres">
      <dgm:prSet presAssocID="{41A0D5E9-5346-A24F-B2EE-EDA73796C7E1}" presName="parSpace" presStyleCnt="0"/>
      <dgm:spPr/>
    </dgm:pt>
    <dgm:pt modelId="{7B5D1992-DA9B-EA43-B97D-E06A871D2B67}" type="pres">
      <dgm:prSet presAssocID="{78B759A5-8D71-6D46-A602-86A2A5372E0E}" presName="parTxOnly" presStyleLbl="node1" presStyleIdx="2" presStyleCnt="5">
        <dgm:presLayoutVars>
          <dgm:bulletEnabled val="1"/>
        </dgm:presLayoutVars>
      </dgm:prSet>
      <dgm:spPr/>
    </dgm:pt>
    <dgm:pt modelId="{C7D02B47-1DDF-0E4E-AF69-B57D10896436}" type="pres">
      <dgm:prSet presAssocID="{D64EB376-0D10-464E-BFFB-779C0E85E71C}" presName="parSpace" presStyleCnt="0"/>
      <dgm:spPr/>
    </dgm:pt>
    <dgm:pt modelId="{1A26F672-634F-9A40-A0AF-09106F678108}" type="pres">
      <dgm:prSet presAssocID="{C8F5D910-199D-9748-9B85-FF3520EBF2BB}" presName="parTxOnly" presStyleLbl="node1" presStyleIdx="3" presStyleCnt="5">
        <dgm:presLayoutVars>
          <dgm:bulletEnabled val="1"/>
        </dgm:presLayoutVars>
      </dgm:prSet>
      <dgm:spPr/>
    </dgm:pt>
    <dgm:pt modelId="{F19E9E96-FD8A-BD4F-AF79-0CECA50178C8}" type="pres">
      <dgm:prSet presAssocID="{7B529081-1F23-9244-939E-87ED71C596A4}" presName="parSpace" presStyleCnt="0"/>
      <dgm:spPr/>
    </dgm:pt>
    <dgm:pt modelId="{1DE067BD-35DD-0843-8F46-1E3AA911405E}" type="pres">
      <dgm:prSet presAssocID="{A7679A71-FB43-FC4F-9525-63FDF4744251}" presName="parTxOnly" presStyleLbl="node1" presStyleIdx="4" presStyleCnt="5">
        <dgm:presLayoutVars>
          <dgm:bulletEnabled val="1"/>
        </dgm:presLayoutVars>
      </dgm:prSet>
      <dgm:spPr/>
    </dgm:pt>
  </dgm:ptLst>
  <dgm:cxnLst>
    <dgm:cxn modelId="{D6BCE23B-DB76-8043-93D0-397E76687DC9}" type="presOf" srcId="{78B759A5-8D71-6D46-A602-86A2A5372E0E}" destId="{7B5D1992-DA9B-EA43-B97D-E06A871D2B67}" srcOrd="0" destOrd="0" presId="urn:microsoft.com/office/officeart/2005/8/layout/hChevron3"/>
    <dgm:cxn modelId="{950BF37C-5055-E346-A2F7-C653FBE7EEFE}" srcId="{BEF5A7B0-E935-1041-A4E2-35356E547F3C}" destId="{A7679A71-FB43-FC4F-9525-63FDF4744251}" srcOrd="4" destOrd="0" parTransId="{77AAA936-206F-8F41-8F6F-D9DA2A136E97}" sibTransId="{2D2D38F4-4CEF-0740-9445-638A91E52155}"/>
    <dgm:cxn modelId="{FF6BF182-92D5-2A40-96D2-8E4FA8E17D27}" type="presOf" srcId="{A7679A71-FB43-FC4F-9525-63FDF4744251}" destId="{1DE067BD-35DD-0843-8F46-1E3AA911405E}" srcOrd="0" destOrd="0" presId="urn:microsoft.com/office/officeart/2005/8/layout/hChevron3"/>
    <dgm:cxn modelId="{56419DA1-407D-D84A-A8A4-93DC48F00E05}" type="presOf" srcId="{C8F5D910-199D-9748-9B85-FF3520EBF2BB}" destId="{1A26F672-634F-9A40-A0AF-09106F678108}" srcOrd="0" destOrd="0" presId="urn:microsoft.com/office/officeart/2005/8/layout/hChevron3"/>
    <dgm:cxn modelId="{6708A1A3-8E2A-8F4B-B009-F21FDAE6E3C4}" srcId="{BEF5A7B0-E935-1041-A4E2-35356E547F3C}" destId="{78B759A5-8D71-6D46-A602-86A2A5372E0E}" srcOrd="2" destOrd="0" parTransId="{EB8D619A-DDDA-C247-805E-22EEA5A96373}" sibTransId="{D64EB376-0D10-464E-BFFB-779C0E85E71C}"/>
    <dgm:cxn modelId="{5FE1ECB3-4886-534A-B380-D455FEA5074C}" srcId="{BEF5A7B0-E935-1041-A4E2-35356E547F3C}" destId="{C8F5D910-199D-9748-9B85-FF3520EBF2BB}" srcOrd="3" destOrd="0" parTransId="{4B66B145-A379-7B41-ABBA-7FFC0F511420}" sibTransId="{7B529081-1F23-9244-939E-87ED71C596A4}"/>
    <dgm:cxn modelId="{64FC27B6-1DA0-C44F-A972-F6787EB8138C}" type="presOf" srcId="{324EA90E-D072-B046-AF47-D08779C768E6}" destId="{A83C38F7-8E10-E34A-A519-9208990FAA5E}" srcOrd="0" destOrd="0" presId="urn:microsoft.com/office/officeart/2005/8/layout/hChevron3"/>
    <dgm:cxn modelId="{20B0E5CF-FC22-3142-AF84-940F4978D8DF}" type="presOf" srcId="{BEF5A7B0-E935-1041-A4E2-35356E547F3C}" destId="{F1368397-BEB1-7C49-94E9-43EDCFACDAC1}" srcOrd="0" destOrd="0" presId="urn:microsoft.com/office/officeart/2005/8/layout/hChevron3"/>
    <dgm:cxn modelId="{C0FA5BEE-466E-0C4E-890C-558CD7BF00FA}" srcId="{BEF5A7B0-E935-1041-A4E2-35356E547F3C}" destId="{324EA90E-D072-B046-AF47-D08779C768E6}" srcOrd="0" destOrd="0" parTransId="{15671222-31F8-BE41-B185-CF7C3790FC57}" sibTransId="{DB1B227B-55DD-2E45-8574-E27709BB1BEC}"/>
    <dgm:cxn modelId="{D8DA83F4-450E-4143-882C-0A922E8E7D51}" type="presOf" srcId="{BFF6687A-92BA-9B45-9A94-944261C68780}" destId="{732E1F57-40C3-B442-90D7-638FE74DAD64}" srcOrd="0" destOrd="0" presId="urn:microsoft.com/office/officeart/2005/8/layout/hChevron3"/>
    <dgm:cxn modelId="{5C3800FA-1466-5C4D-8EDF-6F80FB21AC9F}" srcId="{BEF5A7B0-E935-1041-A4E2-35356E547F3C}" destId="{BFF6687A-92BA-9B45-9A94-944261C68780}" srcOrd="1" destOrd="0" parTransId="{BB146102-318E-A144-9940-09A80C3B628A}" sibTransId="{41A0D5E9-5346-A24F-B2EE-EDA73796C7E1}"/>
    <dgm:cxn modelId="{BD0EA257-DDD7-894F-AA62-FD9745DE952D}" type="presParOf" srcId="{F1368397-BEB1-7C49-94E9-43EDCFACDAC1}" destId="{A83C38F7-8E10-E34A-A519-9208990FAA5E}" srcOrd="0" destOrd="0" presId="urn:microsoft.com/office/officeart/2005/8/layout/hChevron3"/>
    <dgm:cxn modelId="{487D1D8D-33C6-7D40-8B9F-C2BA4428345E}" type="presParOf" srcId="{F1368397-BEB1-7C49-94E9-43EDCFACDAC1}" destId="{466058D9-EA0F-254E-A65C-395F3FD984DE}" srcOrd="1" destOrd="0" presId="urn:microsoft.com/office/officeart/2005/8/layout/hChevron3"/>
    <dgm:cxn modelId="{AC06CBEE-6A02-994B-A94E-6EE8965A7F2F}" type="presParOf" srcId="{F1368397-BEB1-7C49-94E9-43EDCFACDAC1}" destId="{732E1F57-40C3-B442-90D7-638FE74DAD64}" srcOrd="2" destOrd="0" presId="urn:microsoft.com/office/officeart/2005/8/layout/hChevron3"/>
    <dgm:cxn modelId="{950478E1-5297-B741-9476-7E63F809E41B}" type="presParOf" srcId="{F1368397-BEB1-7C49-94E9-43EDCFACDAC1}" destId="{28A8681E-75E7-ED4F-AF79-38717BAB3C07}" srcOrd="3" destOrd="0" presId="urn:microsoft.com/office/officeart/2005/8/layout/hChevron3"/>
    <dgm:cxn modelId="{677B96DC-ADDA-CD44-85CF-DD2FEE489873}" type="presParOf" srcId="{F1368397-BEB1-7C49-94E9-43EDCFACDAC1}" destId="{7B5D1992-DA9B-EA43-B97D-E06A871D2B67}" srcOrd="4" destOrd="0" presId="urn:microsoft.com/office/officeart/2005/8/layout/hChevron3"/>
    <dgm:cxn modelId="{0F6980B7-854D-0342-B329-89B69FF1EE6B}" type="presParOf" srcId="{F1368397-BEB1-7C49-94E9-43EDCFACDAC1}" destId="{C7D02B47-1DDF-0E4E-AF69-B57D10896436}" srcOrd="5" destOrd="0" presId="urn:microsoft.com/office/officeart/2005/8/layout/hChevron3"/>
    <dgm:cxn modelId="{D8B7E495-A12B-7248-B2B6-8D5B628F5951}" type="presParOf" srcId="{F1368397-BEB1-7C49-94E9-43EDCFACDAC1}" destId="{1A26F672-634F-9A40-A0AF-09106F678108}" srcOrd="6" destOrd="0" presId="urn:microsoft.com/office/officeart/2005/8/layout/hChevron3"/>
    <dgm:cxn modelId="{7D377446-05AA-114A-9898-E21874D38831}" type="presParOf" srcId="{F1368397-BEB1-7C49-94E9-43EDCFACDAC1}" destId="{F19E9E96-FD8A-BD4F-AF79-0CECA50178C8}" srcOrd="7" destOrd="0" presId="urn:microsoft.com/office/officeart/2005/8/layout/hChevron3"/>
    <dgm:cxn modelId="{9674EEF0-4FAB-E846-A8FA-CB986FABD3A5}" type="presParOf" srcId="{F1368397-BEB1-7C49-94E9-43EDCFACDAC1}" destId="{1DE067BD-35DD-0843-8F46-1E3AA911405E}"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F5A7B0-E935-1041-A4E2-35356E547F3C}" type="doc">
      <dgm:prSet loTypeId="urn:microsoft.com/office/officeart/2005/8/layout/hChevron3" loCatId="" qsTypeId="urn:microsoft.com/office/officeart/2005/8/quickstyle/simple4" qsCatId="simple" csTypeId="urn:microsoft.com/office/officeart/2005/8/colors/colorful3" csCatId="colorful" phldr="1"/>
      <dgm:spPr/>
    </dgm:pt>
    <dgm:pt modelId="{324EA90E-D072-B046-AF47-D08779C768E6}">
      <dgm:prSet phldrT="[Texte]"/>
      <dgm:spPr/>
      <dgm:t>
        <a:bodyPr/>
        <a:lstStyle/>
        <a:p>
          <a:r>
            <a:rPr lang="fr-FR" dirty="0"/>
            <a:t>Phonétique &amp; Phonologie</a:t>
          </a:r>
        </a:p>
      </dgm:t>
    </dgm:pt>
    <dgm:pt modelId="{15671222-31F8-BE41-B185-CF7C3790FC57}" type="parTrans" cxnId="{C0FA5BEE-466E-0C4E-890C-558CD7BF00FA}">
      <dgm:prSet/>
      <dgm:spPr/>
      <dgm:t>
        <a:bodyPr/>
        <a:lstStyle/>
        <a:p>
          <a:endParaRPr lang="fr-FR"/>
        </a:p>
      </dgm:t>
    </dgm:pt>
    <dgm:pt modelId="{DB1B227B-55DD-2E45-8574-E27709BB1BEC}" type="sibTrans" cxnId="{C0FA5BEE-466E-0C4E-890C-558CD7BF00FA}">
      <dgm:prSet/>
      <dgm:spPr/>
      <dgm:t>
        <a:bodyPr/>
        <a:lstStyle/>
        <a:p>
          <a:endParaRPr lang="fr-FR"/>
        </a:p>
      </dgm:t>
    </dgm:pt>
    <dgm:pt modelId="{C8F5D910-199D-9748-9B85-FF3520EBF2BB}">
      <dgm:prSet phldrT="[Texte]"/>
      <dgm:spPr>
        <a:solidFill>
          <a:schemeClr val="accent1"/>
        </a:solidFill>
      </dgm:spPr>
      <dgm:t>
        <a:bodyPr/>
        <a:lstStyle/>
        <a:p>
          <a:r>
            <a:rPr lang="fr-FR" dirty="0"/>
            <a:t>Discours</a:t>
          </a:r>
        </a:p>
      </dgm:t>
    </dgm:pt>
    <dgm:pt modelId="{4B66B145-A379-7B41-ABBA-7FFC0F511420}" type="parTrans" cxnId="{5FE1ECB3-4886-534A-B380-D455FEA5074C}">
      <dgm:prSet/>
      <dgm:spPr/>
      <dgm:t>
        <a:bodyPr/>
        <a:lstStyle/>
        <a:p>
          <a:endParaRPr lang="fr-FR"/>
        </a:p>
      </dgm:t>
    </dgm:pt>
    <dgm:pt modelId="{7B529081-1F23-9244-939E-87ED71C596A4}" type="sibTrans" cxnId="{5FE1ECB3-4886-534A-B380-D455FEA5074C}">
      <dgm:prSet/>
      <dgm:spPr/>
      <dgm:t>
        <a:bodyPr/>
        <a:lstStyle/>
        <a:p>
          <a:endParaRPr lang="fr-FR"/>
        </a:p>
      </dgm:t>
    </dgm:pt>
    <dgm:pt modelId="{A7679A71-FB43-FC4F-9525-63FDF4744251}">
      <dgm:prSet phldrT="[Texte]"/>
      <dgm:spPr>
        <a:solidFill>
          <a:srgbClr val="92D050"/>
        </a:solidFill>
      </dgm:spPr>
      <dgm:t>
        <a:bodyPr/>
        <a:lstStyle/>
        <a:p>
          <a:r>
            <a:rPr lang="fr-FR" dirty="0"/>
            <a:t>Pragmatique</a:t>
          </a:r>
        </a:p>
      </dgm:t>
    </dgm:pt>
    <dgm:pt modelId="{77AAA936-206F-8F41-8F6F-D9DA2A136E97}" type="parTrans" cxnId="{950BF37C-5055-E346-A2F7-C653FBE7EEFE}">
      <dgm:prSet/>
      <dgm:spPr/>
      <dgm:t>
        <a:bodyPr/>
        <a:lstStyle/>
        <a:p>
          <a:endParaRPr lang="fr-FR"/>
        </a:p>
      </dgm:t>
    </dgm:pt>
    <dgm:pt modelId="{2D2D38F4-4CEF-0740-9445-638A91E52155}" type="sibTrans" cxnId="{950BF37C-5055-E346-A2F7-C653FBE7EEFE}">
      <dgm:prSet/>
      <dgm:spPr/>
      <dgm:t>
        <a:bodyPr/>
        <a:lstStyle/>
        <a:p>
          <a:endParaRPr lang="fr-FR"/>
        </a:p>
      </dgm:t>
    </dgm:pt>
    <dgm:pt modelId="{BFF6687A-92BA-9B45-9A94-944261C68780}">
      <dgm:prSet/>
      <dgm:spPr>
        <a:solidFill>
          <a:schemeClr val="accent6"/>
        </a:solidFill>
      </dgm:spPr>
      <dgm:t>
        <a:bodyPr/>
        <a:lstStyle/>
        <a:p>
          <a:r>
            <a:rPr lang="fr-FR" dirty="0"/>
            <a:t>Lexique/sémantique</a:t>
          </a:r>
        </a:p>
      </dgm:t>
    </dgm:pt>
    <dgm:pt modelId="{BB146102-318E-A144-9940-09A80C3B628A}" type="parTrans" cxnId="{5C3800FA-1466-5C4D-8EDF-6F80FB21AC9F}">
      <dgm:prSet/>
      <dgm:spPr/>
      <dgm:t>
        <a:bodyPr/>
        <a:lstStyle/>
        <a:p>
          <a:endParaRPr lang="fr-FR"/>
        </a:p>
      </dgm:t>
    </dgm:pt>
    <dgm:pt modelId="{41A0D5E9-5346-A24F-B2EE-EDA73796C7E1}" type="sibTrans" cxnId="{5C3800FA-1466-5C4D-8EDF-6F80FB21AC9F}">
      <dgm:prSet/>
      <dgm:spPr/>
      <dgm:t>
        <a:bodyPr/>
        <a:lstStyle/>
        <a:p>
          <a:endParaRPr lang="fr-FR"/>
        </a:p>
      </dgm:t>
    </dgm:pt>
    <dgm:pt modelId="{78B759A5-8D71-6D46-A602-86A2A5372E0E}">
      <dgm:prSet/>
      <dgm:spPr>
        <a:solidFill>
          <a:srgbClr val="7030A0"/>
        </a:solidFill>
      </dgm:spPr>
      <dgm:t>
        <a:bodyPr/>
        <a:lstStyle/>
        <a:p>
          <a:r>
            <a:rPr lang="fr-FR" dirty="0"/>
            <a:t>Morphosyntaxe (morphologie &amp; syntaxe)</a:t>
          </a:r>
        </a:p>
      </dgm:t>
    </dgm:pt>
    <dgm:pt modelId="{EB8D619A-DDDA-C247-805E-22EEA5A96373}" type="parTrans" cxnId="{6708A1A3-8E2A-8F4B-B009-F21FDAE6E3C4}">
      <dgm:prSet/>
      <dgm:spPr/>
      <dgm:t>
        <a:bodyPr/>
        <a:lstStyle/>
        <a:p>
          <a:endParaRPr lang="fr-FR"/>
        </a:p>
      </dgm:t>
    </dgm:pt>
    <dgm:pt modelId="{D64EB376-0D10-464E-BFFB-779C0E85E71C}" type="sibTrans" cxnId="{6708A1A3-8E2A-8F4B-B009-F21FDAE6E3C4}">
      <dgm:prSet/>
      <dgm:spPr/>
      <dgm:t>
        <a:bodyPr/>
        <a:lstStyle/>
        <a:p>
          <a:endParaRPr lang="fr-FR"/>
        </a:p>
      </dgm:t>
    </dgm:pt>
    <dgm:pt modelId="{F1368397-BEB1-7C49-94E9-43EDCFACDAC1}" type="pres">
      <dgm:prSet presAssocID="{BEF5A7B0-E935-1041-A4E2-35356E547F3C}" presName="Name0" presStyleCnt="0">
        <dgm:presLayoutVars>
          <dgm:dir/>
          <dgm:resizeHandles val="exact"/>
        </dgm:presLayoutVars>
      </dgm:prSet>
      <dgm:spPr/>
    </dgm:pt>
    <dgm:pt modelId="{A83C38F7-8E10-E34A-A519-9208990FAA5E}" type="pres">
      <dgm:prSet presAssocID="{324EA90E-D072-B046-AF47-D08779C768E6}" presName="parTxOnly" presStyleLbl="node1" presStyleIdx="0" presStyleCnt="5">
        <dgm:presLayoutVars>
          <dgm:bulletEnabled val="1"/>
        </dgm:presLayoutVars>
      </dgm:prSet>
      <dgm:spPr/>
    </dgm:pt>
    <dgm:pt modelId="{466058D9-EA0F-254E-A65C-395F3FD984DE}" type="pres">
      <dgm:prSet presAssocID="{DB1B227B-55DD-2E45-8574-E27709BB1BEC}" presName="parSpace" presStyleCnt="0"/>
      <dgm:spPr/>
    </dgm:pt>
    <dgm:pt modelId="{732E1F57-40C3-B442-90D7-638FE74DAD64}" type="pres">
      <dgm:prSet presAssocID="{BFF6687A-92BA-9B45-9A94-944261C68780}" presName="parTxOnly" presStyleLbl="node1" presStyleIdx="1" presStyleCnt="5">
        <dgm:presLayoutVars>
          <dgm:bulletEnabled val="1"/>
        </dgm:presLayoutVars>
      </dgm:prSet>
      <dgm:spPr/>
    </dgm:pt>
    <dgm:pt modelId="{28A8681E-75E7-ED4F-AF79-38717BAB3C07}" type="pres">
      <dgm:prSet presAssocID="{41A0D5E9-5346-A24F-B2EE-EDA73796C7E1}" presName="parSpace" presStyleCnt="0"/>
      <dgm:spPr/>
    </dgm:pt>
    <dgm:pt modelId="{7B5D1992-DA9B-EA43-B97D-E06A871D2B67}" type="pres">
      <dgm:prSet presAssocID="{78B759A5-8D71-6D46-A602-86A2A5372E0E}" presName="parTxOnly" presStyleLbl="node1" presStyleIdx="2" presStyleCnt="5">
        <dgm:presLayoutVars>
          <dgm:bulletEnabled val="1"/>
        </dgm:presLayoutVars>
      </dgm:prSet>
      <dgm:spPr/>
    </dgm:pt>
    <dgm:pt modelId="{C7D02B47-1DDF-0E4E-AF69-B57D10896436}" type="pres">
      <dgm:prSet presAssocID="{D64EB376-0D10-464E-BFFB-779C0E85E71C}" presName="parSpace" presStyleCnt="0"/>
      <dgm:spPr/>
    </dgm:pt>
    <dgm:pt modelId="{1A26F672-634F-9A40-A0AF-09106F678108}" type="pres">
      <dgm:prSet presAssocID="{C8F5D910-199D-9748-9B85-FF3520EBF2BB}" presName="parTxOnly" presStyleLbl="node1" presStyleIdx="3" presStyleCnt="5">
        <dgm:presLayoutVars>
          <dgm:bulletEnabled val="1"/>
        </dgm:presLayoutVars>
      </dgm:prSet>
      <dgm:spPr/>
    </dgm:pt>
    <dgm:pt modelId="{F19E9E96-FD8A-BD4F-AF79-0CECA50178C8}" type="pres">
      <dgm:prSet presAssocID="{7B529081-1F23-9244-939E-87ED71C596A4}" presName="parSpace" presStyleCnt="0"/>
      <dgm:spPr/>
    </dgm:pt>
    <dgm:pt modelId="{1DE067BD-35DD-0843-8F46-1E3AA911405E}" type="pres">
      <dgm:prSet presAssocID="{A7679A71-FB43-FC4F-9525-63FDF4744251}" presName="parTxOnly" presStyleLbl="node1" presStyleIdx="4" presStyleCnt="5">
        <dgm:presLayoutVars>
          <dgm:bulletEnabled val="1"/>
        </dgm:presLayoutVars>
      </dgm:prSet>
      <dgm:spPr/>
    </dgm:pt>
  </dgm:ptLst>
  <dgm:cxnLst>
    <dgm:cxn modelId="{E3966138-AAB7-6E47-8F90-A89C3305FEA7}" type="presOf" srcId="{324EA90E-D072-B046-AF47-D08779C768E6}" destId="{A83C38F7-8E10-E34A-A519-9208990FAA5E}" srcOrd="0" destOrd="0" presId="urn:microsoft.com/office/officeart/2005/8/layout/hChevron3"/>
    <dgm:cxn modelId="{950BF37C-5055-E346-A2F7-C653FBE7EEFE}" srcId="{BEF5A7B0-E935-1041-A4E2-35356E547F3C}" destId="{A7679A71-FB43-FC4F-9525-63FDF4744251}" srcOrd="4" destOrd="0" parTransId="{77AAA936-206F-8F41-8F6F-D9DA2A136E97}" sibTransId="{2D2D38F4-4CEF-0740-9445-638A91E52155}"/>
    <dgm:cxn modelId="{89D4057F-C9D4-144E-AF0C-7325600E4136}" type="presOf" srcId="{BFF6687A-92BA-9B45-9A94-944261C68780}" destId="{732E1F57-40C3-B442-90D7-638FE74DAD64}" srcOrd="0" destOrd="0" presId="urn:microsoft.com/office/officeart/2005/8/layout/hChevron3"/>
    <dgm:cxn modelId="{F0F7718D-ABDF-8A4A-AA3C-31F6D77944EB}" type="presOf" srcId="{78B759A5-8D71-6D46-A602-86A2A5372E0E}" destId="{7B5D1992-DA9B-EA43-B97D-E06A871D2B67}" srcOrd="0" destOrd="0" presId="urn:microsoft.com/office/officeart/2005/8/layout/hChevron3"/>
    <dgm:cxn modelId="{6282079E-1A2E-594B-8A33-712D04134E1F}" type="presOf" srcId="{BEF5A7B0-E935-1041-A4E2-35356E547F3C}" destId="{F1368397-BEB1-7C49-94E9-43EDCFACDAC1}" srcOrd="0" destOrd="0" presId="urn:microsoft.com/office/officeart/2005/8/layout/hChevron3"/>
    <dgm:cxn modelId="{6708A1A3-8E2A-8F4B-B009-F21FDAE6E3C4}" srcId="{BEF5A7B0-E935-1041-A4E2-35356E547F3C}" destId="{78B759A5-8D71-6D46-A602-86A2A5372E0E}" srcOrd="2" destOrd="0" parTransId="{EB8D619A-DDDA-C247-805E-22EEA5A96373}" sibTransId="{D64EB376-0D10-464E-BFFB-779C0E85E71C}"/>
    <dgm:cxn modelId="{5FE1ECB3-4886-534A-B380-D455FEA5074C}" srcId="{BEF5A7B0-E935-1041-A4E2-35356E547F3C}" destId="{C8F5D910-199D-9748-9B85-FF3520EBF2BB}" srcOrd="3" destOrd="0" parTransId="{4B66B145-A379-7B41-ABBA-7FFC0F511420}" sibTransId="{7B529081-1F23-9244-939E-87ED71C596A4}"/>
    <dgm:cxn modelId="{6B9433DE-0828-094A-9377-0EF04D4E7007}" type="presOf" srcId="{C8F5D910-199D-9748-9B85-FF3520EBF2BB}" destId="{1A26F672-634F-9A40-A0AF-09106F678108}" srcOrd="0" destOrd="0" presId="urn:microsoft.com/office/officeart/2005/8/layout/hChevron3"/>
    <dgm:cxn modelId="{708DACDE-B31C-164E-B891-0C9A413C16C1}" type="presOf" srcId="{A7679A71-FB43-FC4F-9525-63FDF4744251}" destId="{1DE067BD-35DD-0843-8F46-1E3AA911405E}" srcOrd="0" destOrd="0" presId="urn:microsoft.com/office/officeart/2005/8/layout/hChevron3"/>
    <dgm:cxn modelId="{C0FA5BEE-466E-0C4E-890C-558CD7BF00FA}" srcId="{BEF5A7B0-E935-1041-A4E2-35356E547F3C}" destId="{324EA90E-D072-B046-AF47-D08779C768E6}" srcOrd="0" destOrd="0" parTransId="{15671222-31F8-BE41-B185-CF7C3790FC57}" sibTransId="{DB1B227B-55DD-2E45-8574-E27709BB1BEC}"/>
    <dgm:cxn modelId="{5C3800FA-1466-5C4D-8EDF-6F80FB21AC9F}" srcId="{BEF5A7B0-E935-1041-A4E2-35356E547F3C}" destId="{BFF6687A-92BA-9B45-9A94-944261C68780}" srcOrd="1" destOrd="0" parTransId="{BB146102-318E-A144-9940-09A80C3B628A}" sibTransId="{41A0D5E9-5346-A24F-B2EE-EDA73796C7E1}"/>
    <dgm:cxn modelId="{267E20FD-7BD8-5A47-897D-4193704C3FAF}" type="presParOf" srcId="{F1368397-BEB1-7C49-94E9-43EDCFACDAC1}" destId="{A83C38F7-8E10-E34A-A519-9208990FAA5E}" srcOrd="0" destOrd="0" presId="urn:microsoft.com/office/officeart/2005/8/layout/hChevron3"/>
    <dgm:cxn modelId="{3481C258-18CD-AB40-BC63-189C61E5F8C3}" type="presParOf" srcId="{F1368397-BEB1-7C49-94E9-43EDCFACDAC1}" destId="{466058D9-EA0F-254E-A65C-395F3FD984DE}" srcOrd="1" destOrd="0" presId="urn:microsoft.com/office/officeart/2005/8/layout/hChevron3"/>
    <dgm:cxn modelId="{3F8409AF-C758-7440-8FDE-C257E49B2871}" type="presParOf" srcId="{F1368397-BEB1-7C49-94E9-43EDCFACDAC1}" destId="{732E1F57-40C3-B442-90D7-638FE74DAD64}" srcOrd="2" destOrd="0" presId="urn:microsoft.com/office/officeart/2005/8/layout/hChevron3"/>
    <dgm:cxn modelId="{DA3AFDF5-DFB0-E849-9047-D295673CDE8F}" type="presParOf" srcId="{F1368397-BEB1-7C49-94E9-43EDCFACDAC1}" destId="{28A8681E-75E7-ED4F-AF79-38717BAB3C07}" srcOrd="3" destOrd="0" presId="urn:microsoft.com/office/officeart/2005/8/layout/hChevron3"/>
    <dgm:cxn modelId="{2CAC2C34-7ABA-1244-B8FD-F14210214F41}" type="presParOf" srcId="{F1368397-BEB1-7C49-94E9-43EDCFACDAC1}" destId="{7B5D1992-DA9B-EA43-B97D-E06A871D2B67}" srcOrd="4" destOrd="0" presId="urn:microsoft.com/office/officeart/2005/8/layout/hChevron3"/>
    <dgm:cxn modelId="{C2C5DF2A-470B-3547-871F-83EDCAF27DE8}" type="presParOf" srcId="{F1368397-BEB1-7C49-94E9-43EDCFACDAC1}" destId="{C7D02B47-1DDF-0E4E-AF69-B57D10896436}" srcOrd="5" destOrd="0" presId="urn:microsoft.com/office/officeart/2005/8/layout/hChevron3"/>
    <dgm:cxn modelId="{29FD7447-CACC-6443-920F-027460561D71}" type="presParOf" srcId="{F1368397-BEB1-7C49-94E9-43EDCFACDAC1}" destId="{1A26F672-634F-9A40-A0AF-09106F678108}" srcOrd="6" destOrd="0" presId="urn:microsoft.com/office/officeart/2005/8/layout/hChevron3"/>
    <dgm:cxn modelId="{94D788FD-149B-394D-8146-7A126DE7F815}" type="presParOf" srcId="{F1368397-BEB1-7C49-94E9-43EDCFACDAC1}" destId="{F19E9E96-FD8A-BD4F-AF79-0CECA50178C8}" srcOrd="7" destOrd="0" presId="urn:microsoft.com/office/officeart/2005/8/layout/hChevron3"/>
    <dgm:cxn modelId="{BF3FBC08-DA0A-7945-A381-50A2A8721354}" type="presParOf" srcId="{F1368397-BEB1-7C49-94E9-43EDCFACDAC1}" destId="{1DE067BD-35DD-0843-8F46-1E3AA911405E}"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F5A7B0-E935-1041-A4E2-35356E547F3C}" type="doc">
      <dgm:prSet loTypeId="urn:microsoft.com/office/officeart/2005/8/layout/hChevron3" loCatId="" qsTypeId="urn:microsoft.com/office/officeart/2005/8/quickstyle/simple4" qsCatId="simple" csTypeId="urn:microsoft.com/office/officeart/2005/8/colors/colorful3" csCatId="colorful" phldr="1"/>
      <dgm:spPr/>
    </dgm:pt>
    <dgm:pt modelId="{324EA90E-D072-B046-AF47-D08779C768E6}">
      <dgm:prSet phldrT="[Texte]"/>
      <dgm:spPr/>
      <dgm:t>
        <a:bodyPr/>
        <a:lstStyle/>
        <a:p>
          <a:r>
            <a:rPr lang="fr-FR" dirty="0"/>
            <a:t>Phonétique &amp; Phonologie</a:t>
          </a:r>
        </a:p>
      </dgm:t>
    </dgm:pt>
    <dgm:pt modelId="{15671222-31F8-BE41-B185-CF7C3790FC57}" type="parTrans" cxnId="{C0FA5BEE-466E-0C4E-890C-558CD7BF00FA}">
      <dgm:prSet/>
      <dgm:spPr/>
      <dgm:t>
        <a:bodyPr/>
        <a:lstStyle/>
        <a:p>
          <a:endParaRPr lang="fr-FR"/>
        </a:p>
      </dgm:t>
    </dgm:pt>
    <dgm:pt modelId="{DB1B227B-55DD-2E45-8574-E27709BB1BEC}" type="sibTrans" cxnId="{C0FA5BEE-466E-0C4E-890C-558CD7BF00FA}">
      <dgm:prSet/>
      <dgm:spPr/>
      <dgm:t>
        <a:bodyPr/>
        <a:lstStyle/>
        <a:p>
          <a:endParaRPr lang="fr-FR"/>
        </a:p>
      </dgm:t>
    </dgm:pt>
    <dgm:pt modelId="{C8F5D910-199D-9748-9B85-FF3520EBF2BB}">
      <dgm:prSet phldrT="[Texte]"/>
      <dgm:spPr>
        <a:solidFill>
          <a:schemeClr val="accent1"/>
        </a:solidFill>
      </dgm:spPr>
      <dgm:t>
        <a:bodyPr/>
        <a:lstStyle/>
        <a:p>
          <a:r>
            <a:rPr lang="fr-FR" dirty="0"/>
            <a:t>Discours</a:t>
          </a:r>
        </a:p>
      </dgm:t>
    </dgm:pt>
    <dgm:pt modelId="{4B66B145-A379-7B41-ABBA-7FFC0F511420}" type="parTrans" cxnId="{5FE1ECB3-4886-534A-B380-D455FEA5074C}">
      <dgm:prSet/>
      <dgm:spPr/>
      <dgm:t>
        <a:bodyPr/>
        <a:lstStyle/>
        <a:p>
          <a:endParaRPr lang="fr-FR"/>
        </a:p>
      </dgm:t>
    </dgm:pt>
    <dgm:pt modelId="{7B529081-1F23-9244-939E-87ED71C596A4}" type="sibTrans" cxnId="{5FE1ECB3-4886-534A-B380-D455FEA5074C}">
      <dgm:prSet/>
      <dgm:spPr/>
      <dgm:t>
        <a:bodyPr/>
        <a:lstStyle/>
        <a:p>
          <a:endParaRPr lang="fr-FR"/>
        </a:p>
      </dgm:t>
    </dgm:pt>
    <dgm:pt modelId="{A7679A71-FB43-FC4F-9525-63FDF4744251}">
      <dgm:prSet phldrT="[Texte]"/>
      <dgm:spPr>
        <a:solidFill>
          <a:srgbClr val="92D050"/>
        </a:solidFill>
      </dgm:spPr>
      <dgm:t>
        <a:bodyPr/>
        <a:lstStyle/>
        <a:p>
          <a:r>
            <a:rPr lang="fr-FR" dirty="0"/>
            <a:t>Pragmatique</a:t>
          </a:r>
        </a:p>
      </dgm:t>
    </dgm:pt>
    <dgm:pt modelId="{77AAA936-206F-8F41-8F6F-D9DA2A136E97}" type="parTrans" cxnId="{950BF37C-5055-E346-A2F7-C653FBE7EEFE}">
      <dgm:prSet/>
      <dgm:spPr/>
      <dgm:t>
        <a:bodyPr/>
        <a:lstStyle/>
        <a:p>
          <a:endParaRPr lang="fr-FR"/>
        </a:p>
      </dgm:t>
    </dgm:pt>
    <dgm:pt modelId="{2D2D38F4-4CEF-0740-9445-638A91E52155}" type="sibTrans" cxnId="{950BF37C-5055-E346-A2F7-C653FBE7EEFE}">
      <dgm:prSet/>
      <dgm:spPr/>
      <dgm:t>
        <a:bodyPr/>
        <a:lstStyle/>
        <a:p>
          <a:endParaRPr lang="fr-FR"/>
        </a:p>
      </dgm:t>
    </dgm:pt>
    <dgm:pt modelId="{BFF6687A-92BA-9B45-9A94-944261C68780}">
      <dgm:prSet/>
      <dgm:spPr>
        <a:solidFill>
          <a:schemeClr val="accent6"/>
        </a:solidFill>
      </dgm:spPr>
      <dgm:t>
        <a:bodyPr/>
        <a:lstStyle/>
        <a:p>
          <a:r>
            <a:rPr lang="fr-FR" dirty="0"/>
            <a:t>Lexique/sémantique</a:t>
          </a:r>
        </a:p>
      </dgm:t>
    </dgm:pt>
    <dgm:pt modelId="{BB146102-318E-A144-9940-09A80C3B628A}" type="parTrans" cxnId="{5C3800FA-1466-5C4D-8EDF-6F80FB21AC9F}">
      <dgm:prSet/>
      <dgm:spPr/>
      <dgm:t>
        <a:bodyPr/>
        <a:lstStyle/>
        <a:p>
          <a:endParaRPr lang="fr-FR"/>
        </a:p>
      </dgm:t>
    </dgm:pt>
    <dgm:pt modelId="{41A0D5E9-5346-A24F-B2EE-EDA73796C7E1}" type="sibTrans" cxnId="{5C3800FA-1466-5C4D-8EDF-6F80FB21AC9F}">
      <dgm:prSet/>
      <dgm:spPr/>
      <dgm:t>
        <a:bodyPr/>
        <a:lstStyle/>
        <a:p>
          <a:endParaRPr lang="fr-FR"/>
        </a:p>
      </dgm:t>
    </dgm:pt>
    <dgm:pt modelId="{78B759A5-8D71-6D46-A602-86A2A5372E0E}">
      <dgm:prSet/>
      <dgm:spPr>
        <a:solidFill>
          <a:srgbClr val="7030A0"/>
        </a:solidFill>
      </dgm:spPr>
      <dgm:t>
        <a:bodyPr/>
        <a:lstStyle/>
        <a:p>
          <a:r>
            <a:rPr lang="fr-FR" dirty="0"/>
            <a:t>Morphosyntaxe (morphologie &amp; syntaxe)</a:t>
          </a:r>
        </a:p>
      </dgm:t>
    </dgm:pt>
    <dgm:pt modelId="{EB8D619A-DDDA-C247-805E-22EEA5A96373}" type="parTrans" cxnId="{6708A1A3-8E2A-8F4B-B009-F21FDAE6E3C4}">
      <dgm:prSet/>
      <dgm:spPr/>
      <dgm:t>
        <a:bodyPr/>
        <a:lstStyle/>
        <a:p>
          <a:endParaRPr lang="fr-FR"/>
        </a:p>
      </dgm:t>
    </dgm:pt>
    <dgm:pt modelId="{D64EB376-0D10-464E-BFFB-779C0E85E71C}" type="sibTrans" cxnId="{6708A1A3-8E2A-8F4B-B009-F21FDAE6E3C4}">
      <dgm:prSet/>
      <dgm:spPr/>
      <dgm:t>
        <a:bodyPr/>
        <a:lstStyle/>
        <a:p>
          <a:endParaRPr lang="fr-FR"/>
        </a:p>
      </dgm:t>
    </dgm:pt>
    <dgm:pt modelId="{F1368397-BEB1-7C49-94E9-43EDCFACDAC1}" type="pres">
      <dgm:prSet presAssocID="{BEF5A7B0-E935-1041-A4E2-35356E547F3C}" presName="Name0" presStyleCnt="0">
        <dgm:presLayoutVars>
          <dgm:dir/>
          <dgm:resizeHandles val="exact"/>
        </dgm:presLayoutVars>
      </dgm:prSet>
      <dgm:spPr/>
    </dgm:pt>
    <dgm:pt modelId="{A83C38F7-8E10-E34A-A519-9208990FAA5E}" type="pres">
      <dgm:prSet presAssocID="{324EA90E-D072-B046-AF47-D08779C768E6}" presName="parTxOnly" presStyleLbl="node1" presStyleIdx="0" presStyleCnt="5">
        <dgm:presLayoutVars>
          <dgm:bulletEnabled val="1"/>
        </dgm:presLayoutVars>
      </dgm:prSet>
      <dgm:spPr/>
    </dgm:pt>
    <dgm:pt modelId="{466058D9-EA0F-254E-A65C-395F3FD984DE}" type="pres">
      <dgm:prSet presAssocID="{DB1B227B-55DD-2E45-8574-E27709BB1BEC}" presName="parSpace" presStyleCnt="0"/>
      <dgm:spPr/>
    </dgm:pt>
    <dgm:pt modelId="{732E1F57-40C3-B442-90D7-638FE74DAD64}" type="pres">
      <dgm:prSet presAssocID="{BFF6687A-92BA-9B45-9A94-944261C68780}" presName="parTxOnly" presStyleLbl="node1" presStyleIdx="1" presStyleCnt="5">
        <dgm:presLayoutVars>
          <dgm:bulletEnabled val="1"/>
        </dgm:presLayoutVars>
      </dgm:prSet>
      <dgm:spPr/>
    </dgm:pt>
    <dgm:pt modelId="{28A8681E-75E7-ED4F-AF79-38717BAB3C07}" type="pres">
      <dgm:prSet presAssocID="{41A0D5E9-5346-A24F-B2EE-EDA73796C7E1}" presName="parSpace" presStyleCnt="0"/>
      <dgm:spPr/>
    </dgm:pt>
    <dgm:pt modelId="{7B5D1992-DA9B-EA43-B97D-E06A871D2B67}" type="pres">
      <dgm:prSet presAssocID="{78B759A5-8D71-6D46-A602-86A2A5372E0E}" presName="parTxOnly" presStyleLbl="node1" presStyleIdx="2" presStyleCnt="5">
        <dgm:presLayoutVars>
          <dgm:bulletEnabled val="1"/>
        </dgm:presLayoutVars>
      </dgm:prSet>
      <dgm:spPr/>
    </dgm:pt>
    <dgm:pt modelId="{C7D02B47-1DDF-0E4E-AF69-B57D10896436}" type="pres">
      <dgm:prSet presAssocID="{D64EB376-0D10-464E-BFFB-779C0E85E71C}" presName="parSpace" presStyleCnt="0"/>
      <dgm:spPr/>
    </dgm:pt>
    <dgm:pt modelId="{1A26F672-634F-9A40-A0AF-09106F678108}" type="pres">
      <dgm:prSet presAssocID="{C8F5D910-199D-9748-9B85-FF3520EBF2BB}" presName="parTxOnly" presStyleLbl="node1" presStyleIdx="3" presStyleCnt="5">
        <dgm:presLayoutVars>
          <dgm:bulletEnabled val="1"/>
        </dgm:presLayoutVars>
      </dgm:prSet>
      <dgm:spPr/>
    </dgm:pt>
    <dgm:pt modelId="{F19E9E96-FD8A-BD4F-AF79-0CECA50178C8}" type="pres">
      <dgm:prSet presAssocID="{7B529081-1F23-9244-939E-87ED71C596A4}" presName="parSpace" presStyleCnt="0"/>
      <dgm:spPr/>
    </dgm:pt>
    <dgm:pt modelId="{1DE067BD-35DD-0843-8F46-1E3AA911405E}" type="pres">
      <dgm:prSet presAssocID="{A7679A71-FB43-FC4F-9525-63FDF4744251}" presName="parTxOnly" presStyleLbl="node1" presStyleIdx="4" presStyleCnt="5">
        <dgm:presLayoutVars>
          <dgm:bulletEnabled val="1"/>
        </dgm:presLayoutVars>
      </dgm:prSet>
      <dgm:spPr/>
    </dgm:pt>
  </dgm:ptLst>
  <dgm:cxnLst>
    <dgm:cxn modelId="{D52E3B0E-EC4E-EF43-A6E3-CDF1102EC700}" type="presOf" srcId="{A7679A71-FB43-FC4F-9525-63FDF4744251}" destId="{1DE067BD-35DD-0843-8F46-1E3AA911405E}" srcOrd="0" destOrd="0" presId="urn:microsoft.com/office/officeart/2005/8/layout/hChevron3"/>
    <dgm:cxn modelId="{BD753010-E79E-3044-B5DF-4B12655DA0BA}" type="presOf" srcId="{C8F5D910-199D-9748-9B85-FF3520EBF2BB}" destId="{1A26F672-634F-9A40-A0AF-09106F678108}" srcOrd="0" destOrd="0" presId="urn:microsoft.com/office/officeart/2005/8/layout/hChevron3"/>
    <dgm:cxn modelId="{950BF37C-5055-E346-A2F7-C653FBE7EEFE}" srcId="{BEF5A7B0-E935-1041-A4E2-35356E547F3C}" destId="{A7679A71-FB43-FC4F-9525-63FDF4744251}" srcOrd="4" destOrd="0" parTransId="{77AAA936-206F-8F41-8F6F-D9DA2A136E97}" sibTransId="{2D2D38F4-4CEF-0740-9445-638A91E52155}"/>
    <dgm:cxn modelId="{AD5A2580-53E3-9047-AF2E-58E48B18CDC5}" type="presOf" srcId="{BEF5A7B0-E935-1041-A4E2-35356E547F3C}" destId="{F1368397-BEB1-7C49-94E9-43EDCFACDAC1}" srcOrd="0" destOrd="0" presId="urn:microsoft.com/office/officeart/2005/8/layout/hChevron3"/>
    <dgm:cxn modelId="{6708A1A3-8E2A-8F4B-B009-F21FDAE6E3C4}" srcId="{BEF5A7B0-E935-1041-A4E2-35356E547F3C}" destId="{78B759A5-8D71-6D46-A602-86A2A5372E0E}" srcOrd="2" destOrd="0" parTransId="{EB8D619A-DDDA-C247-805E-22EEA5A96373}" sibTransId="{D64EB376-0D10-464E-BFFB-779C0E85E71C}"/>
    <dgm:cxn modelId="{6BF1CEA6-0679-3340-954D-CE8505C4CF11}" type="presOf" srcId="{BFF6687A-92BA-9B45-9A94-944261C68780}" destId="{732E1F57-40C3-B442-90D7-638FE74DAD64}" srcOrd="0" destOrd="0" presId="urn:microsoft.com/office/officeart/2005/8/layout/hChevron3"/>
    <dgm:cxn modelId="{5FE1ECB3-4886-534A-B380-D455FEA5074C}" srcId="{BEF5A7B0-E935-1041-A4E2-35356E547F3C}" destId="{C8F5D910-199D-9748-9B85-FF3520EBF2BB}" srcOrd="3" destOrd="0" parTransId="{4B66B145-A379-7B41-ABBA-7FFC0F511420}" sibTransId="{7B529081-1F23-9244-939E-87ED71C596A4}"/>
    <dgm:cxn modelId="{96F613C4-C990-9D44-8E09-5E3E53E2E267}" type="presOf" srcId="{78B759A5-8D71-6D46-A602-86A2A5372E0E}" destId="{7B5D1992-DA9B-EA43-B97D-E06A871D2B67}" srcOrd="0" destOrd="0" presId="urn:microsoft.com/office/officeart/2005/8/layout/hChevron3"/>
    <dgm:cxn modelId="{837470D1-E0B6-1744-95D5-AE2399463B93}" type="presOf" srcId="{324EA90E-D072-B046-AF47-D08779C768E6}" destId="{A83C38F7-8E10-E34A-A519-9208990FAA5E}" srcOrd="0" destOrd="0" presId="urn:microsoft.com/office/officeart/2005/8/layout/hChevron3"/>
    <dgm:cxn modelId="{C0FA5BEE-466E-0C4E-890C-558CD7BF00FA}" srcId="{BEF5A7B0-E935-1041-A4E2-35356E547F3C}" destId="{324EA90E-D072-B046-AF47-D08779C768E6}" srcOrd="0" destOrd="0" parTransId="{15671222-31F8-BE41-B185-CF7C3790FC57}" sibTransId="{DB1B227B-55DD-2E45-8574-E27709BB1BEC}"/>
    <dgm:cxn modelId="{5C3800FA-1466-5C4D-8EDF-6F80FB21AC9F}" srcId="{BEF5A7B0-E935-1041-A4E2-35356E547F3C}" destId="{BFF6687A-92BA-9B45-9A94-944261C68780}" srcOrd="1" destOrd="0" parTransId="{BB146102-318E-A144-9940-09A80C3B628A}" sibTransId="{41A0D5E9-5346-A24F-B2EE-EDA73796C7E1}"/>
    <dgm:cxn modelId="{20AA06DD-B0DC-3F4E-A2C1-259BC4AD18F2}" type="presParOf" srcId="{F1368397-BEB1-7C49-94E9-43EDCFACDAC1}" destId="{A83C38F7-8E10-E34A-A519-9208990FAA5E}" srcOrd="0" destOrd="0" presId="urn:microsoft.com/office/officeart/2005/8/layout/hChevron3"/>
    <dgm:cxn modelId="{954A9312-CE37-7445-AADA-792E2ACABEA8}" type="presParOf" srcId="{F1368397-BEB1-7C49-94E9-43EDCFACDAC1}" destId="{466058D9-EA0F-254E-A65C-395F3FD984DE}" srcOrd="1" destOrd="0" presId="urn:microsoft.com/office/officeart/2005/8/layout/hChevron3"/>
    <dgm:cxn modelId="{BE61CE73-15A8-2942-A209-450F34731105}" type="presParOf" srcId="{F1368397-BEB1-7C49-94E9-43EDCFACDAC1}" destId="{732E1F57-40C3-B442-90D7-638FE74DAD64}" srcOrd="2" destOrd="0" presId="urn:microsoft.com/office/officeart/2005/8/layout/hChevron3"/>
    <dgm:cxn modelId="{FD3EDD6A-3159-FE4F-87A3-988CE43A6FE6}" type="presParOf" srcId="{F1368397-BEB1-7C49-94E9-43EDCFACDAC1}" destId="{28A8681E-75E7-ED4F-AF79-38717BAB3C07}" srcOrd="3" destOrd="0" presId="urn:microsoft.com/office/officeart/2005/8/layout/hChevron3"/>
    <dgm:cxn modelId="{E93F0BCB-0A82-0545-930E-A784759AB9E7}" type="presParOf" srcId="{F1368397-BEB1-7C49-94E9-43EDCFACDAC1}" destId="{7B5D1992-DA9B-EA43-B97D-E06A871D2B67}" srcOrd="4" destOrd="0" presId="urn:microsoft.com/office/officeart/2005/8/layout/hChevron3"/>
    <dgm:cxn modelId="{AE250C68-BFBC-B544-8C39-CFB7DB1938B0}" type="presParOf" srcId="{F1368397-BEB1-7C49-94E9-43EDCFACDAC1}" destId="{C7D02B47-1DDF-0E4E-AF69-B57D10896436}" srcOrd="5" destOrd="0" presId="urn:microsoft.com/office/officeart/2005/8/layout/hChevron3"/>
    <dgm:cxn modelId="{0BD2AA09-2FB8-4944-B5F7-7D5A8464924D}" type="presParOf" srcId="{F1368397-BEB1-7C49-94E9-43EDCFACDAC1}" destId="{1A26F672-634F-9A40-A0AF-09106F678108}" srcOrd="6" destOrd="0" presId="urn:microsoft.com/office/officeart/2005/8/layout/hChevron3"/>
    <dgm:cxn modelId="{52ABEFBB-3954-CD4A-851E-0D34DB4F0C92}" type="presParOf" srcId="{F1368397-BEB1-7C49-94E9-43EDCFACDAC1}" destId="{F19E9E96-FD8A-BD4F-AF79-0CECA50178C8}" srcOrd="7" destOrd="0" presId="urn:microsoft.com/office/officeart/2005/8/layout/hChevron3"/>
    <dgm:cxn modelId="{A299D61E-A603-A245-8BE2-7837AFB998A1}" type="presParOf" srcId="{F1368397-BEB1-7C49-94E9-43EDCFACDAC1}" destId="{1DE067BD-35DD-0843-8F46-1E3AA911405E}"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F5A7B0-E935-1041-A4E2-35356E547F3C}" type="doc">
      <dgm:prSet loTypeId="urn:microsoft.com/office/officeart/2005/8/layout/hChevron3" loCatId="" qsTypeId="urn:microsoft.com/office/officeart/2005/8/quickstyle/simple4" qsCatId="simple" csTypeId="urn:microsoft.com/office/officeart/2005/8/colors/colorful3" csCatId="colorful" phldr="1"/>
      <dgm:spPr/>
    </dgm:pt>
    <dgm:pt modelId="{324EA90E-D072-B046-AF47-D08779C768E6}">
      <dgm:prSet phldrT="[Texte]"/>
      <dgm:spPr/>
      <dgm:t>
        <a:bodyPr/>
        <a:lstStyle/>
        <a:p>
          <a:r>
            <a:rPr lang="fr-FR" dirty="0"/>
            <a:t>Phonétique &amp; Phonologie</a:t>
          </a:r>
        </a:p>
      </dgm:t>
    </dgm:pt>
    <dgm:pt modelId="{15671222-31F8-BE41-B185-CF7C3790FC57}" type="parTrans" cxnId="{C0FA5BEE-466E-0C4E-890C-558CD7BF00FA}">
      <dgm:prSet/>
      <dgm:spPr/>
      <dgm:t>
        <a:bodyPr/>
        <a:lstStyle/>
        <a:p>
          <a:endParaRPr lang="fr-FR"/>
        </a:p>
      </dgm:t>
    </dgm:pt>
    <dgm:pt modelId="{DB1B227B-55DD-2E45-8574-E27709BB1BEC}" type="sibTrans" cxnId="{C0FA5BEE-466E-0C4E-890C-558CD7BF00FA}">
      <dgm:prSet/>
      <dgm:spPr/>
      <dgm:t>
        <a:bodyPr/>
        <a:lstStyle/>
        <a:p>
          <a:endParaRPr lang="fr-FR"/>
        </a:p>
      </dgm:t>
    </dgm:pt>
    <dgm:pt modelId="{C8F5D910-199D-9748-9B85-FF3520EBF2BB}">
      <dgm:prSet phldrT="[Texte]"/>
      <dgm:spPr>
        <a:solidFill>
          <a:schemeClr val="accent1"/>
        </a:solidFill>
      </dgm:spPr>
      <dgm:t>
        <a:bodyPr/>
        <a:lstStyle/>
        <a:p>
          <a:r>
            <a:rPr lang="fr-FR" dirty="0"/>
            <a:t>Discours</a:t>
          </a:r>
        </a:p>
      </dgm:t>
    </dgm:pt>
    <dgm:pt modelId="{4B66B145-A379-7B41-ABBA-7FFC0F511420}" type="parTrans" cxnId="{5FE1ECB3-4886-534A-B380-D455FEA5074C}">
      <dgm:prSet/>
      <dgm:spPr/>
      <dgm:t>
        <a:bodyPr/>
        <a:lstStyle/>
        <a:p>
          <a:endParaRPr lang="fr-FR"/>
        </a:p>
      </dgm:t>
    </dgm:pt>
    <dgm:pt modelId="{7B529081-1F23-9244-939E-87ED71C596A4}" type="sibTrans" cxnId="{5FE1ECB3-4886-534A-B380-D455FEA5074C}">
      <dgm:prSet/>
      <dgm:spPr/>
      <dgm:t>
        <a:bodyPr/>
        <a:lstStyle/>
        <a:p>
          <a:endParaRPr lang="fr-FR"/>
        </a:p>
      </dgm:t>
    </dgm:pt>
    <dgm:pt modelId="{A7679A71-FB43-FC4F-9525-63FDF4744251}">
      <dgm:prSet phldrT="[Texte]"/>
      <dgm:spPr>
        <a:solidFill>
          <a:srgbClr val="92D050"/>
        </a:solidFill>
      </dgm:spPr>
      <dgm:t>
        <a:bodyPr/>
        <a:lstStyle/>
        <a:p>
          <a:r>
            <a:rPr lang="fr-FR" dirty="0"/>
            <a:t>Pragmatique</a:t>
          </a:r>
        </a:p>
      </dgm:t>
    </dgm:pt>
    <dgm:pt modelId="{77AAA936-206F-8F41-8F6F-D9DA2A136E97}" type="parTrans" cxnId="{950BF37C-5055-E346-A2F7-C653FBE7EEFE}">
      <dgm:prSet/>
      <dgm:spPr/>
      <dgm:t>
        <a:bodyPr/>
        <a:lstStyle/>
        <a:p>
          <a:endParaRPr lang="fr-FR"/>
        </a:p>
      </dgm:t>
    </dgm:pt>
    <dgm:pt modelId="{2D2D38F4-4CEF-0740-9445-638A91E52155}" type="sibTrans" cxnId="{950BF37C-5055-E346-A2F7-C653FBE7EEFE}">
      <dgm:prSet/>
      <dgm:spPr/>
      <dgm:t>
        <a:bodyPr/>
        <a:lstStyle/>
        <a:p>
          <a:endParaRPr lang="fr-FR"/>
        </a:p>
      </dgm:t>
    </dgm:pt>
    <dgm:pt modelId="{BFF6687A-92BA-9B45-9A94-944261C68780}">
      <dgm:prSet/>
      <dgm:spPr>
        <a:solidFill>
          <a:schemeClr val="accent6"/>
        </a:solidFill>
      </dgm:spPr>
      <dgm:t>
        <a:bodyPr/>
        <a:lstStyle/>
        <a:p>
          <a:r>
            <a:rPr lang="fr-FR" dirty="0"/>
            <a:t>Lexique/sémantique</a:t>
          </a:r>
        </a:p>
      </dgm:t>
    </dgm:pt>
    <dgm:pt modelId="{BB146102-318E-A144-9940-09A80C3B628A}" type="parTrans" cxnId="{5C3800FA-1466-5C4D-8EDF-6F80FB21AC9F}">
      <dgm:prSet/>
      <dgm:spPr/>
      <dgm:t>
        <a:bodyPr/>
        <a:lstStyle/>
        <a:p>
          <a:endParaRPr lang="fr-FR"/>
        </a:p>
      </dgm:t>
    </dgm:pt>
    <dgm:pt modelId="{41A0D5E9-5346-A24F-B2EE-EDA73796C7E1}" type="sibTrans" cxnId="{5C3800FA-1466-5C4D-8EDF-6F80FB21AC9F}">
      <dgm:prSet/>
      <dgm:spPr/>
      <dgm:t>
        <a:bodyPr/>
        <a:lstStyle/>
        <a:p>
          <a:endParaRPr lang="fr-FR"/>
        </a:p>
      </dgm:t>
    </dgm:pt>
    <dgm:pt modelId="{78B759A5-8D71-6D46-A602-86A2A5372E0E}">
      <dgm:prSet/>
      <dgm:spPr>
        <a:solidFill>
          <a:srgbClr val="7030A0"/>
        </a:solidFill>
      </dgm:spPr>
      <dgm:t>
        <a:bodyPr/>
        <a:lstStyle/>
        <a:p>
          <a:r>
            <a:rPr lang="fr-FR" dirty="0"/>
            <a:t>Morphosyntaxe (morphologie &amp; syntaxe)</a:t>
          </a:r>
        </a:p>
      </dgm:t>
    </dgm:pt>
    <dgm:pt modelId="{EB8D619A-DDDA-C247-805E-22EEA5A96373}" type="parTrans" cxnId="{6708A1A3-8E2A-8F4B-B009-F21FDAE6E3C4}">
      <dgm:prSet/>
      <dgm:spPr/>
      <dgm:t>
        <a:bodyPr/>
        <a:lstStyle/>
        <a:p>
          <a:endParaRPr lang="fr-FR"/>
        </a:p>
      </dgm:t>
    </dgm:pt>
    <dgm:pt modelId="{D64EB376-0D10-464E-BFFB-779C0E85E71C}" type="sibTrans" cxnId="{6708A1A3-8E2A-8F4B-B009-F21FDAE6E3C4}">
      <dgm:prSet/>
      <dgm:spPr/>
      <dgm:t>
        <a:bodyPr/>
        <a:lstStyle/>
        <a:p>
          <a:endParaRPr lang="fr-FR"/>
        </a:p>
      </dgm:t>
    </dgm:pt>
    <dgm:pt modelId="{F1368397-BEB1-7C49-94E9-43EDCFACDAC1}" type="pres">
      <dgm:prSet presAssocID="{BEF5A7B0-E935-1041-A4E2-35356E547F3C}" presName="Name0" presStyleCnt="0">
        <dgm:presLayoutVars>
          <dgm:dir/>
          <dgm:resizeHandles val="exact"/>
        </dgm:presLayoutVars>
      </dgm:prSet>
      <dgm:spPr/>
    </dgm:pt>
    <dgm:pt modelId="{A83C38F7-8E10-E34A-A519-9208990FAA5E}" type="pres">
      <dgm:prSet presAssocID="{324EA90E-D072-B046-AF47-D08779C768E6}" presName="parTxOnly" presStyleLbl="node1" presStyleIdx="0" presStyleCnt="5">
        <dgm:presLayoutVars>
          <dgm:bulletEnabled val="1"/>
        </dgm:presLayoutVars>
      </dgm:prSet>
      <dgm:spPr/>
    </dgm:pt>
    <dgm:pt modelId="{466058D9-EA0F-254E-A65C-395F3FD984DE}" type="pres">
      <dgm:prSet presAssocID="{DB1B227B-55DD-2E45-8574-E27709BB1BEC}" presName="parSpace" presStyleCnt="0"/>
      <dgm:spPr/>
    </dgm:pt>
    <dgm:pt modelId="{732E1F57-40C3-B442-90D7-638FE74DAD64}" type="pres">
      <dgm:prSet presAssocID="{BFF6687A-92BA-9B45-9A94-944261C68780}" presName="parTxOnly" presStyleLbl="node1" presStyleIdx="1" presStyleCnt="5">
        <dgm:presLayoutVars>
          <dgm:bulletEnabled val="1"/>
        </dgm:presLayoutVars>
      </dgm:prSet>
      <dgm:spPr/>
    </dgm:pt>
    <dgm:pt modelId="{28A8681E-75E7-ED4F-AF79-38717BAB3C07}" type="pres">
      <dgm:prSet presAssocID="{41A0D5E9-5346-A24F-B2EE-EDA73796C7E1}" presName="parSpace" presStyleCnt="0"/>
      <dgm:spPr/>
    </dgm:pt>
    <dgm:pt modelId="{7B5D1992-DA9B-EA43-B97D-E06A871D2B67}" type="pres">
      <dgm:prSet presAssocID="{78B759A5-8D71-6D46-A602-86A2A5372E0E}" presName="parTxOnly" presStyleLbl="node1" presStyleIdx="2" presStyleCnt="5">
        <dgm:presLayoutVars>
          <dgm:bulletEnabled val="1"/>
        </dgm:presLayoutVars>
      </dgm:prSet>
      <dgm:spPr/>
    </dgm:pt>
    <dgm:pt modelId="{C7D02B47-1DDF-0E4E-AF69-B57D10896436}" type="pres">
      <dgm:prSet presAssocID="{D64EB376-0D10-464E-BFFB-779C0E85E71C}" presName="parSpace" presStyleCnt="0"/>
      <dgm:spPr/>
    </dgm:pt>
    <dgm:pt modelId="{1A26F672-634F-9A40-A0AF-09106F678108}" type="pres">
      <dgm:prSet presAssocID="{C8F5D910-199D-9748-9B85-FF3520EBF2BB}" presName="parTxOnly" presStyleLbl="node1" presStyleIdx="3" presStyleCnt="5">
        <dgm:presLayoutVars>
          <dgm:bulletEnabled val="1"/>
        </dgm:presLayoutVars>
      </dgm:prSet>
      <dgm:spPr/>
    </dgm:pt>
    <dgm:pt modelId="{F19E9E96-FD8A-BD4F-AF79-0CECA50178C8}" type="pres">
      <dgm:prSet presAssocID="{7B529081-1F23-9244-939E-87ED71C596A4}" presName="parSpace" presStyleCnt="0"/>
      <dgm:spPr/>
    </dgm:pt>
    <dgm:pt modelId="{1DE067BD-35DD-0843-8F46-1E3AA911405E}" type="pres">
      <dgm:prSet presAssocID="{A7679A71-FB43-FC4F-9525-63FDF4744251}" presName="parTxOnly" presStyleLbl="node1" presStyleIdx="4" presStyleCnt="5">
        <dgm:presLayoutVars>
          <dgm:bulletEnabled val="1"/>
        </dgm:presLayoutVars>
      </dgm:prSet>
      <dgm:spPr/>
    </dgm:pt>
  </dgm:ptLst>
  <dgm:cxnLst>
    <dgm:cxn modelId="{11B0A436-A0F9-EE45-AA42-9095D4A45DB2}" type="presOf" srcId="{BFF6687A-92BA-9B45-9A94-944261C68780}" destId="{732E1F57-40C3-B442-90D7-638FE74DAD64}" srcOrd="0" destOrd="0" presId="urn:microsoft.com/office/officeart/2005/8/layout/hChevron3"/>
    <dgm:cxn modelId="{24014054-FFD9-9740-980E-E2684541820F}" type="presOf" srcId="{324EA90E-D072-B046-AF47-D08779C768E6}" destId="{A83C38F7-8E10-E34A-A519-9208990FAA5E}" srcOrd="0" destOrd="0" presId="urn:microsoft.com/office/officeart/2005/8/layout/hChevron3"/>
    <dgm:cxn modelId="{E6512C55-B883-1E46-80A5-60EF0FC0B098}" type="presOf" srcId="{78B759A5-8D71-6D46-A602-86A2A5372E0E}" destId="{7B5D1992-DA9B-EA43-B97D-E06A871D2B67}" srcOrd="0" destOrd="0" presId="urn:microsoft.com/office/officeart/2005/8/layout/hChevron3"/>
    <dgm:cxn modelId="{950BF37C-5055-E346-A2F7-C653FBE7EEFE}" srcId="{BEF5A7B0-E935-1041-A4E2-35356E547F3C}" destId="{A7679A71-FB43-FC4F-9525-63FDF4744251}" srcOrd="4" destOrd="0" parTransId="{77AAA936-206F-8F41-8F6F-D9DA2A136E97}" sibTransId="{2D2D38F4-4CEF-0740-9445-638A91E52155}"/>
    <dgm:cxn modelId="{6708A1A3-8E2A-8F4B-B009-F21FDAE6E3C4}" srcId="{BEF5A7B0-E935-1041-A4E2-35356E547F3C}" destId="{78B759A5-8D71-6D46-A602-86A2A5372E0E}" srcOrd="2" destOrd="0" parTransId="{EB8D619A-DDDA-C247-805E-22EEA5A96373}" sibTransId="{D64EB376-0D10-464E-BFFB-779C0E85E71C}"/>
    <dgm:cxn modelId="{5FE1ECB3-4886-534A-B380-D455FEA5074C}" srcId="{BEF5A7B0-E935-1041-A4E2-35356E547F3C}" destId="{C8F5D910-199D-9748-9B85-FF3520EBF2BB}" srcOrd="3" destOrd="0" parTransId="{4B66B145-A379-7B41-ABBA-7FFC0F511420}" sibTransId="{7B529081-1F23-9244-939E-87ED71C596A4}"/>
    <dgm:cxn modelId="{7AFACDC2-8C83-DE40-AE12-7BA7FE1456BE}" type="presOf" srcId="{BEF5A7B0-E935-1041-A4E2-35356E547F3C}" destId="{F1368397-BEB1-7C49-94E9-43EDCFACDAC1}" srcOrd="0" destOrd="0" presId="urn:microsoft.com/office/officeart/2005/8/layout/hChevron3"/>
    <dgm:cxn modelId="{DBF818CB-45FF-3840-8BC0-02E22F901AAF}" type="presOf" srcId="{C8F5D910-199D-9748-9B85-FF3520EBF2BB}" destId="{1A26F672-634F-9A40-A0AF-09106F678108}" srcOrd="0" destOrd="0" presId="urn:microsoft.com/office/officeart/2005/8/layout/hChevron3"/>
    <dgm:cxn modelId="{C0FA5BEE-466E-0C4E-890C-558CD7BF00FA}" srcId="{BEF5A7B0-E935-1041-A4E2-35356E547F3C}" destId="{324EA90E-D072-B046-AF47-D08779C768E6}" srcOrd="0" destOrd="0" parTransId="{15671222-31F8-BE41-B185-CF7C3790FC57}" sibTransId="{DB1B227B-55DD-2E45-8574-E27709BB1BEC}"/>
    <dgm:cxn modelId="{5C3800FA-1466-5C4D-8EDF-6F80FB21AC9F}" srcId="{BEF5A7B0-E935-1041-A4E2-35356E547F3C}" destId="{BFF6687A-92BA-9B45-9A94-944261C68780}" srcOrd="1" destOrd="0" parTransId="{BB146102-318E-A144-9940-09A80C3B628A}" sibTransId="{41A0D5E9-5346-A24F-B2EE-EDA73796C7E1}"/>
    <dgm:cxn modelId="{652011FB-04E2-6744-9E1F-DE81C70F1883}" type="presOf" srcId="{A7679A71-FB43-FC4F-9525-63FDF4744251}" destId="{1DE067BD-35DD-0843-8F46-1E3AA911405E}" srcOrd="0" destOrd="0" presId="urn:microsoft.com/office/officeart/2005/8/layout/hChevron3"/>
    <dgm:cxn modelId="{892B3C9A-F10A-BA44-82F1-B81F6C62F0DA}" type="presParOf" srcId="{F1368397-BEB1-7C49-94E9-43EDCFACDAC1}" destId="{A83C38F7-8E10-E34A-A519-9208990FAA5E}" srcOrd="0" destOrd="0" presId="urn:microsoft.com/office/officeart/2005/8/layout/hChevron3"/>
    <dgm:cxn modelId="{200F6F7D-5481-6D4E-B980-A3A866000229}" type="presParOf" srcId="{F1368397-BEB1-7C49-94E9-43EDCFACDAC1}" destId="{466058D9-EA0F-254E-A65C-395F3FD984DE}" srcOrd="1" destOrd="0" presId="urn:microsoft.com/office/officeart/2005/8/layout/hChevron3"/>
    <dgm:cxn modelId="{0CFD231C-A5F5-D94E-B0C3-84153E5ABD90}" type="presParOf" srcId="{F1368397-BEB1-7C49-94E9-43EDCFACDAC1}" destId="{732E1F57-40C3-B442-90D7-638FE74DAD64}" srcOrd="2" destOrd="0" presId="urn:microsoft.com/office/officeart/2005/8/layout/hChevron3"/>
    <dgm:cxn modelId="{49782BF0-127F-E945-B843-2A0E19C99CE9}" type="presParOf" srcId="{F1368397-BEB1-7C49-94E9-43EDCFACDAC1}" destId="{28A8681E-75E7-ED4F-AF79-38717BAB3C07}" srcOrd="3" destOrd="0" presId="urn:microsoft.com/office/officeart/2005/8/layout/hChevron3"/>
    <dgm:cxn modelId="{F12C5F45-954A-AE48-AAD1-B8F55B53EDAF}" type="presParOf" srcId="{F1368397-BEB1-7C49-94E9-43EDCFACDAC1}" destId="{7B5D1992-DA9B-EA43-B97D-E06A871D2B67}" srcOrd="4" destOrd="0" presId="urn:microsoft.com/office/officeart/2005/8/layout/hChevron3"/>
    <dgm:cxn modelId="{4F27CEA8-B4C7-FB4E-BE3E-8121A7F4ACBA}" type="presParOf" srcId="{F1368397-BEB1-7C49-94E9-43EDCFACDAC1}" destId="{C7D02B47-1DDF-0E4E-AF69-B57D10896436}" srcOrd="5" destOrd="0" presId="urn:microsoft.com/office/officeart/2005/8/layout/hChevron3"/>
    <dgm:cxn modelId="{10C1A076-EB0E-AA46-88AB-6C8A91B6DEDD}" type="presParOf" srcId="{F1368397-BEB1-7C49-94E9-43EDCFACDAC1}" destId="{1A26F672-634F-9A40-A0AF-09106F678108}" srcOrd="6" destOrd="0" presId="urn:microsoft.com/office/officeart/2005/8/layout/hChevron3"/>
    <dgm:cxn modelId="{3E4DF335-D60C-8149-82CF-B7C1859ECDEA}" type="presParOf" srcId="{F1368397-BEB1-7C49-94E9-43EDCFACDAC1}" destId="{F19E9E96-FD8A-BD4F-AF79-0CECA50178C8}" srcOrd="7" destOrd="0" presId="urn:microsoft.com/office/officeart/2005/8/layout/hChevron3"/>
    <dgm:cxn modelId="{E6BBA30E-9C63-7A46-A751-45637EA0B171}" type="presParOf" srcId="{F1368397-BEB1-7C49-94E9-43EDCFACDAC1}" destId="{1DE067BD-35DD-0843-8F46-1E3AA911405E}"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F5A7B0-E935-1041-A4E2-35356E547F3C}" type="doc">
      <dgm:prSet loTypeId="urn:microsoft.com/office/officeart/2005/8/layout/hChevron3" loCatId="" qsTypeId="urn:microsoft.com/office/officeart/2005/8/quickstyle/simple4" qsCatId="simple" csTypeId="urn:microsoft.com/office/officeart/2005/8/colors/colorful3" csCatId="colorful" phldr="1"/>
      <dgm:spPr/>
    </dgm:pt>
    <dgm:pt modelId="{324EA90E-D072-B046-AF47-D08779C768E6}">
      <dgm:prSet phldrT="[Texte]"/>
      <dgm:spPr/>
      <dgm:t>
        <a:bodyPr/>
        <a:lstStyle/>
        <a:p>
          <a:r>
            <a:rPr lang="fr-FR" dirty="0"/>
            <a:t>Phonétique &amp; Phonologie</a:t>
          </a:r>
        </a:p>
      </dgm:t>
    </dgm:pt>
    <dgm:pt modelId="{15671222-31F8-BE41-B185-CF7C3790FC57}" type="parTrans" cxnId="{C0FA5BEE-466E-0C4E-890C-558CD7BF00FA}">
      <dgm:prSet/>
      <dgm:spPr/>
      <dgm:t>
        <a:bodyPr/>
        <a:lstStyle/>
        <a:p>
          <a:endParaRPr lang="fr-FR"/>
        </a:p>
      </dgm:t>
    </dgm:pt>
    <dgm:pt modelId="{DB1B227B-55DD-2E45-8574-E27709BB1BEC}" type="sibTrans" cxnId="{C0FA5BEE-466E-0C4E-890C-558CD7BF00FA}">
      <dgm:prSet/>
      <dgm:spPr/>
      <dgm:t>
        <a:bodyPr/>
        <a:lstStyle/>
        <a:p>
          <a:endParaRPr lang="fr-FR"/>
        </a:p>
      </dgm:t>
    </dgm:pt>
    <dgm:pt modelId="{C8F5D910-199D-9748-9B85-FF3520EBF2BB}">
      <dgm:prSet phldrT="[Texte]"/>
      <dgm:spPr>
        <a:solidFill>
          <a:schemeClr val="accent1"/>
        </a:solidFill>
      </dgm:spPr>
      <dgm:t>
        <a:bodyPr/>
        <a:lstStyle/>
        <a:p>
          <a:r>
            <a:rPr lang="fr-FR" dirty="0"/>
            <a:t>Discours</a:t>
          </a:r>
        </a:p>
      </dgm:t>
    </dgm:pt>
    <dgm:pt modelId="{4B66B145-A379-7B41-ABBA-7FFC0F511420}" type="parTrans" cxnId="{5FE1ECB3-4886-534A-B380-D455FEA5074C}">
      <dgm:prSet/>
      <dgm:spPr/>
      <dgm:t>
        <a:bodyPr/>
        <a:lstStyle/>
        <a:p>
          <a:endParaRPr lang="fr-FR"/>
        </a:p>
      </dgm:t>
    </dgm:pt>
    <dgm:pt modelId="{7B529081-1F23-9244-939E-87ED71C596A4}" type="sibTrans" cxnId="{5FE1ECB3-4886-534A-B380-D455FEA5074C}">
      <dgm:prSet/>
      <dgm:spPr/>
      <dgm:t>
        <a:bodyPr/>
        <a:lstStyle/>
        <a:p>
          <a:endParaRPr lang="fr-FR"/>
        </a:p>
      </dgm:t>
    </dgm:pt>
    <dgm:pt modelId="{A7679A71-FB43-FC4F-9525-63FDF4744251}">
      <dgm:prSet phldrT="[Texte]"/>
      <dgm:spPr>
        <a:solidFill>
          <a:srgbClr val="92D050"/>
        </a:solidFill>
      </dgm:spPr>
      <dgm:t>
        <a:bodyPr/>
        <a:lstStyle/>
        <a:p>
          <a:r>
            <a:rPr lang="fr-FR" dirty="0"/>
            <a:t>Pragmatique</a:t>
          </a:r>
        </a:p>
      </dgm:t>
    </dgm:pt>
    <dgm:pt modelId="{77AAA936-206F-8F41-8F6F-D9DA2A136E97}" type="parTrans" cxnId="{950BF37C-5055-E346-A2F7-C653FBE7EEFE}">
      <dgm:prSet/>
      <dgm:spPr/>
      <dgm:t>
        <a:bodyPr/>
        <a:lstStyle/>
        <a:p>
          <a:endParaRPr lang="fr-FR"/>
        </a:p>
      </dgm:t>
    </dgm:pt>
    <dgm:pt modelId="{2D2D38F4-4CEF-0740-9445-638A91E52155}" type="sibTrans" cxnId="{950BF37C-5055-E346-A2F7-C653FBE7EEFE}">
      <dgm:prSet/>
      <dgm:spPr/>
      <dgm:t>
        <a:bodyPr/>
        <a:lstStyle/>
        <a:p>
          <a:endParaRPr lang="fr-FR"/>
        </a:p>
      </dgm:t>
    </dgm:pt>
    <dgm:pt modelId="{BFF6687A-92BA-9B45-9A94-944261C68780}">
      <dgm:prSet/>
      <dgm:spPr>
        <a:solidFill>
          <a:schemeClr val="accent6"/>
        </a:solidFill>
      </dgm:spPr>
      <dgm:t>
        <a:bodyPr/>
        <a:lstStyle/>
        <a:p>
          <a:r>
            <a:rPr lang="fr-FR" dirty="0"/>
            <a:t>Lexique/sémantique</a:t>
          </a:r>
        </a:p>
      </dgm:t>
    </dgm:pt>
    <dgm:pt modelId="{BB146102-318E-A144-9940-09A80C3B628A}" type="parTrans" cxnId="{5C3800FA-1466-5C4D-8EDF-6F80FB21AC9F}">
      <dgm:prSet/>
      <dgm:spPr/>
      <dgm:t>
        <a:bodyPr/>
        <a:lstStyle/>
        <a:p>
          <a:endParaRPr lang="fr-FR"/>
        </a:p>
      </dgm:t>
    </dgm:pt>
    <dgm:pt modelId="{41A0D5E9-5346-A24F-B2EE-EDA73796C7E1}" type="sibTrans" cxnId="{5C3800FA-1466-5C4D-8EDF-6F80FB21AC9F}">
      <dgm:prSet/>
      <dgm:spPr/>
      <dgm:t>
        <a:bodyPr/>
        <a:lstStyle/>
        <a:p>
          <a:endParaRPr lang="fr-FR"/>
        </a:p>
      </dgm:t>
    </dgm:pt>
    <dgm:pt modelId="{78B759A5-8D71-6D46-A602-86A2A5372E0E}">
      <dgm:prSet/>
      <dgm:spPr>
        <a:solidFill>
          <a:srgbClr val="7030A0"/>
        </a:solidFill>
      </dgm:spPr>
      <dgm:t>
        <a:bodyPr/>
        <a:lstStyle/>
        <a:p>
          <a:r>
            <a:rPr lang="fr-FR" dirty="0"/>
            <a:t>Morphosyntaxe (morphologie &amp; syntaxe)</a:t>
          </a:r>
        </a:p>
      </dgm:t>
    </dgm:pt>
    <dgm:pt modelId="{EB8D619A-DDDA-C247-805E-22EEA5A96373}" type="parTrans" cxnId="{6708A1A3-8E2A-8F4B-B009-F21FDAE6E3C4}">
      <dgm:prSet/>
      <dgm:spPr/>
      <dgm:t>
        <a:bodyPr/>
        <a:lstStyle/>
        <a:p>
          <a:endParaRPr lang="fr-FR"/>
        </a:p>
      </dgm:t>
    </dgm:pt>
    <dgm:pt modelId="{D64EB376-0D10-464E-BFFB-779C0E85E71C}" type="sibTrans" cxnId="{6708A1A3-8E2A-8F4B-B009-F21FDAE6E3C4}">
      <dgm:prSet/>
      <dgm:spPr/>
      <dgm:t>
        <a:bodyPr/>
        <a:lstStyle/>
        <a:p>
          <a:endParaRPr lang="fr-FR"/>
        </a:p>
      </dgm:t>
    </dgm:pt>
    <dgm:pt modelId="{F1368397-BEB1-7C49-94E9-43EDCFACDAC1}" type="pres">
      <dgm:prSet presAssocID="{BEF5A7B0-E935-1041-A4E2-35356E547F3C}" presName="Name0" presStyleCnt="0">
        <dgm:presLayoutVars>
          <dgm:dir/>
          <dgm:resizeHandles val="exact"/>
        </dgm:presLayoutVars>
      </dgm:prSet>
      <dgm:spPr/>
    </dgm:pt>
    <dgm:pt modelId="{A83C38F7-8E10-E34A-A519-9208990FAA5E}" type="pres">
      <dgm:prSet presAssocID="{324EA90E-D072-B046-AF47-D08779C768E6}" presName="parTxOnly" presStyleLbl="node1" presStyleIdx="0" presStyleCnt="5">
        <dgm:presLayoutVars>
          <dgm:bulletEnabled val="1"/>
        </dgm:presLayoutVars>
      </dgm:prSet>
      <dgm:spPr/>
    </dgm:pt>
    <dgm:pt modelId="{466058D9-EA0F-254E-A65C-395F3FD984DE}" type="pres">
      <dgm:prSet presAssocID="{DB1B227B-55DD-2E45-8574-E27709BB1BEC}" presName="parSpace" presStyleCnt="0"/>
      <dgm:spPr/>
    </dgm:pt>
    <dgm:pt modelId="{732E1F57-40C3-B442-90D7-638FE74DAD64}" type="pres">
      <dgm:prSet presAssocID="{BFF6687A-92BA-9B45-9A94-944261C68780}" presName="parTxOnly" presStyleLbl="node1" presStyleIdx="1" presStyleCnt="5">
        <dgm:presLayoutVars>
          <dgm:bulletEnabled val="1"/>
        </dgm:presLayoutVars>
      </dgm:prSet>
      <dgm:spPr/>
    </dgm:pt>
    <dgm:pt modelId="{28A8681E-75E7-ED4F-AF79-38717BAB3C07}" type="pres">
      <dgm:prSet presAssocID="{41A0D5E9-5346-A24F-B2EE-EDA73796C7E1}" presName="parSpace" presStyleCnt="0"/>
      <dgm:spPr/>
    </dgm:pt>
    <dgm:pt modelId="{7B5D1992-DA9B-EA43-B97D-E06A871D2B67}" type="pres">
      <dgm:prSet presAssocID="{78B759A5-8D71-6D46-A602-86A2A5372E0E}" presName="parTxOnly" presStyleLbl="node1" presStyleIdx="2" presStyleCnt="5">
        <dgm:presLayoutVars>
          <dgm:bulletEnabled val="1"/>
        </dgm:presLayoutVars>
      </dgm:prSet>
      <dgm:spPr/>
    </dgm:pt>
    <dgm:pt modelId="{C7D02B47-1DDF-0E4E-AF69-B57D10896436}" type="pres">
      <dgm:prSet presAssocID="{D64EB376-0D10-464E-BFFB-779C0E85E71C}" presName="parSpace" presStyleCnt="0"/>
      <dgm:spPr/>
    </dgm:pt>
    <dgm:pt modelId="{1A26F672-634F-9A40-A0AF-09106F678108}" type="pres">
      <dgm:prSet presAssocID="{C8F5D910-199D-9748-9B85-FF3520EBF2BB}" presName="parTxOnly" presStyleLbl="node1" presStyleIdx="3" presStyleCnt="5">
        <dgm:presLayoutVars>
          <dgm:bulletEnabled val="1"/>
        </dgm:presLayoutVars>
      </dgm:prSet>
      <dgm:spPr/>
    </dgm:pt>
    <dgm:pt modelId="{F19E9E96-FD8A-BD4F-AF79-0CECA50178C8}" type="pres">
      <dgm:prSet presAssocID="{7B529081-1F23-9244-939E-87ED71C596A4}" presName="parSpace" presStyleCnt="0"/>
      <dgm:spPr/>
    </dgm:pt>
    <dgm:pt modelId="{1DE067BD-35DD-0843-8F46-1E3AA911405E}" type="pres">
      <dgm:prSet presAssocID="{A7679A71-FB43-FC4F-9525-63FDF4744251}" presName="parTxOnly" presStyleLbl="node1" presStyleIdx="4" presStyleCnt="5">
        <dgm:presLayoutVars>
          <dgm:bulletEnabled val="1"/>
        </dgm:presLayoutVars>
      </dgm:prSet>
      <dgm:spPr/>
    </dgm:pt>
  </dgm:ptLst>
  <dgm:cxnLst>
    <dgm:cxn modelId="{83278126-47B3-B44A-9DD8-4944F5DD6C46}" type="presOf" srcId="{324EA90E-D072-B046-AF47-D08779C768E6}" destId="{A83C38F7-8E10-E34A-A519-9208990FAA5E}" srcOrd="0" destOrd="0" presId="urn:microsoft.com/office/officeart/2005/8/layout/hChevron3"/>
    <dgm:cxn modelId="{72098837-51FD-0E41-B9AA-C2E5D0902569}" type="presOf" srcId="{C8F5D910-199D-9748-9B85-FF3520EBF2BB}" destId="{1A26F672-634F-9A40-A0AF-09106F678108}" srcOrd="0" destOrd="0" presId="urn:microsoft.com/office/officeart/2005/8/layout/hChevron3"/>
    <dgm:cxn modelId="{5D92FE46-AC29-F040-9B1F-0CCBDF8B290C}" type="presOf" srcId="{BEF5A7B0-E935-1041-A4E2-35356E547F3C}" destId="{F1368397-BEB1-7C49-94E9-43EDCFACDAC1}" srcOrd="0" destOrd="0" presId="urn:microsoft.com/office/officeart/2005/8/layout/hChevron3"/>
    <dgm:cxn modelId="{950BF37C-5055-E346-A2F7-C653FBE7EEFE}" srcId="{BEF5A7B0-E935-1041-A4E2-35356E547F3C}" destId="{A7679A71-FB43-FC4F-9525-63FDF4744251}" srcOrd="4" destOrd="0" parTransId="{77AAA936-206F-8F41-8F6F-D9DA2A136E97}" sibTransId="{2D2D38F4-4CEF-0740-9445-638A91E52155}"/>
    <dgm:cxn modelId="{6708A1A3-8E2A-8F4B-B009-F21FDAE6E3C4}" srcId="{BEF5A7B0-E935-1041-A4E2-35356E547F3C}" destId="{78B759A5-8D71-6D46-A602-86A2A5372E0E}" srcOrd="2" destOrd="0" parTransId="{EB8D619A-DDDA-C247-805E-22EEA5A96373}" sibTransId="{D64EB376-0D10-464E-BFFB-779C0E85E71C}"/>
    <dgm:cxn modelId="{5FE1ECB3-4886-534A-B380-D455FEA5074C}" srcId="{BEF5A7B0-E935-1041-A4E2-35356E547F3C}" destId="{C8F5D910-199D-9748-9B85-FF3520EBF2BB}" srcOrd="3" destOrd="0" parTransId="{4B66B145-A379-7B41-ABBA-7FFC0F511420}" sibTransId="{7B529081-1F23-9244-939E-87ED71C596A4}"/>
    <dgm:cxn modelId="{F211B0D8-45FA-444E-9E50-CD2B098C993F}" type="presOf" srcId="{A7679A71-FB43-FC4F-9525-63FDF4744251}" destId="{1DE067BD-35DD-0843-8F46-1E3AA911405E}" srcOrd="0" destOrd="0" presId="urn:microsoft.com/office/officeart/2005/8/layout/hChevron3"/>
    <dgm:cxn modelId="{72D8C3DB-FEB5-C84E-B542-F97F54E28438}" type="presOf" srcId="{BFF6687A-92BA-9B45-9A94-944261C68780}" destId="{732E1F57-40C3-B442-90D7-638FE74DAD64}" srcOrd="0" destOrd="0" presId="urn:microsoft.com/office/officeart/2005/8/layout/hChevron3"/>
    <dgm:cxn modelId="{C0FA5BEE-466E-0C4E-890C-558CD7BF00FA}" srcId="{BEF5A7B0-E935-1041-A4E2-35356E547F3C}" destId="{324EA90E-D072-B046-AF47-D08779C768E6}" srcOrd="0" destOrd="0" parTransId="{15671222-31F8-BE41-B185-CF7C3790FC57}" sibTransId="{DB1B227B-55DD-2E45-8574-E27709BB1BEC}"/>
    <dgm:cxn modelId="{5C3800FA-1466-5C4D-8EDF-6F80FB21AC9F}" srcId="{BEF5A7B0-E935-1041-A4E2-35356E547F3C}" destId="{BFF6687A-92BA-9B45-9A94-944261C68780}" srcOrd="1" destOrd="0" parTransId="{BB146102-318E-A144-9940-09A80C3B628A}" sibTransId="{41A0D5E9-5346-A24F-B2EE-EDA73796C7E1}"/>
    <dgm:cxn modelId="{D30DECFC-E425-234E-9D7C-90FE6E6BE782}" type="presOf" srcId="{78B759A5-8D71-6D46-A602-86A2A5372E0E}" destId="{7B5D1992-DA9B-EA43-B97D-E06A871D2B67}" srcOrd="0" destOrd="0" presId="urn:microsoft.com/office/officeart/2005/8/layout/hChevron3"/>
    <dgm:cxn modelId="{12BD3883-E827-454A-BDA8-54F2DD5773DA}" type="presParOf" srcId="{F1368397-BEB1-7C49-94E9-43EDCFACDAC1}" destId="{A83C38F7-8E10-E34A-A519-9208990FAA5E}" srcOrd="0" destOrd="0" presId="urn:microsoft.com/office/officeart/2005/8/layout/hChevron3"/>
    <dgm:cxn modelId="{40CF1206-ADF5-1D48-953E-1CB4C3B4D3C2}" type="presParOf" srcId="{F1368397-BEB1-7C49-94E9-43EDCFACDAC1}" destId="{466058D9-EA0F-254E-A65C-395F3FD984DE}" srcOrd="1" destOrd="0" presId="urn:microsoft.com/office/officeart/2005/8/layout/hChevron3"/>
    <dgm:cxn modelId="{450AE1C3-DFDF-4E44-ABC9-5C35AA6FCAD1}" type="presParOf" srcId="{F1368397-BEB1-7C49-94E9-43EDCFACDAC1}" destId="{732E1F57-40C3-B442-90D7-638FE74DAD64}" srcOrd="2" destOrd="0" presId="urn:microsoft.com/office/officeart/2005/8/layout/hChevron3"/>
    <dgm:cxn modelId="{98787D6A-65BA-0249-86E1-573D8E8A1999}" type="presParOf" srcId="{F1368397-BEB1-7C49-94E9-43EDCFACDAC1}" destId="{28A8681E-75E7-ED4F-AF79-38717BAB3C07}" srcOrd="3" destOrd="0" presId="urn:microsoft.com/office/officeart/2005/8/layout/hChevron3"/>
    <dgm:cxn modelId="{745BC92F-FAB3-4644-BF92-C3D9FDFCB411}" type="presParOf" srcId="{F1368397-BEB1-7C49-94E9-43EDCFACDAC1}" destId="{7B5D1992-DA9B-EA43-B97D-E06A871D2B67}" srcOrd="4" destOrd="0" presId="urn:microsoft.com/office/officeart/2005/8/layout/hChevron3"/>
    <dgm:cxn modelId="{45096EA3-6095-0F4F-BC8C-CB7A830E3194}" type="presParOf" srcId="{F1368397-BEB1-7C49-94E9-43EDCFACDAC1}" destId="{C7D02B47-1DDF-0E4E-AF69-B57D10896436}" srcOrd="5" destOrd="0" presId="urn:microsoft.com/office/officeart/2005/8/layout/hChevron3"/>
    <dgm:cxn modelId="{BCE6C77A-C8B5-6048-ABF5-8AF282696506}" type="presParOf" srcId="{F1368397-BEB1-7C49-94E9-43EDCFACDAC1}" destId="{1A26F672-634F-9A40-A0AF-09106F678108}" srcOrd="6" destOrd="0" presId="urn:microsoft.com/office/officeart/2005/8/layout/hChevron3"/>
    <dgm:cxn modelId="{17B68D17-47B6-0840-A089-D4E9F73A96A7}" type="presParOf" srcId="{F1368397-BEB1-7C49-94E9-43EDCFACDAC1}" destId="{F19E9E96-FD8A-BD4F-AF79-0CECA50178C8}" srcOrd="7" destOrd="0" presId="urn:microsoft.com/office/officeart/2005/8/layout/hChevron3"/>
    <dgm:cxn modelId="{B72A9AB8-4CEB-4448-8CA5-2D2BE6994E81}" type="presParOf" srcId="{F1368397-BEB1-7C49-94E9-43EDCFACDAC1}" destId="{1DE067BD-35DD-0843-8F46-1E3AA911405E}"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0E6128-CCF4-234F-A864-E3FDC51A5E60}" type="doc">
      <dgm:prSet loTypeId="urn:microsoft.com/office/officeart/2005/8/layout/hChevron3" loCatId="" qsTypeId="urn:microsoft.com/office/officeart/2005/8/quickstyle/simple1" qsCatId="simple" csTypeId="urn:microsoft.com/office/officeart/2005/8/colors/colorful4" csCatId="colorful" phldr="1"/>
      <dgm:spPr/>
    </dgm:pt>
    <dgm:pt modelId="{7585B407-4125-444C-A55C-3A66A1369B3B}">
      <dgm:prSet phldrT="[Texte]"/>
      <dgm:spPr/>
      <dgm:t>
        <a:bodyPr/>
        <a:lstStyle/>
        <a:p>
          <a:r>
            <a:rPr lang="fr-FR" dirty="0"/>
            <a:t>prévention primaire</a:t>
          </a:r>
        </a:p>
      </dgm:t>
    </dgm:pt>
    <dgm:pt modelId="{2922153E-CA0E-2646-B6E3-6BD7F0D20700}" type="parTrans" cxnId="{493F7102-0A03-9045-8331-DD51DC2A3E9D}">
      <dgm:prSet/>
      <dgm:spPr/>
      <dgm:t>
        <a:bodyPr/>
        <a:lstStyle/>
        <a:p>
          <a:endParaRPr lang="fr-FR"/>
        </a:p>
      </dgm:t>
    </dgm:pt>
    <dgm:pt modelId="{03744FE8-A346-DE48-ADD1-100933AA225E}" type="sibTrans" cxnId="{493F7102-0A03-9045-8331-DD51DC2A3E9D}">
      <dgm:prSet/>
      <dgm:spPr/>
      <dgm:t>
        <a:bodyPr/>
        <a:lstStyle/>
        <a:p>
          <a:endParaRPr lang="fr-FR"/>
        </a:p>
      </dgm:t>
    </dgm:pt>
    <dgm:pt modelId="{6E9DCD4D-AECE-6F4A-AE29-FE5F852DF0C7}">
      <dgm:prSet phldrT="[Texte]"/>
      <dgm:spPr/>
      <dgm:t>
        <a:bodyPr/>
        <a:lstStyle/>
        <a:p>
          <a:r>
            <a:rPr lang="fr-FR" dirty="0"/>
            <a:t>prévention secondaire</a:t>
          </a:r>
        </a:p>
      </dgm:t>
    </dgm:pt>
    <dgm:pt modelId="{F288C053-DDDB-E447-92D0-61B1CF86F350}" type="parTrans" cxnId="{DD83BC20-B093-DF43-A63B-E2E2D3F94329}">
      <dgm:prSet/>
      <dgm:spPr/>
      <dgm:t>
        <a:bodyPr/>
        <a:lstStyle/>
        <a:p>
          <a:endParaRPr lang="fr-FR"/>
        </a:p>
      </dgm:t>
    </dgm:pt>
    <dgm:pt modelId="{1766D580-4E4F-5342-B19D-9EBE1463368D}" type="sibTrans" cxnId="{DD83BC20-B093-DF43-A63B-E2E2D3F94329}">
      <dgm:prSet/>
      <dgm:spPr/>
      <dgm:t>
        <a:bodyPr/>
        <a:lstStyle/>
        <a:p>
          <a:endParaRPr lang="fr-FR"/>
        </a:p>
      </dgm:t>
    </dgm:pt>
    <dgm:pt modelId="{BC3636A4-0BFD-2741-AF4C-067E03AD7BB6}">
      <dgm:prSet phldrT="[Texte]"/>
      <dgm:spPr/>
      <dgm:t>
        <a:bodyPr/>
        <a:lstStyle/>
        <a:p>
          <a:r>
            <a:rPr lang="fr-FR" dirty="0"/>
            <a:t>prévention tertiaire</a:t>
          </a:r>
        </a:p>
      </dgm:t>
    </dgm:pt>
    <dgm:pt modelId="{9FCC900E-B9AB-CA4C-9A67-050E76450E72}" type="parTrans" cxnId="{820C5CC0-83E7-5E4F-B336-15063D2669E1}">
      <dgm:prSet/>
      <dgm:spPr/>
      <dgm:t>
        <a:bodyPr/>
        <a:lstStyle/>
        <a:p>
          <a:endParaRPr lang="fr-FR"/>
        </a:p>
      </dgm:t>
    </dgm:pt>
    <dgm:pt modelId="{549FE89D-4016-0441-AF76-FC3737DEBBB2}" type="sibTrans" cxnId="{820C5CC0-83E7-5E4F-B336-15063D2669E1}">
      <dgm:prSet/>
      <dgm:spPr/>
      <dgm:t>
        <a:bodyPr/>
        <a:lstStyle/>
        <a:p>
          <a:endParaRPr lang="fr-FR"/>
        </a:p>
      </dgm:t>
    </dgm:pt>
    <dgm:pt modelId="{C652904A-678C-8744-B891-9F957AC6D3AB}" type="pres">
      <dgm:prSet presAssocID="{9C0E6128-CCF4-234F-A864-E3FDC51A5E60}" presName="Name0" presStyleCnt="0">
        <dgm:presLayoutVars>
          <dgm:dir/>
          <dgm:resizeHandles val="exact"/>
        </dgm:presLayoutVars>
      </dgm:prSet>
      <dgm:spPr/>
    </dgm:pt>
    <dgm:pt modelId="{8A26A89A-70AC-DE4C-BCF1-2BF34A76C056}" type="pres">
      <dgm:prSet presAssocID="{7585B407-4125-444C-A55C-3A66A1369B3B}" presName="parTxOnly" presStyleLbl="node1" presStyleIdx="0" presStyleCnt="3">
        <dgm:presLayoutVars>
          <dgm:bulletEnabled val="1"/>
        </dgm:presLayoutVars>
      </dgm:prSet>
      <dgm:spPr/>
    </dgm:pt>
    <dgm:pt modelId="{08E4EBCA-5B98-C343-9BB3-4BC0D8945CA3}" type="pres">
      <dgm:prSet presAssocID="{03744FE8-A346-DE48-ADD1-100933AA225E}" presName="parSpace" presStyleCnt="0"/>
      <dgm:spPr/>
    </dgm:pt>
    <dgm:pt modelId="{08DAE34F-89C4-8449-A1DD-A4A993CD22A6}" type="pres">
      <dgm:prSet presAssocID="{6E9DCD4D-AECE-6F4A-AE29-FE5F852DF0C7}" presName="parTxOnly" presStyleLbl="node1" presStyleIdx="1" presStyleCnt="3">
        <dgm:presLayoutVars>
          <dgm:bulletEnabled val="1"/>
        </dgm:presLayoutVars>
      </dgm:prSet>
      <dgm:spPr/>
    </dgm:pt>
    <dgm:pt modelId="{C1189AF2-BC1E-CE40-9DF1-B787F024BAEB}" type="pres">
      <dgm:prSet presAssocID="{1766D580-4E4F-5342-B19D-9EBE1463368D}" presName="parSpace" presStyleCnt="0"/>
      <dgm:spPr/>
    </dgm:pt>
    <dgm:pt modelId="{D378FE50-B850-4545-AF30-BEB1C774A5D0}" type="pres">
      <dgm:prSet presAssocID="{BC3636A4-0BFD-2741-AF4C-067E03AD7BB6}" presName="parTxOnly" presStyleLbl="node1" presStyleIdx="2" presStyleCnt="3">
        <dgm:presLayoutVars>
          <dgm:bulletEnabled val="1"/>
        </dgm:presLayoutVars>
      </dgm:prSet>
      <dgm:spPr/>
    </dgm:pt>
  </dgm:ptLst>
  <dgm:cxnLst>
    <dgm:cxn modelId="{493F7102-0A03-9045-8331-DD51DC2A3E9D}" srcId="{9C0E6128-CCF4-234F-A864-E3FDC51A5E60}" destId="{7585B407-4125-444C-A55C-3A66A1369B3B}" srcOrd="0" destOrd="0" parTransId="{2922153E-CA0E-2646-B6E3-6BD7F0D20700}" sibTransId="{03744FE8-A346-DE48-ADD1-100933AA225E}"/>
    <dgm:cxn modelId="{DD83BC20-B093-DF43-A63B-E2E2D3F94329}" srcId="{9C0E6128-CCF4-234F-A864-E3FDC51A5E60}" destId="{6E9DCD4D-AECE-6F4A-AE29-FE5F852DF0C7}" srcOrd="1" destOrd="0" parTransId="{F288C053-DDDB-E447-92D0-61B1CF86F350}" sibTransId="{1766D580-4E4F-5342-B19D-9EBE1463368D}"/>
    <dgm:cxn modelId="{F94AF537-05D1-344C-99F9-EE2A20769D37}" type="presOf" srcId="{7585B407-4125-444C-A55C-3A66A1369B3B}" destId="{8A26A89A-70AC-DE4C-BCF1-2BF34A76C056}" srcOrd="0" destOrd="0" presId="urn:microsoft.com/office/officeart/2005/8/layout/hChevron3"/>
    <dgm:cxn modelId="{941F4A48-6F14-804C-BAE7-456D291B40D9}" type="presOf" srcId="{6E9DCD4D-AECE-6F4A-AE29-FE5F852DF0C7}" destId="{08DAE34F-89C4-8449-A1DD-A4A993CD22A6}" srcOrd="0" destOrd="0" presId="urn:microsoft.com/office/officeart/2005/8/layout/hChevron3"/>
    <dgm:cxn modelId="{EC0BF66D-1A25-3948-84C9-4B28151E6292}" type="presOf" srcId="{BC3636A4-0BFD-2741-AF4C-067E03AD7BB6}" destId="{D378FE50-B850-4545-AF30-BEB1C774A5D0}" srcOrd="0" destOrd="0" presId="urn:microsoft.com/office/officeart/2005/8/layout/hChevron3"/>
    <dgm:cxn modelId="{E9E463AC-2FAB-5842-9537-24771252ADCF}" type="presOf" srcId="{9C0E6128-CCF4-234F-A864-E3FDC51A5E60}" destId="{C652904A-678C-8744-B891-9F957AC6D3AB}" srcOrd="0" destOrd="0" presId="urn:microsoft.com/office/officeart/2005/8/layout/hChevron3"/>
    <dgm:cxn modelId="{820C5CC0-83E7-5E4F-B336-15063D2669E1}" srcId="{9C0E6128-CCF4-234F-A864-E3FDC51A5E60}" destId="{BC3636A4-0BFD-2741-AF4C-067E03AD7BB6}" srcOrd="2" destOrd="0" parTransId="{9FCC900E-B9AB-CA4C-9A67-050E76450E72}" sibTransId="{549FE89D-4016-0441-AF76-FC3737DEBBB2}"/>
    <dgm:cxn modelId="{B35B6BB0-927A-8349-95CE-1AA93CA324DB}" type="presParOf" srcId="{C652904A-678C-8744-B891-9F957AC6D3AB}" destId="{8A26A89A-70AC-DE4C-BCF1-2BF34A76C056}" srcOrd="0" destOrd="0" presId="urn:microsoft.com/office/officeart/2005/8/layout/hChevron3"/>
    <dgm:cxn modelId="{19F0A9D2-EBDB-E841-85F0-33EBEF01991A}" type="presParOf" srcId="{C652904A-678C-8744-B891-9F957AC6D3AB}" destId="{08E4EBCA-5B98-C343-9BB3-4BC0D8945CA3}" srcOrd="1" destOrd="0" presId="urn:microsoft.com/office/officeart/2005/8/layout/hChevron3"/>
    <dgm:cxn modelId="{E153BC2D-3227-BB4D-98FB-0D54A82710F6}" type="presParOf" srcId="{C652904A-678C-8744-B891-9F957AC6D3AB}" destId="{08DAE34F-89C4-8449-A1DD-A4A993CD22A6}" srcOrd="2" destOrd="0" presId="urn:microsoft.com/office/officeart/2005/8/layout/hChevron3"/>
    <dgm:cxn modelId="{E89C24B6-71E1-EE4B-9463-D020ABC80DA5}" type="presParOf" srcId="{C652904A-678C-8744-B891-9F957AC6D3AB}" destId="{C1189AF2-BC1E-CE40-9DF1-B787F024BAEB}" srcOrd="3" destOrd="0" presId="urn:microsoft.com/office/officeart/2005/8/layout/hChevron3"/>
    <dgm:cxn modelId="{FE8328AD-9762-4B45-B00E-F208C9F0C1ED}" type="presParOf" srcId="{C652904A-678C-8744-B891-9F957AC6D3AB}" destId="{D378FE50-B850-4545-AF30-BEB1C774A5D0}"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593AD3-3BB1-C24D-A013-D42C590EE24A}"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fr-FR"/>
        </a:p>
      </dgm:t>
    </dgm:pt>
    <dgm:pt modelId="{F47BAEBE-8897-A449-9E90-9F881172ECCD}">
      <dgm:prSet phldrT="[Texte]"/>
      <dgm:spPr/>
      <dgm:t>
        <a:bodyPr/>
        <a:lstStyle/>
        <a:p>
          <a:r>
            <a:rPr lang="fr-FR" dirty="0"/>
            <a:t>Observer les profils interactionnels</a:t>
          </a:r>
        </a:p>
      </dgm:t>
    </dgm:pt>
    <dgm:pt modelId="{A51FB496-B191-7742-9E5F-F23993ABC2F0}" type="parTrans" cxnId="{406AB3AB-AE45-F746-B78D-D1D47312A3A7}">
      <dgm:prSet/>
      <dgm:spPr/>
      <dgm:t>
        <a:bodyPr/>
        <a:lstStyle/>
        <a:p>
          <a:endParaRPr lang="fr-FR"/>
        </a:p>
      </dgm:t>
    </dgm:pt>
    <dgm:pt modelId="{2410B4F6-A89C-F240-AED4-EC602A3D8A63}" type="sibTrans" cxnId="{406AB3AB-AE45-F746-B78D-D1D47312A3A7}">
      <dgm:prSet/>
      <dgm:spPr/>
      <dgm:t>
        <a:bodyPr/>
        <a:lstStyle/>
        <a:p>
          <a:endParaRPr lang="fr-FR"/>
        </a:p>
      </dgm:t>
    </dgm:pt>
    <dgm:pt modelId="{4ED0004F-D624-4348-8E8A-92487B1DB75F}">
      <dgm:prSet phldrT="[Texte]"/>
      <dgm:spPr/>
      <dgm:t>
        <a:bodyPr/>
        <a:lstStyle/>
        <a:p>
          <a:r>
            <a:rPr lang="fr-FR" dirty="0"/>
            <a:t>Situations d’observations</a:t>
          </a:r>
        </a:p>
      </dgm:t>
    </dgm:pt>
    <dgm:pt modelId="{AD7450B9-8F04-604A-AE74-825514C396EC}" type="parTrans" cxnId="{36A7E8D6-6950-4E46-924A-1DC910475DCC}">
      <dgm:prSet/>
      <dgm:spPr/>
      <dgm:t>
        <a:bodyPr/>
        <a:lstStyle/>
        <a:p>
          <a:endParaRPr lang="fr-FR"/>
        </a:p>
      </dgm:t>
    </dgm:pt>
    <dgm:pt modelId="{7552B570-1674-3C48-986E-E6EEF1EF1171}" type="sibTrans" cxnId="{36A7E8D6-6950-4E46-924A-1DC910475DCC}">
      <dgm:prSet/>
      <dgm:spPr/>
      <dgm:t>
        <a:bodyPr/>
        <a:lstStyle/>
        <a:p>
          <a:endParaRPr lang="fr-FR"/>
        </a:p>
      </dgm:t>
    </dgm:pt>
    <dgm:pt modelId="{6F6E99D9-B6D4-CB4D-A048-5E608C67015E}">
      <dgm:prSet phldrT="[Texte]"/>
      <dgm:spPr/>
      <dgm:t>
        <a:bodyPr/>
        <a:lstStyle/>
        <a:p>
          <a:r>
            <a:rPr lang="fr-FR" dirty="0"/>
            <a:t>Identifier les besoins des élèves</a:t>
          </a:r>
        </a:p>
      </dgm:t>
    </dgm:pt>
    <dgm:pt modelId="{1DE4EC81-D0AF-674E-838D-1C861897F135}" type="parTrans" cxnId="{E3174BEE-CD21-094B-AB75-E973D6B5CA3D}">
      <dgm:prSet/>
      <dgm:spPr/>
      <dgm:t>
        <a:bodyPr/>
        <a:lstStyle/>
        <a:p>
          <a:endParaRPr lang="fr-FR"/>
        </a:p>
      </dgm:t>
    </dgm:pt>
    <dgm:pt modelId="{243158CB-2D70-EB4E-AE68-C2A6B121D42D}" type="sibTrans" cxnId="{E3174BEE-CD21-094B-AB75-E973D6B5CA3D}">
      <dgm:prSet/>
      <dgm:spPr/>
      <dgm:t>
        <a:bodyPr/>
        <a:lstStyle/>
        <a:p>
          <a:endParaRPr lang="fr-FR"/>
        </a:p>
      </dgm:t>
    </dgm:pt>
    <dgm:pt modelId="{7CFE76AD-0D24-7945-86D8-70F856486F28}">
      <dgm:prSet/>
      <dgm:spPr/>
      <dgm:t>
        <a:bodyPr/>
        <a:lstStyle/>
        <a:p>
          <a:r>
            <a:rPr lang="fr-FR" dirty="0"/>
            <a:t>Identifier les besoins de sa classe</a:t>
          </a:r>
        </a:p>
      </dgm:t>
    </dgm:pt>
    <dgm:pt modelId="{34208813-2D38-7941-9B11-7006B36F0792}" type="parTrans" cxnId="{75E1D649-4944-2D47-A65F-7857A2ED5635}">
      <dgm:prSet/>
      <dgm:spPr/>
      <dgm:t>
        <a:bodyPr/>
        <a:lstStyle/>
        <a:p>
          <a:endParaRPr lang="fr-FR"/>
        </a:p>
      </dgm:t>
    </dgm:pt>
    <dgm:pt modelId="{E8A85966-D838-F447-8908-985279B0BEB5}" type="sibTrans" cxnId="{75E1D649-4944-2D47-A65F-7857A2ED5635}">
      <dgm:prSet/>
      <dgm:spPr/>
      <dgm:t>
        <a:bodyPr/>
        <a:lstStyle/>
        <a:p>
          <a:endParaRPr lang="fr-FR"/>
        </a:p>
      </dgm:t>
    </dgm:pt>
    <dgm:pt modelId="{95AD59EB-C66D-7E48-A4C4-D2ED63FCA66C}">
      <dgm:prSet/>
      <dgm:spPr/>
      <dgm:t>
        <a:bodyPr/>
        <a:lstStyle/>
        <a:p>
          <a:r>
            <a:rPr lang="fr-FR" dirty="0"/>
            <a:t>choisir des stratégies</a:t>
          </a:r>
        </a:p>
      </dgm:t>
    </dgm:pt>
    <dgm:pt modelId="{0C9C889A-E675-B042-AE6B-EA4C9FD7940F}" type="parTrans" cxnId="{A2CF738D-E819-8541-BF0F-6EC9CF7048C4}">
      <dgm:prSet/>
      <dgm:spPr/>
      <dgm:t>
        <a:bodyPr/>
        <a:lstStyle/>
        <a:p>
          <a:endParaRPr lang="fr-FR"/>
        </a:p>
      </dgm:t>
    </dgm:pt>
    <dgm:pt modelId="{862CA10A-22A1-DE47-A1A4-2911ECF42C9C}" type="sibTrans" cxnId="{A2CF738D-E819-8541-BF0F-6EC9CF7048C4}">
      <dgm:prSet/>
      <dgm:spPr/>
      <dgm:t>
        <a:bodyPr/>
        <a:lstStyle/>
        <a:p>
          <a:endParaRPr lang="fr-FR"/>
        </a:p>
      </dgm:t>
    </dgm:pt>
    <dgm:pt modelId="{4EA63244-6D96-6349-8E09-616BA66D04F0}">
      <dgm:prSet/>
      <dgm:spPr/>
      <dgm:t>
        <a:bodyPr/>
        <a:lstStyle/>
        <a:p>
          <a:r>
            <a:rPr lang="fr-FR" dirty="0"/>
            <a:t>introduire une stratégie</a:t>
          </a:r>
        </a:p>
      </dgm:t>
    </dgm:pt>
    <dgm:pt modelId="{A6CF2879-5582-E341-836E-22BD09DA2E24}" type="parTrans" cxnId="{F7FBB4F0-B7FE-114B-A9DD-3C7196700C4A}">
      <dgm:prSet/>
      <dgm:spPr/>
      <dgm:t>
        <a:bodyPr/>
        <a:lstStyle/>
        <a:p>
          <a:endParaRPr lang="fr-FR"/>
        </a:p>
      </dgm:t>
    </dgm:pt>
    <dgm:pt modelId="{91F9930E-599E-2941-B3F5-01237318D0AE}" type="sibTrans" cxnId="{F7FBB4F0-B7FE-114B-A9DD-3C7196700C4A}">
      <dgm:prSet/>
      <dgm:spPr/>
      <dgm:t>
        <a:bodyPr/>
        <a:lstStyle/>
        <a:p>
          <a:endParaRPr lang="fr-FR"/>
        </a:p>
      </dgm:t>
    </dgm:pt>
    <dgm:pt modelId="{BB4F2F50-CDAF-0849-B194-C01F3E81CC2E}">
      <dgm:prSet/>
      <dgm:spPr/>
      <dgm:t>
        <a:bodyPr/>
        <a:lstStyle/>
        <a:p>
          <a:r>
            <a:rPr lang="fr-FR" dirty="0"/>
            <a:t>Combiner des stratégies</a:t>
          </a:r>
        </a:p>
      </dgm:t>
    </dgm:pt>
    <dgm:pt modelId="{199569AF-504C-EE46-A6E8-51CD21C8410C}" type="parTrans" cxnId="{6D7A04EC-D95D-6B49-A673-D4F15A949671}">
      <dgm:prSet/>
      <dgm:spPr/>
      <dgm:t>
        <a:bodyPr/>
        <a:lstStyle/>
        <a:p>
          <a:endParaRPr lang="fr-FR"/>
        </a:p>
      </dgm:t>
    </dgm:pt>
    <dgm:pt modelId="{F3A122F8-2A23-2F44-9D70-C2BE9A9A6A84}" type="sibTrans" cxnId="{6D7A04EC-D95D-6B49-A673-D4F15A949671}">
      <dgm:prSet/>
      <dgm:spPr/>
      <dgm:t>
        <a:bodyPr/>
        <a:lstStyle/>
        <a:p>
          <a:endParaRPr lang="fr-FR"/>
        </a:p>
      </dgm:t>
    </dgm:pt>
    <dgm:pt modelId="{D1175D5C-7047-2049-8159-DC3ED639D3B5}">
      <dgm:prSet/>
      <dgm:spPr/>
      <dgm:t>
        <a:bodyPr/>
        <a:lstStyle/>
        <a:p>
          <a:r>
            <a:rPr lang="fr-FR" dirty="0"/>
            <a:t>Réfléchir à ses pratiques  </a:t>
          </a:r>
        </a:p>
      </dgm:t>
    </dgm:pt>
    <dgm:pt modelId="{6CFE0C3D-38E9-7C47-BB41-FAB160AD69C1}" type="parTrans" cxnId="{6E7F03D6-50CF-4748-B306-A405D379042F}">
      <dgm:prSet/>
      <dgm:spPr/>
      <dgm:t>
        <a:bodyPr/>
        <a:lstStyle/>
        <a:p>
          <a:endParaRPr lang="fr-FR"/>
        </a:p>
      </dgm:t>
    </dgm:pt>
    <dgm:pt modelId="{491F21A2-9450-324C-B8C9-D144A06605B3}" type="sibTrans" cxnId="{6E7F03D6-50CF-4748-B306-A405D379042F}">
      <dgm:prSet/>
      <dgm:spPr/>
      <dgm:t>
        <a:bodyPr/>
        <a:lstStyle/>
        <a:p>
          <a:endParaRPr lang="fr-FR"/>
        </a:p>
      </dgm:t>
    </dgm:pt>
    <dgm:pt modelId="{8CC13122-0317-D04E-A522-7F73F9264B36}">
      <dgm:prSet/>
      <dgm:spPr/>
      <dgm:t>
        <a:bodyPr/>
        <a:lstStyle/>
        <a:p>
          <a:r>
            <a:rPr lang="fr-FR" dirty="0"/>
            <a:t>Réajuster si nécessaire</a:t>
          </a:r>
        </a:p>
      </dgm:t>
    </dgm:pt>
    <dgm:pt modelId="{7792726D-FA9A-AD4D-8AA4-31DA2720ED19}" type="parTrans" cxnId="{7E9223B3-BED0-1A46-99EB-36292BD239F1}">
      <dgm:prSet/>
      <dgm:spPr/>
      <dgm:t>
        <a:bodyPr/>
        <a:lstStyle/>
        <a:p>
          <a:endParaRPr lang="fr-FR"/>
        </a:p>
      </dgm:t>
    </dgm:pt>
    <dgm:pt modelId="{6B0408E4-EA7A-DB44-89AF-DD99BA6F0887}" type="sibTrans" cxnId="{7E9223B3-BED0-1A46-99EB-36292BD239F1}">
      <dgm:prSet/>
      <dgm:spPr/>
      <dgm:t>
        <a:bodyPr/>
        <a:lstStyle/>
        <a:p>
          <a:endParaRPr lang="fr-FR"/>
        </a:p>
      </dgm:t>
    </dgm:pt>
    <dgm:pt modelId="{435BC264-D944-024A-8672-EB5B0E123B0C}" type="pres">
      <dgm:prSet presAssocID="{E5593AD3-3BB1-C24D-A013-D42C590EE24A}" presName="rootnode" presStyleCnt="0">
        <dgm:presLayoutVars>
          <dgm:chMax/>
          <dgm:chPref/>
          <dgm:dir/>
          <dgm:animLvl val="lvl"/>
        </dgm:presLayoutVars>
      </dgm:prSet>
      <dgm:spPr/>
    </dgm:pt>
    <dgm:pt modelId="{6E4074FA-EC0F-0345-8616-2272225733F9}" type="pres">
      <dgm:prSet presAssocID="{F47BAEBE-8897-A449-9E90-9F881172ECCD}" presName="composite" presStyleCnt="0"/>
      <dgm:spPr/>
    </dgm:pt>
    <dgm:pt modelId="{4DD9202C-7F16-8F44-A78D-6059E4AF6CEA}" type="pres">
      <dgm:prSet presAssocID="{F47BAEBE-8897-A449-9E90-9F881172ECCD}" presName="LShape" presStyleLbl="alignNode1" presStyleIdx="0" presStyleCnt="17"/>
      <dgm:spPr/>
    </dgm:pt>
    <dgm:pt modelId="{1C8FC2E6-BEE7-7640-9130-4A5B8444652A}" type="pres">
      <dgm:prSet presAssocID="{F47BAEBE-8897-A449-9E90-9F881172ECCD}" presName="ParentText" presStyleLbl="revTx" presStyleIdx="0" presStyleCnt="9">
        <dgm:presLayoutVars>
          <dgm:chMax val="0"/>
          <dgm:chPref val="0"/>
          <dgm:bulletEnabled val="1"/>
        </dgm:presLayoutVars>
      </dgm:prSet>
      <dgm:spPr/>
    </dgm:pt>
    <dgm:pt modelId="{4415BC45-FD3F-E44D-980F-3DFD7E95B54D}" type="pres">
      <dgm:prSet presAssocID="{F47BAEBE-8897-A449-9E90-9F881172ECCD}" presName="Triangle" presStyleLbl="alignNode1" presStyleIdx="1" presStyleCnt="17"/>
      <dgm:spPr/>
    </dgm:pt>
    <dgm:pt modelId="{B59CA11B-7F9E-D845-97F2-44ADABF6FA3E}" type="pres">
      <dgm:prSet presAssocID="{2410B4F6-A89C-F240-AED4-EC602A3D8A63}" presName="sibTrans" presStyleCnt="0"/>
      <dgm:spPr/>
    </dgm:pt>
    <dgm:pt modelId="{DC9A45CE-8F30-4A4C-8A08-94E402ACFD9B}" type="pres">
      <dgm:prSet presAssocID="{2410B4F6-A89C-F240-AED4-EC602A3D8A63}" presName="space" presStyleCnt="0"/>
      <dgm:spPr/>
    </dgm:pt>
    <dgm:pt modelId="{27586CBB-8E34-1A49-98A9-CCE5089343B0}" type="pres">
      <dgm:prSet presAssocID="{4ED0004F-D624-4348-8E8A-92487B1DB75F}" presName="composite" presStyleCnt="0"/>
      <dgm:spPr/>
    </dgm:pt>
    <dgm:pt modelId="{BF908F01-6E38-6245-B1CE-2C0F53BB6D0B}" type="pres">
      <dgm:prSet presAssocID="{4ED0004F-D624-4348-8E8A-92487B1DB75F}" presName="LShape" presStyleLbl="alignNode1" presStyleIdx="2" presStyleCnt="17"/>
      <dgm:spPr/>
    </dgm:pt>
    <dgm:pt modelId="{5B11A958-2F14-6848-90E3-A41BD4574F3E}" type="pres">
      <dgm:prSet presAssocID="{4ED0004F-D624-4348-8E8A-92487B1DB75F}" presName="ParentText" presStyleLbl="revTx" presStyleIdx="1" presStyleCnt="9">
        <dgm:presLayoutVars>
          <dgm:chMax val="0"/>
          <dgm:chPref val="0"/>
          <dgm:bulletEnabled val="1"/>
        </dgm:presLayoutVars>
      </dgm:prSet>
      <dgm:spPr/>
    </dgm:pt>
    <dgm:pt modelId="{F8BEA6D8-D939-9249-83DF-E65D6CE8AC85}" type="pres">
      <dgm:prSet presAssocID="{4ED0004F-D624-4348-8E8A-92487B1DB75F}" presName="Triangle" presStyleLbl="alignNode1" presStyleIdx="3" presStyleCnt="17"/>
      <dgm:spPr/>
    </dgm:pt>
    <dgm:pt modelId="{38F56BB1-00C9-864D-9028-811E8D4CB103}" type="pres">
      <dgm:prSet presAssocID="{7552B570-1674-3C48-986E-E6EEF1EF1171}" presName="sibTrans" presStyleCnt="0"/>
      <dgm:spPr/>
    </dgm:pt>
    <dgm:pt modelId="{52AFD7B2-628A-BF42-B68C-726900CFA00C}" type="pres">
      <dgm:prSet presAssocID="{7552B570-1674-3C48-986E-E6EEF1EF1171}" presName="space" presStyleCnt="0"/>
      <dgm:spPr/>
    </dgm:pt>
    <dgm:pt modelId="{8D88E0CA-72B3-CD4C-89B7-0DF995EE101F}" type="pres">
      <dgm:prSet presAssocID="{6F6E99D9-B6D4-CB4D-A048-5E608C67015E}" presName="composite" presStyleCnt="0"/>
      <dgm:spPr/>
    </dgm:pt>
    <dgm:pt modelId="{AB58DE59-FC6A-2143-B8BD-89C2B303B01C}" type="pres">
      <dgm:prSet presAssocID="{6F6E99D9-B6D4-CB4D-A048-5E608C67015E}" presName="LShape" presStyleLbl="alignNode1" presStyleIdx="4" presStyleCnt="17"/>
      <dgm:spPr/>
    </dgm:pt>
    <dgm:pt modelId="{CF0B11DC-6522-9E4C-86BA-406FFC089183}" type="pres">
      <dgm:prSet presAssocID="{6F6E99D9-B6D4-CB4D-A048-5E608C67015E}" presName="ParentText" presStyleLbl="revTx" presStyleIdx="2" presStyleCnt="9">
        <dgm:presLayoutVars>
          <dgm:chMax val="0"/>
          <dgm:chPref val="0"/>
          <dgm:bulletEnabled val="1"/>
        </dgm:presLayoutVars>
      </dgm:prSet>
      <dgm:spPr/>
    </dgm:pt>
    <dgm:pt modelId="{B60DA5E7-E63A-5245-9B52-9978106C7ED7}" type="pres">
      <dgm:prSet presAssocID="{6F6E99D9-B6D4-CB4D-A048-5E608C67015E}" presName="Triangle" presStyleLbl="alignNode1" presStyleIdx="5" presStyleCnt="17"/>
      <dgm:spPr/>
    </dgm:pt>
    <dgm:pt modelId="{FF0D3FCC-C541-C04F-8EE1-48D8B83BA03D}" type="pres">
      <dgm:prSet presAssocID="{243158CB-2D70-EB4E-AE68-C2A6B121D42D}" presName="sibTrans" presStyleCnt="0"/>
      <dgm:spPr/>
    </dgm:pt>
    <dgm:pt modelId="{2CD4CB7E-3875-1547-8B8F-880C2C8BB471}" type="pres">
      <dgm:prSet presAssocID="{243158CB-2D70-EB4E-AE68-C2A6B121D42D}" presName="space" presStyleCnt="0"/>
      <dgm:spPr/>
    </dgm:pt>
    <dgm:pt modelId="{86E3AF55-D067-FB45-BBDF-46CCD307B392}" type="pres">
      <dgm:prSet presAssocID="{7CFE76AD-0D24-7945-86D8-70F856486F28}" presName="composite" presStyleCnt="0"/>
      <dgm:spPr/>
    </dgm:pt>
    <dgm:pt modelId="{B062F1F1-A93B-6043-B592-28A89E1B2F9E}" type="pres">
      <dgm:prSet presAssocID="{7CFE76AD-0D24-7945-86D8-70F856486F28}" presName="LShape" presStyleLbl="alignNode1" presStyleIdx="6" presStyleCnt="17"/>
      <dgm:spPr/>
    </dgm:pt>
    <dgm:pt modelId="{7038A884-2C26-2648-8208-9C04E9A7BFA1}" type="pres">
      <dgm:prSet presAssocID="{7CFE76AD-0D24-7945-86D8-70F856486F28}" presName="ParentText" presStyleLbl="revTx" presStyleIdx="3" presStyleCnt="9">
        <dgm:presLayoutVars>
          <dgm:chMax val="0"/>
          <dgm:chPref val="0"/>
          <dgm:bulletEnabled val="1"/>
        </dgm:presLayoutVars>
      </dgm:prSet>
      <dgm:spPr/>
    </dgm:pt>
    <dgm:pt modelId="{D534957E-E170-E14C-9F27-5E660C6C7CBB}" type="pres">
      <dgm:prSet presAssocID="{7CFE76AD-0D24-7945-86D8-70F856486F28}" presName="Triangle" presStyleLbl="alignNode1" presStyleIdx="7" presStyleCnt="17"/>
      <dgm:spPr/>
    </dgm:pt>
    <dgm:pt modelId="{6679D953-9AEE-EB44-8E28-759F88F10EC9}" type="pres">
      <dgm:prSet presAssocID="{E8A85966-D838-F447-8908-985279B0BEB5}" presName="sibTrans" presStyleCnt="0"/>
      <dgm:spPr/>
    </dgm:pt>
    <dgm:pt modelId="{B04187C5-5530-0D4B-BD4A-2733EE608454}" type="pres">
      <dgm:prSet presAssocID="{E8A85966-D838-F447-8908-985279B0BEB5}" presName="space" presStyleCnt="0"/>
      <dgm:spPr/>
    </dgm:pt>
    <dgm:pt modelId="{EECC5AE6-FC91-364D-A2C5-20837E61724A}" type="pres">
      <dgm:prSet presAssocID="{95AD59EB-C66D-7E48-A4C4-D2ED63FCA66C}" presName="composite" presStyleCnt="0"/>
      <dgm:spPr/>
    </dgm:pt>
    <dgm:pt modelId="{893472F1-97CE-2B45-B4B0-57D2C56D9AF9}" type="pres">
      <dgm:prSet presAssocID="{95AD59EB-C66D-7E48-A4C4-D2ED63FCA66C}" presName="LShape" presStyleLbl="alignNode1" presStyleIdx="8" presStyleCnt="17"/>
      <dgm:spPr>
        <a:solidFill>
          <a:srgbClr val="C00000"/>
        </a:solidFill>
        <a:ln>
          <a:solidFill>
            <a:srgbClr val="C00000"/>
          </a:solidFill>
        </a:ln>
      </dgm:spPr>
    </dgm:pt>
    <dgm:pt modelId="{48ADE5C4-1F17-EA42-B2F4-D209A27C5E13}" type="pres">
      <dgm:prSet presAssocID="{95AD59EB-C66D-7E48-A4C4-D2ED63FCA66C}" presName="ParentText" presStyleLbl="revTx" presStyleIdx="4" presStyleCnt="9">
        <dgm:presLayoutVars>
          <dgm:chMax val="0"/>
          <dgm:chPref val="0"/>
          <dgm:bulletEnabled val="1"/>
        </dgm:presLayoutVars>
      </dgm:prSet>
      <dgm:spPr/>
    </dgm:pt>
    <dgm:pt modelId="{04E67412-8F83-1843-B02E-BDEBE9317A62}" type="pres">
      <dgm:prSet presAssocID="{95AD59EB-C66D-7E48-A4C4-D2ED63FCA66C}" presName="Triangle" presStyleLbl="alignNode1" presStyleIdx="9" presStyleCnt="17"/>
      <dgm:spPr>
        <a:solidFill>
          <a:srgbClr val="C00000"/>
        </a:solidFill>
        <a:ln>
          <a:solidFill>
            <a:srgbClr val="C00000"/>
          </a:solidFill>
        </a:ln>
      </dgm:spPr>
    </dgm:pt>
    <dgm:pt modelId="{1F93E6E3-56EC-F843-A689-972E22B0ECCF}" type="pres">
      <dgm:prSet presAssocID="{862CA10A-22A1-DE47-A1A4-2911ECF42C9C}" presName="sibTrans" presStyleCnt="0"/>
      <dgm:spPr/>
    </dgm:pt>
    <dgm:pt modelId="{41E11BDB-C768-8444-A741-65523BDF1B42}" type="pres">
      <dgm:prSet presAssocID="{862CA10A-22A1-DE47-A1A4-2911ECF42C9C}" presName="space" presStyleCnt="0"/>
      <dgm:spPr/>
    </dgm:pt>
    <dgm:pt modelId="{A0A277BE-8973-9F47-BAE0-8B5F7823F9A2}" type="pres">
      <dgm:prSet presAssocID="{4EA63244-6D96-6349-8E09-616BA66D04F0}" presName="composite" presStyleCnt="0"/>
      <dgm:spPr/>
    </dgm:pt>
    <dgm:pt modelId="{2D86AC1F-45F8-484A-BFE8-8EDE95FBDCF7}" type="pres">
      <dgm:prSet presAssocID="{4EA63244-6D96-6349-8E09-616BA66D04F0}" presName="LShape" presStyleLbl="alignNode1" presStyleIdx="10" presStyleCnt="17"/>
      <dgm:spPr>
        <a:solidFill>
          <a:srgbClr val="C00000"/>
        </a:solidFill>
        <a:ln>
          <a:solidFill>
            <a:srgbClr val="C00000"/>
          </a:solidFill>
        </a:ln>
      </dgm:spPr>
    </dgm:pt>
    <dgm:pt modelId="{8B65A244-D9E5-114B-BE09-3210F16D1430}" type="pres">
      <dgm:prSet presAssocID="{4EA63244-6D96-6349-8E09-616BA66D04F0}" presName="ParentText" presStyleLbl="revTx" presStyleIdx="5" presStyleCnt="9">
        <dgm:presLayoutVars>
          <dgm:chMax val="0"/>
          <dgm:chPref val="0"/>
          <dgm:bulletEnabled val="1"/>
        </dgm:presLayoutVars>
      </dgm:prSet>
      <dgm:spPr/>
    </dgm:pt>
    <dgm:pt modelId="{28A04FEB-E877-6A42-904D-02CCA3A623FA}" type="pres">
      <dgm:prSet presAssocID="{4EA63244-6D96-6349-8E09-616BA66D04F0}" presName="Triangle" presStyleLbl="alignNode1" presStyleIdx="11" presStyleCnt="17"/>
      <dgm:spPr>
        <a:solidFill>
          <a:srgbClr val="C00000"/>
        </a:solidFill>
        <a:ln>
          <a:solidFill>
            <a:srgbClr val="C00000"/>
          </a:solidFill>
        </a:ln>
      </dgm:spPr>
    </dgm:pt>
    <dgm:pt modelId="{56EDEBAA-5D57-EE46-A22F-50B64A478A1A}" type="pres">
      <dgm:prSet presAssocID="{91F9930E-599E-2941-B3F5-01237318D0AE}" presName="sibTrans" presStyleCnt="0"/>
      <dgm:spPr/>
    </dgm:pt>
    <dgm:pt modelId="{A2F966FE-98BF-5B44-A3F4-9F09BC25D6A9}" type="pres">
      <dgm:prSet presAssocID="{91F9930E-599E-2941-B3F5-01237318D0AE}" presName="space" presStyleCnt="0"/>
      <dgm:spPr/>
    </dgm:pt>
    <dgm:pt modelId="{290DEE7C-282E-1944-868A-AD62D8EED546}" type="pres">
      <dgm:prSet presAssocID="{BB4F2F50-CDAF-0849-B194-C01F3E81CC2E}" presName="composite" presStyleCnt="0"/>
      <dgm:spPr/>
    </dgm:pt>
    <dgm:pt modelId="{28B78B3C-9520-9E43-9DB1-99E5003B8DE9}" type="pres">
      <dgm:prSet presAssocID="{BB4F2F50-CDAF-0849-B194-C01F3E81CC2E}" presName="LShape" presStyleLbl="alignNode1" presStyleIdx="12" presStyleCnt="17"/>
      <dgm:spPr>
        <a:solidFill>
          <a:srgbClr val="C00000"/>
        </a:solidFill>
        <a:ln>
          <a:solidFill>
            <a:srgbClr val="C00000"/>
          </a:solidFill>
        </a:ln>
      </dgm:spPr>
    </dgm:pt>
    <dgm:pt modelId="{1CF4F10F-4318-D149-8976-673D6DD064EA}" type="pres">
      <dgm:prSet presAssocID="{BB4F2F50-CDAF-0849-B194-C01F3E81CC2E}" presName="ParentText" presStyleLbl="revTx" presStyleIdx="6" presStyleCnt="9">
        <dgm:presLayoutVars>
          <dgm:chMax val="0"/>
          <dgm:chPref val="0"/>
          <dgm:bulletEnabled val="1"/>
        </dgm:presLayoutVars>
      </dgm:prSet>
      <dgm:spPr/>
    </dgm:pt>
    <dgm:pt modelId="{E4EDBA02-07E2-C247-A9AC-673F59D0D546}" type="pres">
      <dgm:prSet presAssocID="{BB4F2F50-CDAF-0849-B194-C01F3E81CC2E}" presName="Triangle" presStyleLbl="alignNode1" presStyleIdx="13" presStyleCnt="17"/>
      <dgm:spPr>
        <a:solidFill>
          <a:srgbClr val="C00000"/>
        </a:solidFill>
        <a:ln>
          <a:solidFill>
            <a:srgbClr val="C00000"/>
          </a:solidFill>
        </a:ln>
      </dgm:spPr>
    </dgm:pt>
    <dgm:pt modelId="{3DBC02A3-C748-F443-BACF-762D1F02F7BB}" type="pres">
      <dgm:prSet presAssocID="{F3A122F8-2A23-2F44-9D70-C2BE9A9A6A84}" presName="sibTrans" presStyleCnt="0"/>
      <dgm:spPr/>
    </dgm:pt>
    <dgm:pt modelId="{E09750CF-28FD-2A46-83E2-C365E0D9D447}" type="pres">
      <dgm:prSet presAssocID="{F3A122F8-2A23-2F44-9D70-C2BE9A9A6A84}" presName="space" presStyleCnt="0"/>
      <dgm:spPr/>
    </dgm:pt>
    <dgm:pt modelId="{20CE3D97-3CAD-694B-9FE1-212069CD1299}" type="pres">
      <dgm:prSet presAssocID="{D1175D5C-7047-2049-8159-DC3ED639D3B5}" presName="composite" presStyleCnt="0"/>
      <dgm:spPr/>
    </dgm:pt>
    <dgm:pt modelId="{D9AF90B2-AF2D-C04C-A2C7-7DB24342D817}" type="pres">
      <dgm:prSet presAssocID="{D1175D5C-7047-2049-8159-DC3ED639D3B5}" presName="LShape" presStyleLbl="alignNode1" presStyleIdx="14" presStyleCnt="17"/>
      <dgm:spPr>
        <a:solidFill>
          <a:srgbClr val="C00000"/>
        </a:solidFill>
        <a:ln>
          <a:solidFill>
            <a:srgbClr val="C00000"/>
          </a:solidFill>
        </a:ln>
      </dgm:spPr>
    </dgm:pt>
    <dgm:pt modelId="{059105D9-B23A-2348-B3C8-D6FC40D33943}" type="pres">
      <dgm:prSet presAssocID="{D1175D5C-7047-2049-8159-DC3ED639D3B5}" presName="ParentText" presStyleLbl="revTx" presStyleIdx="7" presStyleCnt="9">
        <dgm:presLayoutVars>
          <dgm:chMax val="0"/>
          <dgm:chPref val="0"/>
          <dgm:bulletEnabled val="1"/>
        </dgm:presLayoutVars>
      </dgm:prSet>
      <dgm:spPr/>
    </dgm:pt>
    <dgm:pt modelId="{CA961CFE-3C17-054F-B57A-FF8F94176BAA}" type="pres">
      <dgm:prSet presAssocID="{D1175D5C-7047-2049-8159-DC3ED639D3B5}" presName="Triangle" presStyleLbl="alignNode1" presStyleIdx="15" presStyleCnt="17"/>
      <dgm:spPr>
        <a:solidFill>
          <a:srgbClr val="C00000"/>
        </a:solidFill>
        <a:ln>
          <a:solidFill>
            <a:srgbClr val="C00000"/>
          </a:solidFill>
        </a:ln>
      </dgm:spPr>
    </dgm:pt>
    <dgm:pt modelId="{AB8AD566-1EA7-5043-ABEA-1241782808EE}" type="pres">
      <dgm:prSet presAssocID="{491F21A2-9450-324C-B8C9-D144A06605B3}" presName="sibTrans" presStyleCnt="0"/>
      <dgm:spPr/>
    </dgm:pt>
    <dgm:pt modelId="{9DC6A493-9E45-7B45-B0AC-59CE50CA798A}" type="pres">
      <dgm:prSet presAssocID="{491F21A2-9450-324C-B8C9-D144A06605B3}" presName="space" presStyleCnt="0"/>
      <dgm:spPr/>
    </dgm:pt>
    <dgm:pt modelId="{9CEC97F7-4966-5542-822B-6313971D12ED}" type="pres">
      <dgm:prSet presAssocID="{8CC13122-0317-D04E-A522-7F73F9264B36}" presName="composite" presStyleCnt="0"/>
      <dgm:spPr/>
    </dgm:pt>
    <dgm:pt modelId="{D2D02FF9-B4D8-304F-94DB-B86BB748A856}" type="pres">
      <dgm:prSet presAssocID="{8CC13122-0317-D04E-A522-7F73F9264B36}" presName="LShape" presStyleLbl="alignNode1" presStyleIdx="16" presStyleCnt="17"/>
      <dgm:spPr>
        <a:solidFill>
          <a:srgbClr val="C00000"/>
        </a:solidFill>
        <a:ln>
          <a:solidFill>
            <a:srgbClr val="C00000"/>
          </a:solidFill>
        </a:ln>
      </dgm:spPr>
    </dgm:pt>
    <dgm:pt modelId="{F7CF28BE-8C12-8C43-A3B1-C5EB438121BD}" type="pres">
      <dgm:prSet presAssocID="{8CC13122-0317-D04E-A522-7F73F9264B36}" presName="ParentText" presStyleLbl="revTx" presStyleIdx="8" presStyleCnt="9">
        <dgm:presLayoutVars>
          <dgm:chMax val="0"/>
          <dgm:chPref val="0"/>
          <dgm:bulletEnabled val="1"/>
        </dgm:presLayoutVars>
      </dgm:prSet>
      <dgm:spPr/>
    </dgm:pt>
  </dgm:ptLst>
  <dgm:cxnLst>
    <dgm:cxn modelId="{7021EC2C-1B51-4382-BF93-6D4FB602CCB0}" type="presOf" srcId="{4EA63244-6D96-6349-8E09-616BA66D04F0}" destId="{8B65A244-D9E5-114B-BE09-3210F16D1430}" srcOrd="0" destOrd="0" presId="urn:microsoft.com/office/officeart/2009/3/layout/StepUpProcess"/>
    <dgm:cxn modelId="{2C383935-2783-4049-BCAF-BB4348BAD89B}" type="presOf" srcId="{8CC13122-0317-D04E-A522-7F73F9264B36}" destId="{F7CF28BE-8C12-8C43-A3B1-C5EB438121BD}" srcOrd="0" destOrd="0" presId="urn:microsoft.com/office/officeart/2009/3/layout/StepUpProcess"/>
    <dgm:cxn modelId="{DF11A146-D8AF-4659-959D-F45F155ABC19}" type="presOf" srcId="{7CFE76AD-0D24-7945-86D8-70F856486F28}" destId="{7038A884-2C26-2648-8208-9C04E9A7BFA1}" srcOrd="0" destOrd="0" presId="urn:microsoft.com/office/officeart/2009/3/layout/StepUpProcess"/>
    <dgm:cxn modelId="{75E1D649-4944-2D47-A65F-7857A2ED5635}" srcId="{E5593AD3-3BB1-C24D-A013-D42C590EE24A}" destId="{7CFE76AD-0D24-7945-86D8-70F856486F28}" srcOrd="3" destOrd="0" parTransId="{34208813-2D38-7941-9B11-7006B36F0792}" sibTransId="{E8A85966-D838-F447-8908-985279B0BEB5}"/>
    <dgm:cxn modelId="{D8CBB257-0D2A-4938-ABC6-D73FCA32735E}" type="presOf" srcId="{95AD59EB-C66D-7E48-A4C4-D2ED63FCA66C}" destId="{48ADE5C4-1F17-EA42-B2F4-D209A27C5E13}" srcOrd="0" destOrd="0" presId="urn:microsoft.com/office/officeart/2009/3/layout/StepUpProcess"/>
    <dgm:cxn modelId="{7877E26A-43A5-4CD8-BD35-FE57E45E2CDA}" type="presOf" srcId="{F47BAEBE-8897-A449-9E90-9F881172ECCD}" destId="{1C8FC2E6-BEE7-7640-9130-4A5B8444652A}" srcOrd="0" destOrd="0" presId="urn:microsoft.com/office/officeart/2009/3/layout/StepUpProcess"/>
    <dgm:cxn modelId="{6363DB70-93E5-4D64-8670-C7016C7E4D92}" type="presOf" srcId="{4ED0004F-D624-4348-8E8A-92487B1DB75F}" destId="{5B11A958-2F14-6848-90E3-A41BD4574F3E}" srcOrd="0" destOrd="0" presId="urn:microsoft.com/office/officeart/2009/3/layout/StepUpProcess"/>
    <dgm:cxn modelId="{C44E4B84-017F-440D-AFAB-EF9B8B7CCF47}" type="presOf" srcId="{D1175D5C-7047-2049-8159-DC3ED639D3B5}" destId="{059105D9-B23A-2348-B3C8-D6FC40D33943}" srcOrd="0" destOrd="0" presId="urn:microsoft.com/office/officeart/2009/3/layout/StepUpProcess"/>
    <dgm:cxn modelId="{A7EAD78A-8DD2-46AF-BC68-1CFB73BE877A}" type="presOf" srcId="{BB4F2F50-CDAF-0849-B194-C01F3E81CC2E}" destId="{1CF4F10F-4318-D149-8976-673D6DD064EA}" srcOrd="0" destOrd="0" presId="urn:microsoft.com/office/officeart/2009/3/layout/StepUpProcess"/>
    <dgm:cxn modelId="{A2CF738D-E819-8541-BF0F-6EC9CF7048C4}" srcId="{E5593AD3-3BB1-C24D-A013-D42C590EE24A}" destId="{95AD59EB-C66D-7E48-A4C4-D2ED63FCA66C}" srcOrd="4" destOrd="0" parTransId="{0C9C889A-E675-B042-AE6B-EA4C9FD7940F}" sibTransId="{862CA10A-22A1-DE47-A1A4-2911ECF42C9C}"/>
    <dgm:cxn modelId="{406AB3AB-AE45-F746-B78D-D1D47312A3A7}" srcId="{E5593AD3-3BB1-C24D-A013-D42C590EE24A}" destId="{F47BAEBE-8897-A449-9E90-9F881172ECCD}" srcOrd="0" destOrd="0" parTransId="{A51FB496-B191-7742-9E5F-F23993ABC2F0}" sibTransId="{2410B4F6-A89C-F240-AED4-EC602A3D8A63}"/>
    <dgm:cxn modelId="{7E9223B3-BED0-1A46-99EB-36292BD239F1}" srcId="{E5593AD3-3BB1-C24D-A013-D42C590EE24A}" destId="{8CC13122-0317-D04E-A522-7F73F9264B36}" srcOrd="8" destOrd="0" parTransId="{7792726D-FA9A-AD4D-8AA4-31DA2720ED19}" sibTransId="{6B0408E4-EA7A-DB44-89AF-DD99BA6F0887}"/>
    <dgm:cxn modelId="{6361E2B8-567D-488F-9C6D-BCBD744E10DF}" type="presOf" srcId="{E5593AD3-3BB1-C24D-A013-D42C590EE24A}" destId="{435BC264-D944-024A-8672-EB5B0E123B0C}" srcOrd="0" destOrd="0" presId="urn:microsoft.com/office/officeart/2009/3/layout/StepUpProcess"/>
    <dgm:cxn modelId="{2DEC70C4-82AC-4386-9139-B23A0631CDBA}" type="presOf" srcId="{6F6E99D9-B6D4-CB4D-A048-5E608C67015E}" destId="{CF0B11DC-6522-9E4C-86BA-406FFC089183}" srcOrd="0" destOrd="0" presId="urn:microsoft.com/office/officeart/2009/3/layout/StepUpProcess"/>
    <dgm:cxn modelId="{6E7F03D6-50CF-4748-B306-A405D379042F}" srcId="{E5593AD3-3BB1-C24D-A013-D42C590EE24A}" destId="{D1175D5C-7047-2049-8159-DC3ED639D3B5}" srcOrd="7" destOrd="0" parTransId="{6CFE0C3D-38E9-7C47-BB41-FAB160AD69C1}" sibTransId="{491F21A2-9450-324C-B8C9-D144A06605B3}"/>
    <dgm:cxn modelId="{36A7E8D6-6950-4E46-924A-1DC910475DCC}" srcId="{E5593AD3-3BB1-C24D-A013-D42C590EE24A}" destId="{4ED0004F-D624-4348-8E8A-92487B1DB75F}" srcOrd="1" destOrd="0" parTransId="{AD7450B9-8F04-604A-AE74-825514C396EC}" sibTransId="{7552B570-1674-3C48-986E-E6EEF1EF1171}"/>
    <dgm:cxn modelId="{6D7A04EC-D95D-6B49-A673-D4F15A949671}" srcId="{E5593AD3-3BB1-C24D-A013-D42C590EE24A}" destId="{BB4F2F50-CDAF-0849-B194-C01F3E81CC2E}" srcOrd="6" destOrd="0" parTransId="{199569AF-504C-EE46-A6E8-51CD21C8410C}" sibTransId="{F3A122F8-2A23-2F44-9D70-C2BE9A9A6A84}"/>
    <dgm:cxn modelId="{E3174BEE-CD21-094B-AB75-E973D6B5CA3D}" srcId="{E5593AD3-3BB1-C24D-A013-D42C590EE24A}" destId="{6F6E99D9-B6D4-CB4D-A048-5E608C67015E}" srcOrd="2" destOrd="0" parTransId="{1DE4EC81-D0AF-674E-838D-1C861897F135}" sibTransId="{243158CB-2D70-EB4E-AE68-C2A6B121D42D}"/>
    <dgm:cxn modelId="{F7FBB4F0-B7FE-114B-A9DD-3C7196700C4A}" srcId="{E5593AD3-3BB1-C24D-A013-D42C590EE24A}" destId="{4EA63244-6D96-6349-8E09-616BA66D04F0}" srcOrd="5" destOrd="0" parTransId="{A6CF2879-5582-E341-836E-22BD09DA2E24}" sibTransId="{91F9930E-599E-2941-B3F5-01237318D0AE}"/>
    <dgm:cxn modelId="{CFB515EE-3CAB-4F7F-8108-92234275BF6E}" type="presParOf" srcId="{435BC264-D944-024A-8672-EB5B0E123B0C}" destId="{6E4074FA-EC0F-0345-8616-2272225733F9}" srcOrd="0" destOrd="0" presId="urn:microsoft.com/office/officeart/2009/3/layout/StepUpProcess"/>
    <dgm:cxn modelId="{5897BC85-A567-4DB9-942F-A203845D3595}" type="presParOf" srcId="{6E4074FA-EC0F-0345-8616-2272225733F9}" destId="{4DD9202C-7F16-8F44-A78D-6059E4AF6CEA}" srcOrd="0" destOrd="0" presId="urn:microsoft.com/office/officeart/2009/3/layout/StepUpProcess"/>
    <dgm:cxn modelId="{4D5D7853-C21B-4AAE-B9CB-70FF39880670}" type="presParOf" srcId="{6E4074FA-EC0F-0345-8616-2272225733F9}" destId="{1C8FC2E6-BEE7-7640-9130-4A5B8444652A}" srcOrd="1" destOrd="0" presId="urn:microsoft.com/office/officeart/2009/3/layout/StepUpProcess"/>
    <dgm:cxn modelId="{C6EBE927-4AEB-4B9E-9067-2FED081203F4}" type="presParOf" srcId="{6E4074FA-EC0F-0345-8616-2272225733F9}" destId="{4415BC45-FD3F-E44D-980F-3DFD7E95B54D}" srcOrd="2" destOrd="0" presId="urn:microsoft.com/office/officeart/2009/3/layout/StepUpProcess"/>
    <dgm:cxn modelId="{1193ED77-DE9B-4E84-971A-F658192F74EF}" type="presParOf" srcId="{435BC264-D944-024A-8672-EB5B0E123B0C}" destId="{B59CA11B-7F9E-D845-97F2-44ADABF6FA3E}" srcOrd="1" destOrd="0" presId="urn:microsoft.com/office/officeart/2009/3/layout/StepUpProcess"/>
    <dgm:cxn modelId="{B3CF7899-22CC-4DD8-966E-F1EA15ED98DA}" type="presParOf" srcId="{B59CA11B-7F9E-D845-97F2-44ADABF6FA3E}" destId="{DC9A45CE-8F30-4A4C-8A08-94E402ACFD9B}" srcOrd="0" destOrd="0" presId="urn:microsoft.com/office/officeart/2009/3/layout/StepUpProcess"/>
    <dgm:cxn modelId="{B74DAD47-1C04-497C-8574-D727D768FC6E}" type="presParOf" srcId="{435BC264-D944-024A-8672-EB5B0E123B0C}" destId="{27586CBB-8E34-1A49-98A9-CCE5089343B0}" srcOrd="2" destOrd="0" presId="urn:microsoft.com/office/officeart/2009/3/layout/StepUpProcess"/>
    <dgm:cxn modelId="{C38293B4-290D-4784-B73B-87E2A75A1B45}" type="presParOf" srcId="{27586CBB-8E34-1A49-98A9-CCE5089343B0}" destId="{BF908F01-6E38-6245-B1CE-2C0F53BB6D0B}" srcOrd="0" destOrd="0" presId="urn:microsoft.com/office/officeart/2009/3/layout/StepUpProcess"/>
    <dgm:cxn modelId="{8538AEE2-4763-49C7-86EA-DDF6D952A123}" type="presParOf" srcId="{27586CBB-8E34-1A49-98A9-CCE5089343B0}" destId="{5B11A958-2F14-6848-90E3-A41BD4574F3E}" srcOrd="1" destOrd="0" presId="urn:microsoft.com/office/officeart/2009/3/layout/StepUpProcess"/>
    <dgm:cxn modelId="{B66B4A46-5CE1-41A6-8FEE-8ABAAF2175AF}" type="presParOf" srcId="{27586CBB-8E34-1A49-98A9-CCE5089343B0}" destId="{F8BEA6D8-D939-9249-83DF-E65D6CE8AC85}" srcOrd="2" destOrd="0" presId="urn:microsoft.com/office/officeart/2009/3/layout/StepUpProcess"/>
    <dgm:cxn modelId="{22058424-626B-4BEA-A8F3-A740E97DB0A3}" type="presParOf" srcId="{435BC264-D944-024A-8672-EB5B0E123B0C}" destId="{38F56BB1-00C9-864D-9028-811E8D4CB103}" srcOrd="3" destOrd="0" presId="urn:microsoft.com/office/officeart/2009/3/layout/StepUpProcess"/>
    <dgm:cxn modelId="{8AEBD6B9-ABC3-4F07-A72D-5C3EB034DE1A}" type="presParOf" srcId="{38F56BB1-00C9-864D-9028-811E8D4CB103}" destId="{52AFD7B2-628A-BF42-B68C-726900CFA00C}" srcOrd="0" destOrd="0" presId="urn:microsoft.com/office/officeart/2009/3/layout/StepUpProcess"/>
    <dgm:cxn modelId="{70DB6171-657E-4A92-A8EB-68700B8716D2}" type="presParOf" srcId="{435BC264-D944-024A-8672-EB5B0E123B0C}" destId="{8D88E0CA-72B3-CD4C-89B7-0DF995EE101F}" srcOrd="4" destOrd="0" presId="urn:microsoft.com/office/officeart/2009/3/layout/StepUpProcess"/>
    <dgm:cxn modelId="{6F8EC899-A4F1-4A9E-9C86-D6B3785C30ED}" type="presParOf" srcId="{8D88E0CA-72B3-CD4C-89B7-0DF995EE101F}" destId="{AB58DE59-FC6A-2143-B8BD-89C2B303B01C}" srcOrd="0" destOrd="0" presId="urn:microsoft.com/office/officeart/2009/3/layout/StepUpProcess"/>
    <dgm:cxn modelId="{327E1920-0B70-44DB-9684-1A6D60EB1B34}" type="presParOf" srcId="{8D88E0CA-72B3-CD4C-89B7-0DF995EE101F}" destId="{CF0B11DC-6522-9E4C-86BA-406FFC089183}" srcOrd="1" destOrd="0" presId="urn:microsoft.com/office/officeart/2009/3/layout/StepUpProcess"/>
    <dgm:cxn modelId="{DF58AD9F-1885-4297-A440-ADD112B8D8B0}" type="presParOf" srcId="{8D88E0CA-72B3-CD4C-89B7-0DF995EE101F}" destId="{B60DA5E7-E63A-5245-9B52-9978106C7ED7}" srcOrd="2" destOrd="0" presId="urn:microsoft.com/office/officeart/2009/3/layout/StepUpProcess"/>
    <dgm:cxn modelId="{8F649907-793C-440B-B679-FDF0754A320E}" type="presParOf" srcId="{435BC264-D944-024A-8672-EB5B0E123B0C}" destId="{FF0D3FCC-C541-C04F-8EE1-48D8B83BA03D}" srcOrd="5" destOrd="0" presId="urn:microsoft.com/office/officeart/2009/3/layout/StepUpProcess"/>
    <dgm:cxn modelId="{D63C1EA3-2431-4662-BE3B-09055CAAC299}" type="presParOf" srcId="{FF0D3FCC-C541-C04F-8EE1-48D8B83BA03D}" destId="{2CD4CB7E-3875-1547-8B8F-880C2C8BB471}" srcOrd="0" destOrd="0" presId="urn:microsoft.com/office/officeart/2009/3/layout/StepUpProcess"/>
    <dgm:cxn modelId="{38080550-7AA0-47E4-A776-EE0E430C73D7}" type="presParOf" srcId="{435BC264-D944-024A-8672-EB5B0E123B0C}" destId="{86E3AF55-D067-FB45-BBDF-46CCD307B392}" srcOrd="6" destOrd="0" presId="urn:microsoft.com/office/officeart/2009/3/layout/StepUpProcess"/>
    <dgm:cxn modelId="{45FFF50E-88BA-4691-9D61-D8F6E84E31D3}" type="presParOf" srcId="{86E3AF55-D067-FB45-BBDF-46CCD307B392}" destId="{B062F1F1-A93B-6043-B592-28A89E1B2F9E}" srcOrd="0" destOrd="0" presId="urn:microsoft.com/office/officeart/2009/3/layout/StepUpProcess"/>
    <dgm:cxn modelId="{1A3F821C-CEDF-40F1-852C-7F1E6789C038}" type="presParOf" srcId="{86E3AF55-D067-FB45-BBDF-46CCD307B392}" destId="{7038A884-2C26-2648-8208-9C04E9A7BFA1}" srcOrd="1" destOrd="0" presId="urn:microsoft.com/office/officeart/2009/3/layout/StepUpProcess"/>
    <dgm:cxn modelId="{B501421E-80ED-4EF6-BFE9-B352F7F3037B}" type="presParOf" srcId="{86E3AF55-D067-FB45-BBDF-46CCD307B392}" destId="{D534957E-E170-E14C-9F27-5E660C6C7CBB}" srcOrd="2" destOrd="0" presId="urn:microsoft.com/office/officeart/2009/3/layout/StepUpProcess"/>
    <dgm:cxn modelId="{543AFB82-0288-4F79-BD14-12864F264A3E}" type="presParOf" srcId="{435BC264-D944-024A-8672-EB5B0E123B0C}" destId="{6679D953-9AEE-EB44-8E28-759F88F10EC9}" srcOrd="7" destOrd="0" presId="urn:microsoft.com/office/officeart/2009/3/layout/StepUpProcess"/>
    <dgm:cxn modelId="{8B30EB00-3B64-4AE5-8C63-5A150815FE0E}" type="presParOf" srcId="{6679D953-9AEE-EB44-8E28-759F88F10EC9}" destId="{B04187C5-5530-0D4B-BD4A-2733EE608454}" srcOrd="0" destOrd="0" presId="urn:microsoft.com/office/officeart/2009/3/layout/StepUpProcess"/>
    <dgm:cxn modelId="{2C04D9D1-EC79-4C97-876A-0679D2C0387A}" type="presParOf" srcId="{435BC264-D944-024A-8672-EB5B0E123B0C}" destId="{EECC5AE6-FC91-364D-A2C5-20837E61724A}" srcOrd="8" destOrd="0" presId="urn:microsoft.com/office/officeart/2009/3/layout/StepUpProcess"/>
    <dgm:cxn modelId="{8DDFCBB0-AA73-4E34-9E88-9266B5D28187}" type="presParOf" srcId="{EECC5AE6-FC91-364D-A2C5-20837E61724A}" destId="{893472F1-97CE-2B45-B4B0-57D2C56D9AF9}" srcOrd="0" destOrd="0" presId="urn:microsoft.com/office/officeart/2009/3/layout/StepUpProcess"/>
    <dgm:cxn modelId="{1CE905DE-E955-4767-A932-3B3C7719815F}" type="presParOf" srcId="{EECC5AE6-FC91-364D-A2C5-20837E61724A}" destId="{48ADE5C4-1F17-EA42-B2F4-D209A27C5E13}" srcOrd="1" destOrd="0" presId="urn:microsoft.com/office/officeart/2009/3/layout/StepUpProcess"/>
    <dgm:cxn modelId="{5EDD8501-9CD9-468D-AAAD-0683907B1E15}" type="presParOf" srcId="{EECC5AE6-FC91-364D-A2C5-20837E61724A}" destId="{04E67412-8F83-1843-B02E-BDEBE9317A62}" srcOrd="2" destOrd="0" presId="urn:microsoft.com/office/officeart/2009/3/layout/StepUpProcess"/>
    <dgm:cxn modelId="{DE6F21F6-1AC1-4D13-876B-0C000A2B3341}" type="presParOf" srcId="{435BC264-D944-024A-8672-EB5B0E123B0C}" destId="{1F93E6E3-56EC-F843-A689-972E22B0ECCF}" srcOrd="9" destOrd="0" presId="urn:microsoft.com/office/officeart/2009/3/layout/StepUpProcess"/>
    <dgm:cxn modelId="{B4C46FC7-6005-42A5-9785-DD0AFF51D962}" type="presParOf" srcId="{1F93E6E3-56EC-F843-A689-972E22B0ECCF}" destId="{41E11BDB-C768-8444-A741-65523BDF1B42}" srcOrd="0" destOrd="0" presId="urn:microsoft.com/office/officeart/2009/3/layout/StepUpProcess"/>
    <dgm:cxn modelId="{372E048E-561E-4E86-A5A8-DA48D25A059D}" type="presParOf" srcId="{435BC264-D944-024A-8672-EB5B0E123B0C}" destId="{A0A277BE-8973-9F47-BAE0-8B5F7823F9A2}" srcOrd="10" destOrd="0" presId="urn:microsoft.com/office/officeart/2009/3/layout/StepUpProcess"/>
    <dgm:cxn modelId="{FA736A63-90BC-4797-AC35-9891D2FA4C8D}" type="presParOf" srcId="{A0A277BE-8973-9F47-BAE0-8B5F7823F9A2}" destId="{2D86AC1F-45F8-484A-BFE8-8EDE95FBDCF7}" srcOrd="0" destOrd="0" presId="urn:microsoft.com/office/officeart/2009/3/layout/StepUpProcess"/>
    <dgm:cxn modelId="{6B33F5BE-5DEA-44E4-B158-2A7C1A8B78FE}" type="presParOf" srcId="{A0A277BE-8973-9F47-BAE0-8B5F7823F9A2}" destId="{8B65A244-D9E5-114B-BE09-3210F16D1430}" srcOrd="1" destOrd="0" presId="urn:microsoft.com/office/officeart/2009/3/layout/StepUpProcess"/>
    <dgm:cxn modelId="{8A4B0072-F8AB-4519-AB77-24A25DE29E5B}" type="presParOf" srcId="{A0A277BE-8973-9F47-BAE0-8B5F7823F9A2}" destId="{28A04FEB-E877-6A42-904D-02CCA3A623FA}" srcOrd="2" destOrd="0" presId="urn:microsoft.com/office/officeart/2009/3/layout/StepUpProcess"/>
    <dgm:cxn modelId="{3DF62EB9-E822-4128-BB40-775B8780D921}" type="presParOf" srcId="{435BC264-D944-024A-8672-EB5B0E123B0C}" destId="{56EDEBAA-5D57-EE46-A22F-50B64A478A1A}" srcOrd="11" destOrd="0" presId="urn:microsoft.com/office/officeart/2009/3/layout/StepUpProcess"/>
    <dgm:cxn modelId="{24217FC7-51C5-4F1F-BDE7-37163C3B8148}" type="presParOf" srcId="{56EDEBAA-5D57-EE46-A22F-50B64A478A1A}" destId="{A2F966FE-98BF-5B44-A3F4-9F09BC25D6A9}" srcOrd="0" destOrd="0" presId="urn:microsoft.com/office/officeart/2009/3/layout/StepUpProcess"/>
    <dgm:cxn modelId="{E9C37FB3-4B02-4FF6-9C9A-83F5CD947FBF}" type="presParOf" srcId="{435BC264-D944-024A-8672-EB5B0E123B0C}" destId="{290DEE7C-282E-1944-868A-AD62D8EED546}" srcOrd="12" destOrd="0" presId="urn:microsoft.com/office/officeart/2009/3/layout/StepUpProcess"/>
    <dgm:cxn modelId="{1FBABE64-E61C-4269-8BD3-3AA3BA9FED5B}" type="presParOf" srcId="{290DEE7C-282E-1944-868A-AD62D8EED546}" destId="{28B78B3C-9520-9E43-9DB1-99E5003B8DE9}" srcOrd="0" destOrd="0" presId="urn:microsoft.com/office/officeart/2009/3/layout/StepUpProcess"/>
    <dgm:cxn modelId="{034FD1A7-0283-4A2A-9A1F-01FFF9DBA477}" type="presParOf" srcId="{290DEE7C-282E-1944-868A-AD62D8EED546}" destId="{1CF4F10F-4318-D149-8976-673D6DD064EA}" srcOrd="1" destOrd="0" presId="urn:microsoft.com/office/officeart/2009/3/layout/StepUpProcess"/>
    <dgm:cxn modelId="{44944C55-1EBF-4CF8-A087-85275D92F1F3}" type="presParOf" srcId="{290DEE7C-282E-1944-868A-AD62D8EED546}" destId="{E4EDBA02-07E2-C247-A9AC-673F59D0D546}" srcOrd="2" destOrd="0" presId="urn:microsoft.com/office/officeart/2009/3/layout/StepUpProcess"/>
    <dgm:cxn modelId="{1C4039E1-FA47-4CA5-B08C-37E2B80B8D87}" type="presParOf" srcId="{435BC264-D944-024A-8672-EB5B0E123B0C}" destId="{3DBC02A3-C748-F443-BACF-762D1F02F7BB}" srcOrd="13" destOrd="0" presId="urn:microsoft.com/office/officeart/2009/3/layout/StepUpProcess"/>
    <dgm:cxn modelId="{9EC6E18E-D42E-47CB-ACC7-13D3085D8BE6}" type="presParOf" srcId="{3DBC02A3-C748-F443-BACF-762D1F02F7BB}" destId="{E09750CF-28FD-2A46-83E2-C365E0D9D447}" srcOrd="0" destOrd="0" presId="urn:microsoft.com/office/officeart/2009/3/layout/StepUpProcess"/>
    <dgm:cxn modelId="{9D158026-EF0B-499D-89FB-506DB85E1173}" type="presParOf" srcId="{435BC264-D944-024A-8672-EB5B0E123B0C}" destId="{20CE3D97-3CAD-694B-9FE1-212069CD1299}" srcOrd="14" destOrd="0" presId="urn:microsoft.com/office/officeart/2009/3/layout/StepUpProcess"/>
    <dgm:cxn modelId="{328BD454-FC0E-413F-BC19-CEE7654AE11E}" type="presParOf" srcId="{20CE3D97-3CAD-694B-9FE1-212069CD1299}" destId="{D9AF90B2-AF2D-C04C-A2C7-7DB24342D817}" srcOrd="0" destOrd="0" presId="urn:microsoft.com/office/officeart/2009/3/layout/StepUpProcess"/>
    <dgm:cxn modelId="{0E2BF1DD-AEC2-41B8-A9B1-7CB4778E11BD}" type="presParOf" srcId="{20CE3D97-3CAD-694B-9FE1-212069CD1299}" destId="{059105D9-B23A-2348-B3C8-D6FC40D33943}" srcOrd="1" destOrd="0" presId="urn:microsoft.com/office/officeart/2009/3/layout/StepUpProcess"/>
    <dgm:cxn modelId="{EE2E96B9-2494-4BAD-B8BD-CB79728F4263}" type="presParOf" srcId="{20CE3D97-3CAD-694B-9FE1-212069CD1299}" destId="{CA961CFE-3C17-054F-B57A-FF8F94176BAA}" srcOrd="2" destOrd="0" presId="urn:microsoft.com/office/officeart/2009/3/layout/StepUpProcess"/>
    <dgm:cxn modelId="{CA1B2425-C345-4AC5-B356-DFC575CC3FDC}" type="presParOf" srcId="{435BC264-D944-024A-8672-EB5B0E123B0C}" destId="{AB8AD566-1EA7-5043-ABEA-1241782808EE}" srcOrd="15" destOrd="0" presId="urn:microsoft.com/office/officeart/2009/3/layout/StepUpProcess"/>
    <dgm:cxn modelId="{CED10DC9-5B91-4A0D-BBE0-417992DDA7D5}" type="presParOf" srcId="{AB8AD566-1EA7-5043-ABEA-1241782808EE}" destId="{9DC6A493-9E45-7B45-B0AC-59CE50CA798A}" srcOrd="0" destOrd="0" presId="urn:microsoft.com/office/officeart/2009/3/layout/StepUpProcess"/>
    <dgm:cxn modelId="{5C2C5766-B586-40BF-A44A-508E876479D5}" type="presParOf" srcId="{435BC264-D944-024A-8672-EB5B0E123B0C}" destId="{9CEC97F7-4966-5542-822B-6313971D12ED}" srcOrd="16" destOrd="0" presId="urn:microsoft.com/office/officeart/2009/3/layout/StepUpProcess"/>
    <dgm:cxn modelId="{9A40F01F-A5A2-46BB-B64C-4D943044B3C7}" type="presParOf" srcId="{9CEC97F7-4966-5542-822B-6313971D12ED}" destId="{D2D02FF9-B4D8-304F-94DB-B86BB748A856}" srcOrd="0" destOrd="0" presId="urn:microsoft.com/office/officeart/2009/3/layout/StepUpProcess"/>
    <dgm:cxn modelId="{55D14413-1E4A-4B8D-B127-8A909E79E493}" type="presParOf" srcId="{9CEC97F7-4966-5542-822B-6313971D12ED}" destId="{F7CF28BE-8C12-8C43-A3B1-C5EB438121BD}"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C38F7-8E10-E34A-A519-9208990FAA5E}">
      <dsp:nvSpPr>
        <dsp:cNvPr id="0" name=""/>
        <dsp:cNvSpPr/>
      </dsp:nvSpPr>
      <dsp:spPr>
        <a:xfrm>
          <a:off x="1027" y="813237"/>
          <a:ext cx="2004593" cy="801837"/>
        </a:xfrm>
        <a:prstGeom prst="homePlate">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fr-FR" sz="1000" b="1" kern="1200" dirty="0"/>
            <a:t>Phonétique &amp; Phonologie</a:t>
          </a:r>
        </a:p>
      </dsp:txBody>
      <dsp:txXfrm>
        <a:off x="1027" y="813237"/>
        <a:ext cx="1804134" cy="801837"/>
      </dsp:txXfrm>
    </dsp:sp>
    <dsp:sp modelId="{732E1F57-40C3-B442-90D7-638FE74DAD64}">
      <dsp:nvSpPr>
        <dsp:cNvPr id="0" name=""/>
        <dsp:cNvSpPr/>
      </dsp:nvSpPr>
      <dsp:spPr>
        <a:xfrm>
          <a:off x="1604702" y="813237"/>
          <a:ext cx="2004593" cy="801837"/>
        </a:xfrm>
        <a:prstGeom prst="chevron">
          <a:avLst/>
        </a:prstGeom>
        <a:solidFill>
          <a:schemeClr val="accent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Lexique/sémantique</a:t>
          </a:r>
        </a:p>
      </dsp:txBody>
      <dsp:txXfrm>
        <a:off x="2005621" y="813237"/>
        <a:ext cx="1202756" cy="801837"/>
      </dsp:txXfrm>
    </dsp:sp>
    <dsp:sp modelId="{7B5D1992-DA9B-EA43-B97D-E06A871D2B67}">
      <dsp:nvSpPr>
        <dsp:cNvPr id="0" name=""/>
        <dsp:cNvSpPr/>
      </dsp:nvSpPr>
      <dsp:spPr>
        <a:xfrm>
          <a:off x="3208376" y="813237"/>
          <a:ext cx="2004593" cy="801837"/>
        </a:xfrm>
        <a:prstGeom prst="chevron">
          <a:avLst/>
        </a:prstGeom>
        <a:solidFill>
          <a:srgbClr val="7030A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Morphosyntaxe (morphologie &amp; syntaxe)</a:t>
          </a:r>
        </a:p>
      </dsp:txBody>
      <dsp:txXfrm>
        <a:off x="3609295" y="813237"/>
        <a:ext cx="1202756" cy="801837"/>
      </dsp:txXfrm>
    </dsp:sp>
    <dsp:sp modelId="{1A26F672-634F-9A40-A0AF-09106F678108}">
      <dsp:nvSpPr>
        <dsp:cNvPr id="0" name=""/>
        <dsp:cNvSpPr/>
      </dsp:nvSpPr>
      <dsp:spPr>
        <a:xfrm>
          <a:off x="4812051" y="813237"/>
          <a:ext cx="2004593" cy="801837"/>
        </a:xfrm>
        <a:prstGeom prst="chevron">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Discours</a:t>
          </a:r>
        </a:p>
      </dsp:txBody>
      <dsp:txXfrm>
        <a:off x="5212970" y="813237"/>
        <a:ext cx="1202756" cy="801837"/>
      </dsp:txXfrm>
    </dsp:sp>
    <dsp:sp modelId="{1DE067BD-35DD-0843-8F46-1E3AA911405E}">
      <dsp:nvSpPr>
        <dsp:cNvPr id="0" name=""/>
        <dsp:cNvSpPr/>
      </dsp:nvSpPr>
      <dsp:spPr>
        <a:xfrm>
          <a:off x="6415725" y="813237"/>
          <a:ext cx="2004593" cy="801837"/>
        </a:xfrm>
        <a:prstGeom prst="chevron">
          <a:avLst/>
        </a:prstGeom>
        <a:solidFill>
          <a:srgbClr val="92D05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Pragmatique</a:t>
          </a:r>
        </a:p>
      </dsp:txBody>
      <dsp:txXfrm>
        <a:off x="6816644" y="813237"/>
        <a:ext cx="1202756" cy="801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C38F7-8E10-E34A-A519-9208990FAA5E}">
      <dsp:nvSpPr>
        <dsp:cNvPr id="0" name=""/>
        <dsp:cNvSpPr/>
      </dsp:nvSpPr>
      <dsp:spPr>
        <a:xfrm>
          <a:off x="1021" y="815917"/>
          <a:ext cx="1991196" cy="796478"/>
        </a:xfrm>
        <a:prstGeom prst="homePlate">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Phonétique &amp; Phonologie</a:t>
          </a:r>
        </a:p>
      </dsp:txBody>
      <dsp:txXfrm>
        <a:off x="1021" y="815917"/>
        <a:ext cx="1792077" cy="796478"/>
      </dsp:txXfrm>
    </dsp:sp>
    <dsp:sp modelId="{732E1F57-40C3-B442-90D7-638FE74DAD64}">
      <dsp:nvSpPr>
        <dsp:cNvPr id="0" name=""/>
        <dsp:cNvSpPr/>
      </dsp:nvSpPr>
      <dsp:spPr>
        <a:xfrm>
          <a:off x="1593978" y="815917"/>
          <a:ext cx="1991196" cy="796478"/>
        </a:xfrm>
        <a:prstGeom prst="chevron">
          <a:avLst/>
        </a:prstGeom>
        <a:solidFill>
          <a:schemeClr val="accent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Lexique/sémantique</a:t>
          </a:r>
        </a:p>
      </dsp:txBody>
      <dsp:txXfrm>
        <a:off x="1992217" y="815917"/>
        <a:ext cx="1194718" cy="796478"/>
      </dsp:txXfrm>
    </dsp:sp>
    <dsp:sp modelId="{7B5D1992-DA9B-EA43-B97D-E06A871D2B67}">
      <dsp:nvSpPr>
        <dsp:cNvPr id="0" name=""/>
        <dsp:cNvSpPr/>
      </dsp:nvSpPr>
      <dsp:spPr>
        <a:xfrm>
          <a:off x="3186934" y="815917"/>
          <a:ext cx="1991196" cy="796478"/>
        </a:xfrm>
        <a:prstGeom prst="chevron">
          <a:avLst/>
        </a:prstGeom>
        <a:solidFill>
          <a:srgbClr val="7030A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Morphosyntaxe (morphologie &amp; syntaxe)</a:t>
          </a:r>
        </a:p>
      </dsp:txBody>
      <dsp:txXfrm>
        <a:off x="3585173" y="815917"/>
        <a:ext cx="1194718" cy="796478"/>
      </dsp:txXfrm>
    </dsp:sp>
    <dsp:sp modelId="{1A26F672-634F-9A40-A0AF-09106F678108}">
      <dsp:nvSpPr>
        <dsp:cNvPr id="0" name=""/>
        <dsp:cNvSpPr/>
      </dsp:nvSpPr>
      <dsp:spPr>
        <a:xfrm>
          <a:off x="4779891" y="815917"/>
          <a:ext cx="1991196" cy="796478"/>
        </a:xfrm>
        <a:prstGeom prst="chevron">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Discours</a:t>
          </a:r>
        </a:p>
      </dsp:txBody>
      <dsp:txXfrm>
        <a:off x="5178130" y="815917"/>
        <a:ext cx="1194718" cy="796478"/>
      </dsp:txXfrm>
    </dsp:sp>
    <dsp:sp modelId="{1DE067BD-35DD-0843-8F46-1E3AA911405E}">
      <dsp:nvSpPr>
        <dsp:cNvPr id="0" name=""/>
        <dsp:cNvSpPr/>
      </dsp:nvSpPr>
      <dsp:spPr>
        <a:xfrm>
          <a:off x="6372848" y="815917"/>
          <a:ext cx="1991196" cy="796478"/>
        </a:xfrm>
        <a:prstGeom prst="chevron">
          <a:avLst/>
        </a:prstGeom>
        <a:solidFill>
          <a:srgbClr val="92D05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Pragmatique</a:t>
          </a:r>
        </a:p>
      </dsp:txBody>
      <dsp:txXfrm>
        <a:off x="6771087" y="815917"/>
        <a:ext cx="1194718" cy="796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C38F7-8E10-E34A-A519-9208990FAA5E}">
      <dsp:nvSpPr>
        <dsp:cNvPr id="0" name=""/>
        <dsp:cNvSpPr/>
      </dsp:nvSpPr>
      <dsp:spPr>
        <a:xfrm>
          <a:off x="1039" y="808863"/>
          <a:ext cx="2026466" cy="810586"/>
        </a:xfrm>
        <a:prstGeom prst="homePlate">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Phonétique &amp; Phonologie</a:t>
          </a:r>
        </a:p>
      </dsp:txBody>
      <dsp:txXfrm>
        <a:off x="1039" y="808863"/>
        <a:ext cx="1823820" cy="810586"/>
      </dsp:txXfrm>
    </dsp:sp>
    <dsp:sp modelId="{732E1F57-40C3-B442-90D7-638FE74DAD64}">
      <dsp:nvSpPr>
        <dsp:cNvPr id="0" name=""/>
        <dsp:cNvSpPr/>
      </dsp:nvSpPr>
      <dsp:spPr>
        <a:xfrm>
          <a:off x="1622212" y="808863"/>
          <a:ext cx="2026466" cy="810586"/>
        </a:xfrm>
        <a:prstGeom prst="chevron">
          <a:avLst/>
        </a:prstGeom>
        <a:solidFill>
          <a:schemeClr val="accent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Lexique/sémantique</a:t>
          </a:r>
        </a:p>
      </dsp:txBody>
      <dsp:txXfrm>
        <a:off x="2027505" y="808863"/>
        <a:ext cx="1215880" cy="810586"/>
      </dsp:txXfrm>
    </dsp:sp>
    <dsp:sp modelId="{7B5D1992-DA9B-EA43-B97D-E06A871D2B67}">
      <dsp:nvSpPr>
        <dsp:cNvPr id="0" name=""/>
        <dsp:cNvSpPr/>
      </dsp:nvSpPr>
      <dsp:spPr>
        <a:xfrm>
          <a:off x="3243384" y="808863"/>
          <a:ext cx="2026466" cy="810586"/>
        </a:xfrm>
        <a:prstGeom prst="chevron">
          <a:avLst/>
        </a:prstGeom>
        <a:solidFill>
          <a:srgbClr val="7030A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Morphosyntaxe (morphologie &amp; syntaxe)</a:t>
          </a:r>
        </a:p>
      </dsp:txBody>
      <dsp:txXfrm>
        <a:off x="3648677" y="808863"/>
        <a:ext cx="1215880" cy="810586"/>
      </dsp:txXfrm>
    </dsp:sp>
    <dsp:sp modelId="{1A26F672-634F-9A40-A0AF-09106F678108}">
      <dsp:nvSpPr>
        <dsp:cNvPr id="0" name=""/>
        <dsp:cNvSpPr/>
      </dsp:nvSpPr>
      <dsp:spPr>
        <a:xfrm>
          <a:off x="4864557" y="808863"/>
          <a:ext cx="2026466" cy="810586"/>
        </a:xfrm>
        <a:prstGeom prst="chevron">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Discours</a:t>
          </a:r>
        </a:p>
      </dsp:txBody>
      <dsp:txXfrm>
        <a:off x="5269850" y="808863"/>
        <a:ext cx="1215880" cy="810586"/>
      </dsp:txXfrm>
    </dsp:sp>
    <dsp:sp modelId="{1DE067BD-35DD-0843-8F46-1E3AA911405E}">
      <dsp:nvSpPr>
        <dsp:cNvPr id="0" name=""/>
        <dsp:cNvSpPr/>
      </dsp:nvSpPr>
      <dsp:spPr>
        <a:xfrm>
          <a:off x="6485730" y="808863"/>
          <a:ext cx="2026466" cy="810586"/>
        </a:xfrm>
        <a:prstGeom prst="chevron">
          <a:avLst/>
        </a:prstGeom>
        <a:solidFill>
          <a:srgbClr val="92D05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Pragmatique</a:t>
          </a:r>
        </a:p>
      </dsp:txBody>
      <dsp:txXfrm>
        <a:off x="6891023" y="808863"/>
        <a:ext cx="1215880" cy="810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C38F7-8E10-E34A-A519-9208990FAA5E}">
      <dsp:nvSpPr>
        <dsp:cNvPr id="0" name=""/>
        <dsp:cNvSpPr/>
      </dsp:nvSpPr>
      <dsp:spPr>
        <a:xfrm>
          <a:off x="945" y="845341"/>
          <a:ext cx="1844073" cy="737629"/>
        </a:xfrm>
        <a:prstGeom prst="homePlate">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2672" tIns="21336" rIns="10668" bIns="21336" numCol="1" spcCol="1270" anchor="ctr" anchorCtr="0">
          <a:noAutofit/>
        </a:bodyPr>
        <a:lstStyle/>
        <a:p>
          <a:pPr marL="0" lvl="0" indent="0" algn="ctr" defTabSz="355600">
            <a:lnSpc>
              <a:spcPct val="90000"/>
            </a:lnSpc>
            <a:spcBef>
              <a:spcPct val="0"/>
            </a:spcBef>
            <a:spcAft>
              <a:spcPct val="35000"/>
            </a:spcAft>
            <a:buNone/>
          </a:pPr>
          <a:r>
            <a:rPr lang="fr-FR" sz="800" kern="1200" dirty="0"/>
            <a:t>Phonétique &amp; Phonologie</a:t>
          </a:r>
        </a:p>
      </dsp:txBody>
      <dsp:txXfrm>
        <a:off x="945" y="845341"/>
        <a:ext cx="1659666" cy="737629"/>
      </dsp:txXfrm>
    </dsp:sp>
    <dsp:sp modelId="{732E1F57-40C3-B442-90D7-638FE74DAD64}">
      <dsp:nvSpPr>
        <dsp:cNvPr id="0" name=""/>
        <dsp:cNvSpPr/>
      </dsp:nvSpPr>
      <dsp:spPr>
        <a:xfrm>
          <a:off x="1476204" y="845341"/>
          <a:ext cx="1844073" cy="737629"/>
        </a:xfrm>
        <a:prstGeom prst="chevron">
          <a:avLst/>
        </a:prstGeom>
        <a:solidFill>
          <a:schemeClr val="accent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fr-FR" sz="800" kern="1200" dirty="0"/>
            <a:t>Lexique/sémantique</a:t>
          </a:r>
        </a:p>
      </dsp:txBody>
      <dsp:txXfrm>
        <a:off x="1845019" y="845341"/>
        <a:ext cx="1106444" cy="737629"/>
      </dsp:txXfrm>
    </dsp:sp>
    <dsp:sp modelId="{7B5D1992-DA9B-EA43-B97D-E06A871D2B67}">
      <dsp:nvSpPr>
        <dsp:cNvPr id="0" name=""/>
        <dsp:cNvSpPr/>
      </dsp:nvSpPr>
      <dsp:spPr>
        <a:xfrm>
          <a:off x="2951464" y="845341"/>
          <a:ext cx="1844073" cy="737629"/>
        </a:xfrm>
        <a:prstGeom prst="chevron">
          <a:avLst/>
        </a:prstGeom>
        <a:solidFill>
          <a:srgbClr val="7030A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fr-FR" sz="800" kern="1200" dirty="0"/>
            <a:t>Morphosyntaxe (morphologie &amp; syntaxe)</a:t>
          </a:r>
        </a:p>
      </dsp:txBody>
      <dsp:txXfrm>
        <a:off x="3320279" y="845341"/>
        <a:ext cx="1106444" cy="737629"/>
      </dsp:txXfrm>
    </dsp:sp>
    <dsp:sp modelId="{1A26F672-634F-9A40-A0AF-09106F678108}">
      <dsp:nvSpPr>
        <dsp:cNvPr id="0" name=""/>
        <dsp:cNvSpPr/>
      </dsp:nvSpPr>
      <dsp:spPr>
        <a:xfrm>
          <a:off x="4426723" y="845341"/>
          <a:ext cx="1844073" cy="737629"/>
        </a:xfrm>
        <a:prstGeom prst="chevron">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fr-FR" sz="800" kern="1200" dirty="0"/>
            <a:t>Discours</a:t>
          </a:r>
        </a:p>
      </dsp:txBody>
      <dsp:txXfrm>
        <a:off x="4795538" y="845341"/>
        <a:ext cx="1106444" cy="737629"/>
      </dsp:txXfrm>
    </dsp:sp>
    <dsp:sp modelId="{1DE067BD-35DD-0843-8F46-1E3AA911405E}">
      <dsp:nvSpPr>
        <dsp:cNvPr id="0" name=""/>
        <dsp:cNvSpPr/>
      </dsp:nvSpPr>
      <dsp:spPr>
        <a:xfrm>
          <a:off x="5901982" y="845341"/>
          <a:ext cx="1844073" cy="737629"/>
        </a:xfrm>
        <a:prstGeom prst="chevron">
          <a:avLst/>
        </a:prstGeom>
        <a:solidFill>
          <a:srgbClr val="92D05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2004" tIns="21336" rIns="10668" bIns="21336" numCol="1" spcCol="1270" anchor="ctr" anchorCtr="0">
          <a:noAutofit/>
        </a:bodyPr>
        <a:lstStyle/>
        <a:p>
          <a:pPr marL="0" lvl="0" indent="0" algn="ctr" defTabSz="355600">
            <a:lnSpc>
              <a:spcPct val="90000"/>
            </a:lnSpc>
            <a:spcBef>
              <a:spcPct val="0"/>
            </a:spcBef>
            <a:spcAft>
              <a:spcPct val="35000"/>
            </a:spcAft>
            <a:buNone/>
          </a:pPr>
          <a:r>
            <a:rPr lang="fr-FR" sz="800" kern="1200" dirty="0"/>
            <a:t>Pragmatique</a:t>
          </a:r>
        </a:p>
      </dsp:txBody>
      <dsp:txXfrm>
        <a:off x="6270797" y="845341"/>
        <a:ext cx="1106444" cy="7376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C38F7-8E10-E34A-A519-9208990FAA5E}">
      <dsp:nvSpPr>
        <dsp:cNvPr id="0" name=""/>
        <dsp:cNvSpPr/>
      </dsp:nvSpPr>
      <dsp:spPr>
        <a:xfrm>
          <a:off x="1026" y="813716"/>
          <a:ext cx="2002199" cy="800879"/>
        </a:xfrm>
        <a:prstGeom prst="homePlate">
          <a:avLst/>
        </a:prstGeom>
        <a:gradFill rotWithShape="0">
          <a:gsLst>
            <a:gs pos="0">
              <a:schemeClr val="accent3">
                <a:hueOff val="0"/>
                <a:satOff val="0"/>
                <a:lumOff val="0"/>
                <a:alphaOff val="0"/>
                <a:shade val="40000"/>
                <a:alpha val="100000"/>
                <a:satMod val="150000"/>
                <a:lumMod val="100000"/>
              </a:schemeClr>
            </a:gs>
            <a:gs pos="100000">
              <a:schemeClr val="accent3">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Phonétique &amp; Phonologie</a:t>
          </a:r>
        </a:p>
      </dsp:txBody>
      <dsp:txXfrm>
        <a:off x="1026" y="813716"/>
        <a:ext cx="1801979" cy="800879"/>
      </dsp:txXfrm>
    </dsp:sp>
    <dsp:sp modelId="{732E1F57-40C3-B442-90D7-638FE74DAD64}">
      <dsp:nvSpPr>
        <dsp:cNvPr id="0" name=""/>
        <dsp:cNvSpPr/>
      </dsp:nvSpPr>
      <dsp:spPr>
        <a:xfrm>
          <a:off x="1602786" y="813716"/>
          <a:ext cx="2002199" cy="800879"/>
        </a:xfrm>
        <a:prstGeom prst="chevron">
          <a:avLst/>
        </a:prstGeom>
        <a:solidFill>
          <a:schemeClr val="accent6"/>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Lexique/sémantique</a:t>
          </a:r>
        </a:p>
      </dsp:txBody>
      <dsp:txXfrm>
        <a:off x="2003226" y="813716"/>
        <a:ext cx="1201320" cy="800879"/>
      </dsp:txXfrm>
    </dsp:sp>
    <dsp:sp modelId="{7B5D1992-DA9B-EA43-B97D-E06A871D2B67}">
      <dsp:nvSpPr>
        <dsp:cNvPr id="0" name=""/>
        <dsp:cNvSpPr/>
      </dsp:nvSpPr>
      <dsp:spPr>
        <a:xfrm>
          <a:off x="3204546" y="813716"/>
          <a:ext cx="2002199" cy="800879"/>
        </a:xfrm>
        <a:prstGeom prst="chevron">
          <a:avLst/>
        </a:prstGeom>
        <a:solidFill>
          <a:srgbClr val="7030A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Morphosyntaxe (morphologie &amp; syntaxe)</a:t>
          </a:r>
        </a:p>
      </dsp:txBody>
      <dsp:txXfrm>
        <a:off x="3604986" y="813716"/>
        <a:ext cx="1201320" cy="800879"/>
      </dsp:txXfrm>
    </dsp:sp>
    <dsp:sp modelId="{1A26F672-634F-9A40-A0AF-09106F678108}">
      <dsp:nvSpPr>
        <dsp:cNvPr id="0" name=""/>
        <dsp:cNvSpPr/>
      </dsp:nvSpPr>
      <dsp:spPr>
        <a:xfrm>
          <a:off x="4806305" y="813716"/>
          <a:ext cx="2002199" cy="800879"/>
        </a:xfrm>
        <a:prstGeom prst="chevron">
          <a:avLst/>
        </a:prstGeom>
        <a:solidFill>
          <a:schemeClr val="accent1"/>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Discours</a:t>
          </a:r>
        </a:p>
      </dsp:txBody>
      <dsp:txXfrm>
        <a:off x="5206745" y="813716"/>
        <a:ext cx="1201320" cy="800879"/>
      </dsp:txXfrm>
    </dsp:sp>
    <dsp:sp modelId="{1DE067BD-35DD-0843-8F46-1E3AA911405E}">
      <dsp:nvSpPr>
        <dsp:cNvPr id="0" name=""/>
        <dsp:cNvSpPr/>
      </dsp:nvSpPr>
      <dsp:spPr>
        <a:xfrm>
          <a:off x="6408065" y="813716"/>
          <a:ext cx="2002199" cy="800879"/>
        </a:xfrm>
        <a:prstGeom prst="chevron">
          <a:avLst/>
        </a:prstGeom>
        <a:solidFill>
          <a:srgbClr val="92D050"/>
        </a:solidFill>
        <a:ln>
          <a:noFill/>
        </a:ln>
        <a:effectLst>
          <a:innerShdw blurRad="50800" dist="25400" dir="13500000">
            <a:srgbClr val="FFFFFF">
              <a:alpha val="75000"/>
            </a:srgbClr>
          </a:innerShdw>
          <a:outerShdw blurRad="63500" dist="25400" dir="5400000" rotWithShape="0">
            <a:srgbClr val="80808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fr-FR" sz="900" kern="1200" dirty="0"/>
            <a:t>Pragmatique</a:t>
          </a:r>
        </a:p>
      </dsp:txBody>
      <dsp:txXfrm>
        <a:off x="6808505" y="813716"/>
        <a:ext cx="1201320" cy="8008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6A89A-70AC-DE4C-BCF1-2BF34A76C056}">
      <dsp:nvSpPr>
        <dsp:cNvPr id="0" name=""/>
        <dsp:cNvSpPr/>
      </dsp:nvSpPr>
      <dsp:spPr>
        <a:xfrm>
          <a:off x="2678" y="1563489"/>
          <a:ext cx="2342554" cy="937021"/>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primaire</a:t>
          </a:r>
        </a:p>
      </dsp:txBody>
      <dsp:txXfrm>
        <a:off x="2678" y="1563489"/>
        <a:ext cx="2108299" cy="937021"/>
      </dsp:txXfrm>
    </dsp:sp>
    <dsp:sp modelId="{08DAE34F-89C4-8449-A1DD-A4A993CD22A6}">
      <dsp:nvSpPr>
        <dsp:cNvPr id="0" name=""/>
        <dsp:cNvSpPr/>
      </dsp:nvSpPr>
      <dsp:spPr>
        <a:xfrm>
          <a:off x="1876722" y="1563489"/>
          <a:ext cx="2342554" cy="937021"/>
        </a:xfrm>
        <a:prstGeom prst="chevron">
          <a:avLst/>
        </a:prstGeom>
        <a:solidFill>
          <a:schemeClr val="accent4">
            <a:hueOff val="1102114"/>
            <a:satOff val="-3190"/>
            <a:lumOff val="-6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secondaire</a:t>
          </a:r>
        </a:p>
      </dsp:txBody>
      <dsp:txXfrm>
        <a:off x="2345233" y="1563489"/>
        <a:ext cx="1405533" cy="937021"/>
      </dsp:txXfrm>
    </dsp:sp>
    <dsp:sp modelId="{D378FE50-B850-4545-AF30-BEB1C774A5D0}">
      <dsp:nvSpPr>
        <dsp:cNvPr id="0" name=""/>
        <dsp:cNvSpPr/>
      </dsp:nvSpPr>
      <dsp:spPr>
        <a:xfrm>
          <a:off x="3750766" y="1563489"/>
          <a:ext cx="2342554" cy="937021"/>
        </a:xfrm>
        <a:prstGeom prst="chevron">
          <a:avLst/>
        </a:prstGeom>
        <a:solidFill>
          <a:schemeClr val="accent4">
            <a:hueOff val="2204229"/>
            <a:satOff val="-6379"/>
            <a:lumOff val="-131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tertiaire</a:t>
          </a:r>
        </a:p>
      </dsp:txBody>
      <dsp:txXfrm>
        <a:off x="4219277" y="1563489"/>
        <a:ext cx="1405533" cy="9370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9202C-7F16-8F44-A78D-6059E4AF6CEA}">
      <dsp:nvSpPr>
        <dsp:cNvPr id="0" name=""/>
        <dsp:cNvSpPr/>
      </dsp:nvSpPr>
      <dsp:spPr>
        <a:xfrm rot="5400000">
          <a:off x="154751" y="1689631"/>
          <a:ext cx="457970" cy="76205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8FC2E6-BEE7-7640-9130-4A5B8444652A}">
      <dsp:nvSpPr>
        <dsp:cNvPr id="0" name=""/>
        <dsp:cNvSpPr/>
      </dsp:nvSpPr>
      <dsp:spPr>
        <a:xfrm>
          <a:off x="78304" y="1917321"/>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Observer les profils interactionnels</a:t>
          </a:r>
        </a:p>
      </dsp:txBody>
      <dsp:txXfrm>
        <a:off x="78304" y="1917321"/>
        <a:ext cx="687985" cy="603060"/>
      </dsp:txXfrm>
    </dsp:sp>
    <dsp:sp modelId="{4415BC45-FD3F-E44D-980F-3DFD7E95B54D}">
      <dsp:nvSpPr>
        <dsp:cNvPr id="0" name=""/>
        <dsp:cNvSpPr/>
      </dsp:nvSpPr>
      <dsp:spPr>
        <a:xfrm>
          <a:off x="636481" y="1633528"/>
          <a:ext cx="129808" cy="12980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08F01-6E38-6245-B1CE-2C0F53BB6D0B}">
      <dsp:nvSpPr>
        <dsp:cNvPr id="0" name=""/>
        <dsp:cNvSpPr/>
      </dsp:nvSpPr>
      <dsp:spPr>
        <a:xfrm rot="5400000">
          <a:off x="996980" y="1481220"/>
          <a:ext cx="457970" cy="76205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11A958-2F14-6848-90E3-A41BD4574F3E}">
      <dsp:nvSpPr>
        <dsp:cNvPr id="0" name=""/>
        <dsp:cNvSpPr/>
      </dsp:nvSpPr>
      <dsp:spPr>
        <a:xfrm>
          <a:off x="920533" y="1708910"/>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Situations d’observations</a:t>
          </a:r>
        </a:p>
      </dsp:txBody>
      <dsp:txXfrm>
        <a:off x="920533" y="1708910"/>
        <a:ext cx="687985" cy="603060"/>
      </dsp:txXfrm>
    </dsp:sp>
    <dsp:sp modelId="{F8BEA6D8-D939-9249-83DF-E65D6CE8AC85}">
      <dsp:nvSpPr>
        <dsp:cNvPr id="0" name=""/>
        <dsp:cNvSpPr/>
      </dsp:nvSpPr>
      <dsp:spPr>
        <a:xfrm>
          <a:off x="1478710" y="1425117"/>
          <a:ext cx="129808" cy="12980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58DE59-FC6A-2143-B8BD-89C2B303B01C}">
      <dsp:nvSpPr>
        <dsp:cNvPr id="0" name=""/>
        <dsp:cNvSpPr/>
      </dsp:nvSpPr>
      <dsp:spPr>
        <a:xfrm rot="5400000">
          <a:off x="1839209" y="1272810"/>
          <a:ext cx="457970" cy="76205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0B11DC-6522-9E4C-86BA-406FFC089183}">
      <dsp:nvSpPr>
        <dsp:cNvPr id="0" name=""/>
        <dsp:cNvSpPr/>
      </dsp:nvSpPr>
      <dsp:spPr>
        <a:xfrm>
          <a:off x="1762762" y="1500500"/>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Identifier les besoins des élèves</a:t>
          </a:r>
        </a:p>
      </dsp:txBody>
      <dsp:txXfrm>
        <a:off x="1762762" y="1500500"/>
        <a:ext cx="687985" cy="603060"/>
      </dsp:txXfrm>
    </dsp:sp>
    <dsp:sp modelId="{B60DA5E7-E63A-5245-9B52-9978106C7ED7}">
      <dsp:nvSpPr>
        <dsp:cNvPr id="0" name=""/>
        <dsp:cNvSpPr/>
      </dsp:nvSpPr>
      <dsp:spPr>
        <a:xfrm>
          <a:off x="2320940" y="1216707"/>
          <a:ext cx="129808" cy="12980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2F1F1-A93B-6043-B592-28A89E1B2F9E}">
      <dsp:nvSpPr>
        <dsp:cNvPr id="0" name=""/>
        <dsp:cNvSpPr/>
      </dsp:nvSpPr>
      <dsp:spPr>
        <a:xfrm rot="5400000">
          <a:off x="2681438" y="1064399"/>
          <a:ext cx="457970" cy="76205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8A884-2C26-2648-8208-9C04E9A7BFA1}">
      <dsp:nvSpPr>
        <dsp:cNvPr id="0" name=""/>
        <dsp:cNvSpPr/>
      </dsp:nvSpPr>
      <dsp:spPr>
        <a:xfrm>
          <a:off x="2604992" y="1292089"/>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Identifier les besoins de sa classe</a:t>
          </a:r>
        </a:p>
      </dsp:txBody>
      <dsp:txXfrm>
        <a:off x="2604992" y="1292089"/>
        <a:ext cx="687985" cy="603060"/>
      </dsp:txXfrm>
    </dsp:sp>
    <dsp:sp modelId="{D534957E-E170-E14C-9F27-5E660C6C7CBB}">
      <dsp:nvSpPr>
        <dsp:cNvPr id="0" name=""/>
        <dsp:cNvSpPr/>
      </dsp:nvSpPr>
      <dsp:spPr>
        <a:xfrm>
          <a:off x="3163169" y="1008296"/>
          <a:ext cx="129808" cy="129808"/>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3472F1-97CE-2B45-B4B0-57D2C56D9AF9}">
      <dsp:nvSpPr>
        <dsp:cNvPr id="0" name=""/>
        <dsp:cNvSpPr/>
      </dsp:nvSpPr>
      <dsp:spPr>
        <a:xfrm rot="5400000">
          <a:off x="3523667" y="855989"/>
          <a:ext cx="457970" cy="762053"/>
        </a:xfrm>
        <a:prstGeom prst="corner">
          <a:avLst>
            <a:gd name="adj1" fmla="val 16120"/>
            <a:gd name="adj2" fmla="val 1611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48ADE5C4-1F17-EA42-B2F4-D209A27C5E13}">
      <dsp:nvSpPr>
        <dsp:cNvPr id="0" name=""/>
        <dsp:cNvSpPr/>
      </dsp:nvSpPr>
      <dsp:spPr>
        <a:xfrm>
          <a:off x="3447221" y="1083679"/>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choisir des stratégies</a:t>
          </a:r>
        </a:p>
      </dsp:txBody>
      <dsp:txXfrm>
        <a:off x="3447221" y="1083679"/>
        <a:ext cx="687985" cy="603060"/>
      </dsp:txXfrm>
    </dsp:sp>
    <dsp:sp modelId="{04E67412-8F83-1843-B02E-BDEBE9317A62}">
      <dsp:nvSpPr>
        <dsp:cNvPr id="0" name=""/>
        <dsp:cNvSpPr/>
      </dsp:nvSpPr>
      <dsp:spPr>
        <a:xfrm>
          <a:off x="4005398" y="799886"/>
          <a:ext cx="129808" cy="129808"/>
        </a:xfrm>
        <a:prstGeom prst="triangle">
          <a:avLst>
            <a:gd name="adj" fmla="val 10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2D86AC1F-45F8-484A-BFE8-8EDE95FBDCF7}">
      <dsp:nvSpPr>
        <dsp:cNvPr id="0" name=""/>
        <dsp:cNvSpPr/>
      </dsp:nvSpPr>
      <dsp:spPr>
        <a:xfrm rot="5400000">
          <a:off x="4365897" y="647579"/>
          <a:ext cx="457970" cy="762053"/>
        </a:xfrm>
        <a:prstGeom prst="corner">
          <a:avLst>
            <a:gd name="adj1" fmla="val 16120"/>
            <a:gd name="adj2" fmla="val 1611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8B65A244-D9E5-114B-BE09-3210F16D1430}">
      <dsp:nvSpPr>
        <dsp:cNvPr id="0" name=""/>
        <dsp:cNvSpPr/>
      </dsp:nvSpPr>
      <dsp:spPr>
        <a:xfrm>
          <a:off x="4289450" y="875268"/>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introduire une stratégie</a:t>
          </a:r>
        </a:p>
      </dsp:txBody>
      <dsp:txXfrm>
        <a:off x="4289450" y="875268"/>
        <a:ext cx="687985" cy="603060"/>
      </dsp:txXfrm>
    </dsp:sp>
    <dsp:sp modelId="{28A04FEB-E877-6A42-904D-02CCA3A623FA}">
      <dsp:nvSpPr>
        <dsp:cNvPr id="0" name=""/>
        <dsp:cNvSpPr/>
      </dsp:nvSpPr>
      <dsp:spPr>
        <a:xfrm>
          <a:off x="4847627" y="591475"/>
          <a:ext cx="129808" cy="129808"/>
        </a:xfrm>
        <a:prstGeom prst="triangle">
          <a:avLst>
            <a:gd name="adj" fmla="val 10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28B78B3C-9520-9E43-9DB1-99E5003B8DE9}">
      <dsp:nvSpPr>
        <dsp:cNvPr id="0" name=""/>
        <dsp:cNvSpPr/>
      </dsp:nvSpPr>
      <dsp:spPr>
        <a:xfrm rot="5400000">
          <a:off x="5208126" y="439168"/>
          <a:ext cx="457970" cy="762053"/>
        </a:xfrm>
        <a:prstGeom prst="corner">
          <a:avLst>
            <a:gd name="adj1" fmla="val 16120"/>
            <a:gd name="adj2" fmla="val 1611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1CF4F10F-4318-D149-8976-673D6DD064EA}">
      <dsp:nvSpPr>
        <dsp:cNvPr id="0" name=""/>
        <dsp:cNvSpPr/>
      </dsp:nvSpPr>
      <dsp:spPr>
        <a:xfrm>
          <a:off x="5131679" y="666858"/>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Combiner des stratégies</a:t>
          </a:r>
        </a:p>
      </dsp:txBody>
      <dsp:txXfrm>
        <a:off x="5131679" y="666858"/>
        <a:ext cx="687985" cy="603060"/>
      </dsp:txXfrm>
    </dsp:sp>
    <dsp:sp modelId="{E4EDBA02-07E2-C247-A9AC-673F59D0D546}">
      <dsp:nvSpPr>
        <dsp:cNvPr id="0" name=""/>
        <dsp:cNvSpPr/>
      </dsp:nvSpPr>
      <dsp:spPr>
        <a:xfrm>
          <a:off x="5689857" y="383065"/>
          <a:ext cx="129808" cy="129808"/>
        </a:xfrm>
        <a:prstGeom prst="triangle">
          <a:avLst>
            <a:gd name="adj" fmla="val 10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D9AF90B2-AF2D-C04C-A2C7-7DB24342D817}">
      <dsp:nvSpPr>
        <dsp:cNvPr id="0" name=""/>
        <dsp:cNvSpPr/>
      </dsp:nvSpPr>
      <dsp:spPr>
        <a:xfrm rot="5400000">
          <a:off x="6050355" y="230758"/>
          <a:ext cx="457970" cy="762053"/>
        </a:xfrm>
        <a:prstGeom prst="corner">
          <a:avLst>
            <a:gd name="adj1" fmla="val 16120"/>
            <a:gd name="adj2" fmla="val 1611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059105D9-B23A-2348-B3C8-D6FC40D33943}">
      <dsp:nvSpPr>
        <dsp:cNvPr id="0" name=""/>
        <dsp:cNvSpPr/>
      </dsp:nvSpPr>
      <dsp:spPr>
        <a:xfrm>
          <a:off x="5973908" y="458447"/>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Réfléchir à ses pratiques  </a:t>
          </a:r>
        </a:p>
      </dsp:txBody>
      <dsp:txXfrm>
        <a:off x="5973908" y="458447"/>
        <a:ext cx="687985" cy="603060"/>
      </dsp:txXfrm>
    </dsp:sp>
    <dsp:sp modelId="{CA961CFE-3C17-054F-B57A-FF8F94176BAA}">
      <dsp:nvSpPr>
        <dsp:cNvPr id="0" name=""/>
        <dsp:cNvSpPr/>
      </dsp:nvSpPr>
      <dsp:spPr>
        <a:xfrm>
          <a:off x="6532086" y="174654"/>
          <a:ext cx="129808" cy="129808"/>
        </a:xfrm>
        <a:prstGeom prst="triangle">
          <a:avLst>
            <a:gd name="adj" fmla="val 10000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D2D02FF9-B4D8-304F-94DB-B86BB748A856}">
      <dsp:nvSpPr>
        <dsp:cNvPr id="0" name=""/>
        <dsp:cNvSpPr/>
      </dsp:nvSpPr>
      <dsp:spPr>
        <a:xfrm rot="5400000">
          <a:off x="6892584" y="22347"/>
          <a:ext cx="457970" cy="762053"/>
        </a:xfrm>
        <a:prstGeom prst="corner">
          <a:avLst>
            <a:gd name="adj1" fmla="val 16120"/>
            <a:gd name="adj2" fmla="val 16110"/>
          </a:avLst>
        </a:prstGeom>
        <a:solidFill>
          <a:srgbClr val="C00000"/>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sp>
    <dsp:sp modelId="{F7CF28BE-8C12-8C43-A3B1-C5EB438121BD}">
      <dsp:nvSpPr>
        <dsp:cNvPr id="0" name=""/>
        <dsp:cNvSpPr/>
      </dsp:nvSpPr>
      <dsp:spPr>
        <a:xfrm>
          <a:off x="6816138" y="250037"/>
          <a:ext cx="687985" cy="60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fr-FR" sz="700" kern="1200" dirty="0"/>
            <a:t>Réajuster si nécessaire</a:t>
          </a:r>
        </a:p>
      </dsp:txBody>
      <dsp:txXfrm>
        <a:off x="6816138" y="250037"/>
        <a:ext cx="687985" cy="60306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D12C98-4339-6A43-8843-1D82F91B1B60}" type="datetimeFigureOut">
              <a:rPr lang="fr-FR" smtClean="0"/>
              <a:t>08/06/2025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59F48D-7629-E24E-9BE5-01292A6A5D27}" type="slidenum">
              <a:rPr lang="fr-FR" smtClean="0"/>
              <a:t>‹N°›</a:t>
            </a:fld>
            <a:endParaRPr lang="fr-FR"/>
          </a:p>
        </p:txBody>
      </p:sp>
    </p:spTree>
    <p:extLst>
      <p:ext uri="{BB962C8B-B14F-4D97-AF65-F5344CB8AC3E}">
        <p14:creationId xmlns:p14="http://schemas.microsoft.com/office/powerpoint/2010/main" val="284422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4D66E4-3FC2-DF45-9C21-9F30A5EA283B}" type="datetimeFigureOut">
              <a:rPr lang="fr-FR" smtClean="0"/>
              <a:t>08/06/2025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5D1247-00CA-AA49-93B2-E1A1AA45CC38}" type="slidenum">
              <a:rPr lang="fr-FR" smtClean="0"/>
              <a:t>‹N°›</a:t>
            </a:fld>
            <a:endParaRPr lang="fr-FR"/>
          </a:p>
        </p:txBody>
      </p:sp>
    </p:spTree>
    <p:extLst>
      <p:ext uri="{BB962C8B-B14F-4D97-AF65-F5344CB8AC3E}">
        <p14:creationId xmlns:p14="http://schemas.microsoft.com/office/powerpoint/2010/main" val="1689541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1</a:t>
            </a:fld>
            <a:endParaRPr lang="fr-FR"/>
          </a:p>
        </p:txBody>
      </p:sp>
    </p:spTree>
    <p:extLst>
      <p:ext uri="{BB962C8B-B14F-4D97-AF65-F5344CB8AC3E}">
        <p14:creationId xmlns:p14="http://schemas.microsoft.com/office/powerpoint/2010/main" val="4095307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67C2A-1400-D04D-1E74-9F2F8AC17C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E6066C-00F0-9720-7F59-1223572DA0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B380D2-7F52-0C11-D9D1-9EB2C23D2DB4}"/>
              </a:ext>
            </a:extLst>
          </p:cNvPr>
          <p:cNvSpPr>
            <a:spLocks noGrp="1"/>
          </p:cNvSpPr>
          <p:nvPr>
            <p:ph type="body" idx="1"/>
          </p:nvPr>
        </p:nvSpPr>
        <p:spPr/>
        <p:txBody>
          <a:bodyPr/>
          <a:lstStyle/>
          <a:p>
            <a:r>
              <a:rPr lang="fr-FR" dirty="0"/>
              <a:t>Phonologie – 6 mois de grossesse – traitement des sons in utero – 7 ans accès à conscience phonologie</a:t>
            </a:r>
          </a:p>
          <a:p>
            <a:r>
              <a:rPr lang="fr-FR" dirty="0"/>
              <a:t>Lexique naissance – </a:t>
            </a:r>
            <a:r>
              <a:rPr lang="fr-FR" dirty="0" err="1"/>
              <a:t>seg</a:t>
            </a:r>
            <a:r>
              <a:rPr lang="fr-FR" dirty="0"/>
              <a:t>  - 6 mois reconnaissance de mots – 1 an premiers mots – 8 ans – vocabulaire se développe majoritairement à partir du LE</a:t>
            </a:r>
          </a:p>
          <a:p>
            <a:r>
              <a:rPr lang="fr-FR" dirty="0" err="1"/>
              <a:t>recn</a:t>
            </a:r>
            <a:r>
              <a:rPr lang="fr-FR" dirty="0"/>
              <a:t> de mots dès 6 mois, avec paradigme </a:t>
            </a:r>
            <a:r>
              <a:rPr lang="fr-FR" dirty="0" err="1"/>
              <a:t>eyetracking</a:t>
            </a:r>
            <a:r>
              <a:rPr lang="fr-FR" dirty="0"/>
              <a:t> (test avec partie du corps et items alimentaires – pomme – biberon- …) </a:t>
            </a:r>
          </a:p>
          <a:p>
            <a:endParaRPr lang="fr-FR" dirty="0"/>
          </a:p>
          <a:p>
            <a:r>
              <a:rPr lang="fr-FR" dirty="0"/>
              <a:t>MS – naissance – </a:t>
            </a:r>
            <a:r>
              <a:rPr lang="fr-FR" dirty="0" err="1"/>
              <a:t>recn</a:t>
            </a:r>
            <a:r>
              <a:rPr lang="fr-FR" dirty="0"/>
              <a:t> ordre des mots – </a:t>
            </a:r>
            <a:r>
              <a:rPr lang="fr-FR" dirty="0" err="1"/>
              <a:t>ds</a:t>
            </a:r>
            <a:r>
              <a:rPr lang="fr-FR" dirty="0"/>
              <a:t> certains conditions prosodiques - 14 mois combinaison gestes - mots</a:t>
            </a:r>
          </a:p>
        </p:txBody>
      </p:sp>
      <p:sp>
        <p:nvSpPr>
          <p:cNvPr id="4" name="Espace réservé du numéro de diapositive 3">
            <a:extLst>
              <a:ext uri="{FF2B5EF4-FFF2-40B4-BE49-F238E27FC236}">
                <a16:creationId xmlns:a16="http://schemas.microsoft.com/office/drawing/2014/main" id="{6D76AE31-8CA7-1F1F-B6DE-C5DB858D2193}"/>
              </a:ext>
            </a:extLst>
          </p:cNvPr>
          <p:cNvSpPr>
            <a:spLocks noGrp="1"/>
          </p:cNvSpPr>
          <p:nvPr>
            <p:ph type="sldNum" sz="quarter" idx="5"/>
          </p:nvPr>
        </p:nvSpPr>
        <p:spPr/>
        <p:txBody>
          <a:bodyPr/>
          <a:lstStyle/>
          <a:p>
            <a:fld id="{E05D1247-00CA-AA49-93B2-E1A1AA45CC38}" type="slidenum">
              <a:rPr lang="fr-FR" smtClean="0"/>
              <a:t>10</a:t>
            </a:fld>
            <a:endParaRPr lang="fr-FR"/>
          </a:p>
        </p:txBody>
      </p:sp>
    </p:spTree>
    <p:extLst>
      <p:ext uri="{BB962C8B-B14F-4D97-AF65-F5344CB8AC3E}">
        <p14:creationId xmlns:p14="http://schemas.microsoft.com/office/powerpoint/2010/main" val="2404436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5BE60-91B3-FD11-4BB0-973EE8DC04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37BE5C-4971-9450-1903-07B2E1BE9D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BA2CAF8-7F7F-075B-829E-14852C4BA06B}"/>
              </a:ext>
            </a:extLst>
          </p:cNvPr>
          <p:cNvSpPr>
            <a:spLocks noGrp="1"/>
          </p:cNvSpPr>
          <p:nvPr>
            <p:ph type="body" idx="1"/>
          </p:nvPr>
        </p:nvSpPr>
        <p:spPr/>
        <p:txBody>
          <a:bodyPr/>
          <a:lstStyle/>
          <a:p>
            <a:r>
              <a:rPr lang="fr-FR" dirty="0"/>
              <a:t>Phonologie – 6 mois de grossesse – traitement des sons in utero – 7 ans accès à conscience phonologie</a:t>
            </a:r>
          </a:p>
          <a:p>
            <a:r>
              <a:rPr lang="fr-FR" dirty="0"/>
              <a:t>Lexique naissance – </a:t>
            </a:r>
            <a:r>
              <a:rPr lang="fr-FR" dirty="0" err="1"/>
              <a:t>seg</a:t>
            </a:r>
            <a:r>
              <a:rPr lang="fr-FR" dirty="0"/>
              <a:t>  - 6 mois reconnaissance de mots – 1 an premiers mots – 8 ans – vocabulaire se développe majoritairement à partir du LE</a:t>
            </a:r>
          </a:p>
          <a:p>
            <a:r>
              <a:rPr lang="fr-FR" dirty="0" err="1"/>
              <a:t>recn</a:t>
            </a:r>
            <a:r>
              <a:rPr lang="fr-FR" dirty="0"/>
              <a:t> de mots dès 6 mois, avec paradigme </a:t>
            </a:r>
            <a:r>
              <a:rPr lang="fr-FR" dirty="0" err="1"/>
              <a:t>eyetracking</a:t>
            </a:r>
            <a:r>
              <a:rPr lang="fr-FR" dirty="0"/>
              <a:t> (test avec partie du corps et items alimentaires – pomme – biberon- …) </a:t>
            </a:r>
          </a:p>
          <a:p>
            <a:endParaRPr lang="fr-FR" dirty="0"/>
          </a:p>
          <a:p>
            <a:r>
              <a:rPr lang="fr-FR" dirty="0"/>
              <a:t>MS – naissance – </a:t>
            </a:r>
            <a:r>
              <a:rPr lang="fr-FR" dirty="0" err="1"/>
              <a:t>recn</a:t>
            </a:r>
            <a:r>
              <a:rPr lang="fr-FR" dirty="0"/>
              <a:t> ordre des mots – </a:t>
            </a:r>
            <a:r>
              <a:rPr lang="fr-FR" dirty="0" err="1"/>
              <a:t>ds</a:t>
            </a:r>
            <a:r>
              <a:rPr lang="fr-FR" dirty="0"/>
              <a:t> certains conditions prosodiques - 14 mois combinaison gestes - mots</a:t>
            </a:r>
          </a:p>
        </p:txBody>
      </p:sp>
      <p:sp>
        <p:nvSpPr>
          <p:cNvPr id="4" name="Espace réservé du numéro de diapositive 3">
            <a:extLst>
              <a:ext uri="{FF2B5EF4-FFF2-40B4-BE49-F238E27FC236}">
                <a16:creationId xmlns:a16="http://schemas.microsoft.com/office/drawing/2014/main" id="{5B82914D-F01D-6DA9-D7E6-B7BE70F403A4}"/>
              </a:ext>
            </a:extLst>
          </p:cNvPr>
          <p:cNvSpPr>
            <a:spLocks noGrp="1"/>
          </p:cNvSpPr>
          <p:nvPr>
            <p:ph type="sldNum" sz="quarter" idx="5"/>
          </p:nvPr>
        </p:nvSpPr>
        <p:spPr/>
        <p:txBody>
          <a:bodyPr/>
          <a:lstStyle/>
          <a:p>
            <a:fld id="{E05D1247-00CA-AA49-93B2-E1A1AA45CC38}" type="slidenum">
              <a:rPr lang="fr-FR" smtClean="0"/>
              <a:t>11</a:t>
            </a:fld>
            <a:endParaRPr lang="fr-FR"/>
          </a:p>
        </p:txBody>
      </p:sp>
    </p:spTree>
    <p:extLst>
      <p:ext uri="{BB962C8B-B14F-4D97-AF65-F5344CB8AC3E}">
        <p14:creationId xmlns:p14="http://schemas.microsoft.com/office/powerpoint/2010/main" val="3032755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2190-70E6-0321-2272-73270D7CA3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4F8A49-DCB6-588B-915B-A0AFCC19DC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69B9F1-EFD9-00AC-6405-DFD167A1AE22}"/>
              </a:ext>
            </a:extLst>
          </p:cNvPr>
          <p:cNvSpPr>
            <a:spLocks noGrp="1"/>
          </p:cNvSpPr>
          <p:nvPr>
            <p:ph type="body" idx="1"/>
          </p:nvPr>
        </p:nvSpPr>
        <p:spPr/>
        <p:txBody>
          <a:bodyPr/>
          <a:lstStyle/>
          <a:p>
            <a:r>
              <a:rPr lang="fr-FR" dirty="0"/>
              <a:t>Phonologie – 6 mois de grossesse – traitement des sons in utero – 7 ans accès à conscience phonologie</a:t>
            </a:r>
          </a:p>
          <a:p>
            <a:r>
              <a:rPr lang="fr-FR" dirty="0"/>
              <a:t>Lexique naissance – </a:t>
            </a:r>
            <a:r>
              <a:rPr lang="fr-FR" dirty="0" err="1"/>
              <a:t>seg</a:t>
            </a:r>
            <a:r>
              <a:rPr lang="fr-FR" dirty="0"/>
              <a:t>  - 6 mois reconnaissance de mots – 1 an premiers mots – 8 ans – vocabulaire se développe majoritairement à partir du LE</a:t>
            </a:r>
          </a:p>
          <a:p>
            <a:r>
              <a:rPr lang="fr-FR" dirty="0" err="1"/>
              <a:t>recn</a:t>
            </a:r>
            <a:r>
              <a:rPr lang="fr-FR" dirty="0"/>
              <a:t> de mots dès 6 mois, avec paradigme </a:t>
            </a:r>
            <a:r>
              <a:rPr lang="fr-FR" dirty="0" err="1"/>
              <a:t>eyetracking</a:t>
            </a:r>
            <a:r>
              <a:rPr lang="fr-FR" dirty="0"/>
              <a:t> (test avec partie du corps et items alimentaires – pomme – biberon- …) </a:t>
            </a:r>
          </a:p>
          <a:p>
            <a:endParaRPr lang="fr-FR" dirty="0"/>
          </a:p>
          <a:p>
            <a:r>
              <a:rPr lang="fr-FR" dirty="0"/>
              <a:t>MS – naissance – </a:t>
            </a:r>
            <a:r>
              <a:rPr lang="fr-FR" dirty="0" err="1"/>
              <a:t>recn</a:t>
            </a:r>
            <a:r>
              <a:rPr lang="fr-FR" dirty="0"/>
              <a:t> ordre des mots – </a:t>
            </a:r>
            <a:r>
              <a:rPr lang="fr-FR" dirty="0" err="1"/>
              <a:t>ds</a:t>
            </a:r>
            <a:r>
              <a:rPr lang="fr-FR" dirty="0"/>
              <a:t> certains conditions prosodiques - 14 mois combinaison gestes - mots</a:t>
            </a:r>
          </a:p>
        </p:txBody>
      </p:sp>
      <p:sp>
        <p:nvSpPr>
          <p:cNvPr id="4" name="Espace réservé du numéro de diapositive 3">
            <a:extLst>
              <a:ext uri="{FF2B5EF4-FFF2-40B4-BE49-F238E27FC236}">
                <a16:creationId xmlns:a16="http://schemas.microsoft.com/office/drawing/2014/main" id="{72EB692C-350D-F50F-63B9-1E1D23A0869E}"/>
              </a:ext>
            </a:extLst>
          </p:cNvPr>
          <p:cNvSpPr>
            <a:spLocks noGrp="1"/>
          </p:cNvSpPr>
          <p:nvPr>
            <p:ph type="sldNum" sz="quarter" idx="5"/>
          </p:nvPr>
        </p:nvSpPr>
        <p:spPr/>
        <p:txBody>
          <a:bodyPr/>
          <a:lstStyle/>
          <a:p>
            <a:fld id="{E05D1247-00CA-AA49-93B2-E1A1AA45CC38}" type="slidenum">
              <a:rPr lang="fr-FR" smtClean="0"/>
              <a:t>12</a:t>
            </a:fld>
            <a:endParaRPr lang="fr-FR"/>
          </a:p>
        </p:txBody>
      </p:sp>
    </p:spTree>
    <p:extLst>
      <p:ext uri="{BB962C8B-B14F-4D97-AF65-F5344CB8AC3E}">
        <p14:creationId xmlns:p14="http://schemas.microsoft.com/office/powerpoint/2010/main" val="387196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9A660-E075-3596-6FBF-1A7D825FD8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A9D1E-71CA-FFD8-A06C-2BBADA757A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C184B4-E912-D611-306C-4CBA474E5952}"/>
              </a:ext>
            </a:extLst>
          </p:cNvPr>
          <p:cNvSpPr>
            <a:spLocks noGrp="1"/>
          </p:cNvSpPr>
          <p:nvPr>
            <p:ph type="body" idx="1"/>
          </p:nvPr>
        </p:nvSpPr>
        <p:spPr/>
        <p:txBody>
          <a:bodyPr/>
          <a:lstStyle/>
          <a:p>
            <a:r>
              <a:rPr lang="fr-FR" dirty="0"/>
              <a:t>Phonologie – 6 mois de grossesse – traitement des sons in utero – 7 ans accès à conscience phonologie</a:t>
            </a:r>
          </a:p>
          <a:p>
            <a:r>
              <a:rPr lang="fr-FR" dirty="0"/>
              <a:t>Lexique naissance – </a:t>
            </a:r>
            <a:r>
              <a:rPr lang="fr-FR" dirty="0" err="1"/>
              <a:t>seg</a:t>
            </a:r>
            <a:r>
              <a:rPr lang="fr-FR" dirty="0"/>
              <a:t>  - 6 mois reconnaissance de mots – 1 an premiers mots – 8 ans – vocabulaire se développe majoritairement à partir du LE</a:t>
            </a:r>
          </a:p>
          <a:p>
            <a:r>
              <a:rPr lang="fr-FR" dirty="0" err="1"/>
              <a:t>recn</a:t>
            </a:r>
            <a:r>
              <a:rPr lang="fr-FR" dirty="0"/>
              <a:t> de mots dès 6 mois, avec paradigme </a:t>
            </a:r>
            <a:r>
              <a:rPr lang="fr-FR" dirty="0" err="1"/>
              <a:t>eyetracking</a:t>
            </a:r>
            <a:r>
              <a:rPr lang="fr-FR" dirty="0"/>
              <a:t> (test avec partie du corps et items alimentaires – pomme – biberon- …) </a:t>
            </a:r>
          </a:p>
          <a:p>
            <a:endParaRPr lang="fr-FR" dirty="0"/>
          </a:p>
          <a:p>
            <a:r>
              <a:rPr lang="fr-FR" dirty="0"/>
              <a:t>MS – naissance – </a:t>
            </a:r>
            <a:r>
              <a:rPr lang="fr-FR" dirty="0" err="1"/>
              <a:t>recn</a:t>
            </a:r>
            <a:r>
              <a:rPr lang="fr-FR" dirty="0"/>
              <a:t> ordre des mots – </a:t>
            </a:r>
            <a:r>
              <a:rPr lang="fr-FR" dirty="0" err="1"/>
              <a:t>ds</a:t>
            </a:r>
            <a:r>
              <a:rPr lang="fr-FR" dirty="0"/>
              <a:t> certains conditions prosodiques - 14 mois combinaison gestes - mots</a:t>
            </a:r>
          </a:p>
        </p:txBody>
      </p:sp>
      <p:sp>
        <p:nvSpPr>
          <p:cNvPr id="4" name="Espace réservé du numéro de diapositive 3">
            <a:extLst>
              <a:ext uri="{FF2B5EF4-FFF2-40B4-BE49-F238E27FC236}">
                <a16:creationId xmlns:a16="http://schemas.microsoft.com/office/drawing/2014/main" id="{0CD14CEE-D97A-33D3-1351-B7987A750BC0}"/>
              </a:ext>
            </a:extLst>
          </p:cNvPr>
          <p:cNvSpPr>
            <a:spLocks noGrp="1"/>
          </p:cNvSpPr>
          <p:nvPr>
            <p:ph type="sldNum" sz="quarter" idx="5"/>
          </p:nvPr>
        </p:nvSpPr>
        <p:spPr/>
        <p:txBody>
          <a:bodyPr/>
          <a:lstStyle/>
          <a:p>
            <a:fld id="{E05D1247-00CA-AA49-93B2-E1A1AA45CC38}" type="slidenum">
              <a:rPr lang="fr-FR" smtClean="0"/>
              <a:t>13</a:t>
            </a:fld>
            <a:endParaRPr lang="fr-FR"/>
          </a:p>
        </p:txBody>
      </p:sp>
    </p:spTree>
    <p:extLst>
      <p:ext uri="{BB962C8B-B14F-4D97-AF65-F5344CB8AC3E}">
        <p14:creationId xmlns:p14="http://schemas.microsoft.com/office/powerpoint/2010/main" val="861424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a:t>
            </a:r>
            <a:r>
              <a:rPr lang="fr-FR" dirty="0" err="1"/>
              <a:t>pamelasnow.blogspot.com</a:t>
            </a:r>
            <a:r>
              <a:rPr lang="fr-FR" dirty="0"/>
              <a:t>/2020/01/</a:t>
            </a:r>
            <a:r>
              <a:rPr lang="fr-FR" dirty="0" err="1"/>
              <a:t>updating</a:t>
            </a:r>
            <a:r>
              <a:rPr lang="fr-FR" dirty="0"/>
              <a:t>-</a:t>
            </a:r>
            <a:r>
              <a:rPr lang="fr-FR" dirty="0" err="1"/>
              <a:t>language</a:t>
            </a:r>
            <a:r>
              <a:rPr lang="fr-FR" dirty="0"/>
              <a:t>-and-</a:t>
            </a:r>
            <a:r>
              <a:rPr lang="fr-FR" dirty="0" err="1"/>
              <a:t>literacy</a:t>
            </a:r>
            <a:r>
              <a:rPr lang="fr-FR" dirty="0"/>
              <a:t>-</a:t>
            </a:r>
            <a:r>
              <a:rPr lang="fr-FR" dirty="0" err="1"/>
              <a:t>house.html</a:t>
            </a:r>
            <a:endParaRPr lang="fr-FR" dirty="0"/>
          </a:p>
          <a:p>
            <a:endParaRPr lang="fr-FR" dirty="0"/>
          </a:p>
          <a:p>
            <a:r>
              <a:rPr lang="fr-FR" dirty="0"/>
              <a:t>différents composants interagissent différemment </a:t>
            </a:r>
          </a:p>
          <a:p>
            <a:endParaRPr lang="fr-FR" dirty="0"/>
          </a:p>
          <a:p>
            <a:r>
              <a:rPr lang="fr-FR" dirty="0"/>
              <a:t>phonologie, vocabulaire </a:t>
            </a:r>
            <a:r>
              <a:rPr lang="fr-FR" dirty="0">
                <a:sym typeface="Wingdings" pitchFamily="2" charset="2"/>
              </a:rPr>
              <a:t> langage écrit</a:t>
            </a:r>
            <a:endParaRPr lang="fr-FR" dirty="0"/>
          </a:p>
          <a:p>
            <a:endParaRPr lang="fr-FR" dirty="0"/>
          </a:p>
          <a:p>
            <a:r>
              <a:rPr lang="fr-FR" dirty="0"/>
              <a:t>vocabulaire et pragmatique </a:t>
            </a:r>
            <a:r>
              <a:rPr lang="fr-FR" dirty="0">
                <a:sym typeface="Wingdings" pitchFamily="2" charset="2"/>
              </a:rPr>
              <a:t> interactions et relations sociales</a:t>
            </a:r>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14</a:t>
            </a:fld>
            <a:endParaRPr lang="fr-FR"/>
          </a:p>
        </p:txBody>
      </p:sp>
    </p:spTree>
    <p:extLst>
      <p:ext uri="{BB962C8B-B14F-4D97-AF65-F5344CB8AC3E}">
        <p14:creationId xmlns:p14="http://schemas.microsoft.com/office/powerpoint/2010/main" val="202544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PlaceHolder 1"/>
          <p:cNvSpPr>
            <a:spLocks noGrp="1" noRot="1" noChangeAspect="1"/>
          </p:cNvSpPr>
          <p:nvPr>
            <p:ph type="sldImg"/>
          </p:nvPr>
        </p:nvSpPr>
        <p:spPr>
          <a:xfrm>
            <a:off x="1371600" y="1143000"/>
            <a:ext cx="4114800" cy="3086100"/>
          </a:xfrm>
          <a:prstGeom prst="rect">
            <a:avLst/>
          </a:prstGeom>
        </p:spPr>
      </p:sp>
      <p:sp>
        <p:nvSpPr>
          <p:cNvPr id="143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fr-FR" sz="2000" b="0" strike="noStrike" spc="-1">
                <a:latin typeface="Arial"/>
              </a:rPr>
              <a:t>Lise</a:t>
            </a:r>
            <a:endParaRPr lang="en-US" sz="2000" b="0" strike="noStrike" spc="-1">
              <a:latin typeface="Calibri"/>
            </a:endParaRPr>
          </a:p>
        </p:txBody>
      </p:sp>
      <p:sp>
        <p:nvSpPr>
          <p:cNvPr id="143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ED0DD1B-2FDE-43B7-BB77-59C918A19366}" type="slidenum">
              <a:rPr lang="fr-FR" sz="1200" b="0" strike="noStrike" spc="-1">
                <a:solidFill>
                  <a:srgbClr val="000000"/>
                </a:solidFill>
                <a:latin typeface="+mn-lt"/>
                <a:ea typeface="+mn-ea"/>
              </a:rPr>
              <a:t>15</a:t>
            </a:fld>
            <a:endParaRPr lang="en-US" sz="1200" b="0" strike="noStrike" spc="-1">
              <a:latin typeface="Calibri"/>
            </a:endParaRPr>
          </a:p>
        </p:txBody>
      </p:sp>
    </p:spTree>
    <p:extLst>
      <p:ext uri="{BB962C8B-B14F-4D97-AF65-F5344CB8AC3E}">
        <p14:creationId xmlns:p14="http://schemas.microsoft.com/office/powerpoint/2010/main" val="379304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PlaceHolder 1"/>
          <p:cNvSpPr>
            <a:spLocks noGrp="1" noRot="1" noChangeAspect="1"/>
          </p:cNvSpPr>
          <p:nvPr>
            <p:ph type="sldImg"/>
          </p:nvPr>
        </p:nvSpPr>
        <p:spPr>
          <a:xfrm>
            <a:off x="1371600" y="1143000"/>
            <a:ext cx="4114800" cy="3086100"/>
          </a:xfrm>
          <a:prstGeom prst="rect">
            <a:avLst/>
          </a:prstGeom>
        </p:spPr>
      </p:sp>
      <p:sp>
        <p:nvSpPr>
          <p:cNvPr id="1435" name="PlaceHolder 2"/>
          <p:cNvSpPr>
            <a:spLocks noGrp="1"/>
          </p:cNvSpPr>
          <p:nvPr>
            <p:ph type="body"/>
          </p:nvPr>
        </p:nvSpPr>
        <p:spPr>
          <a:xfrm>
            <a:off x="685800" y="4400640"/>
            <a:ext cx="5485680" cy="3599640"/>
          </a:xfrm>
          <a:prstGeom prst="rect">
            <a:avLst/>
          </a:prstGeom>
        </p:spPr>
        <p:txBody>
          <a:bodyPr lIns="0" tIns="0" rIns="0" bIns="0">
            <a:noAutofit/>
          </a:bodyPr>
          <a:lstStyle/>
          <a:p>
            <a:pPr marL="216000" indent="-215640">
              <a:lnSpc>
                <a:spcPct val="100000"/>
              </a:lnSpc>
              <a:tabLst>
                <a:tab pos="0" algn="l"/>
              </a:tabLst>
            </a:pPr>
            <a:r>
              <a:rPr lang="fr-FR" sz="2000" b="0" strike="noStrike" spc="-1">
                <a:latin typeface="Arial"/>
              </a:rPr>
              <a:t>Lise</a:t>
            </a:r>
            <a:endParaRPr lang="en-US" sz="2000" b="0" strike="noStrike" spc="-1">
              <a:latin typeface="Calibri"/>
            </a:endParaRPr>
          </a:p>
        </p:txBody>
      </p:sp>
      <p:sp>
        <p:nvSpPr>
          <p:cNvPr id="143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ED0DD1B-2FDE-43B7-BB77-59C918A19366}" type="slidenum">
              <a:rPr lang="fr-FR" sz="1200" b="0" strike="noStrike" spc="-1">
                <a:solidFill>
                  <a:srgbClr val="000000"/>
                </a:solidFill>
                <a:latin typeface="+mn-lt"/>
                <a:ea typeface="+mn-ea"/>
              </a:rPr>
              <a:t>16</a:t>
            </a:fld>
            <a:endParaRPr lang="en-US" sz="1200" b="0" strike="noStrike" spc="-1">
              <a:latin typeface="Calibri"/>
            </a:endParaRPr>
          </a:p>
        </p:txBody>
      </p:sp>
    </p:spTree>
    <p:extLst>
      <p:ext uri="{BB962C8B-B14F-4D97-AF65-F5344CB8AC3E}">
        <p14:creationId xmlns:p14="http://schemas.microsoft.com/office/powerpoint/2010/main" val="4271176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17</a:t>
            </a:fld>
            <a:endParaRPr lang="fr-FR"/>
          </a:p>
        </p:txBody>
      </p:sp>
    </p:spTree>
    <p:extLst>
      <p:ext uri="{BB962C8B-B14F-4D97-AF65-F5344CB8AC3E}">
        <p14:creationId xmlns:p14="http://schemas.microsoft.com/office/powerpoint/2010/main" val="392826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18</a:t>
            </a:fld>
            <a:endParaRPr lang="fr-FR"/>
          </a:p>
        </p:txBody>
      </p:sp>
    </p:spTree>
    <p:extLst>
      <p:ext uri="{BB962C8B-B14F-4D97-AF65-F5344CB8AC3E}">
        <p14:creationId xmlns:p14="http://schemas.microsoft.com/office/powerpoint/2010/main" val="3951845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B1CE3-EBDE-9F7F-8793-33DE303D4C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36C7D1-2A7B-753D-F085-8757126655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B67181F-76C1-CBC6-52EF-5CD8267B5DD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E66E307-CB12-DB88-AE12-A7953E9C408E}"/>
              </a:ext>
            </a:extLst>
          </p:cNvPr>
          <p:cNvSpPr>
            <a:spLocks noGrp="1"/>
          </p:cNvSpPr>
          <p:nvPr>
            <p:ph type="sldNum" sz="quarter" idx="5"/>
          </p:nvPr>
        </p:nvSpPr>
        <p:spPr/>
        <p:txBody>
          <a:bodyPr/>
          <a:lstStyle/>
          <a:p>
            <a:fld id="{E05D1247-00CA-AA49-93B2-E1A1AA45CC38}" type="slidenum">
              <a:rPr lang="fr-FR" smtClean="0"/>
              <a:t>19</a:t>
            </a:fld>
            <a:endParaRPr lang="fr-FR"/>
          </a:p>
        </p:txBody>
      </p:sp>
    </p:spTree>
    <p:extLst>
      <p:ext uri="{BB962C8B-B14F-4D97-AF65-F5344CB8AC3E}">
        <p14:creationId xmlns:p14="http://schemas.microsoft.com/office/powerpoint/2010/main" val="241943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a:t>
            </a:fld>
            <a:endParaRPr lang="fr-FR"/>
          </a:p>
        </p:txBody>
      </p:sp>
    </p:spTree>
    <p:extLst>
      <p:ext uri="{BB962C8B-B14F-4D97-AF65-F5344CB8AC3E}">
        <p14:creationId xmlns:p14="http://schemas.microsoft.com/office/powerpoint/2010/main" val="1434335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u="none" strike="noStrike" dirty="0">
                <a:solidFill>
                  <a:srgbClr val="000000"/>
                </a:solidFill>
                <a:effectLst/>
                <a:latin typeface="-webkit-standard"/>
              </a:rPr>
              <a:t>Un </a:t>
            </a:r>
            <a:r>
              <a:rPr lang="fr-BE" b="1" i="0" u="none" strike="noStrike" dirty="0">
                <a:solidFill>
                  <a:srgbClr val="000000"/>
                </a:solidFill>
                <a:effectLst/>
              </a:rPr>
              <a:t>trouble neurodéveloppemental</a:t>
            </a:r>
            <a:r>
              <a:rPr lang="fr-BE" b="0" i="0" u="none" strike="noStrike" dirty="0">
                <a:solidFill>
                  <a:srgbClr val="000000"/>
                </a:solidFill>
                <a:effectLst/>
                <a:latin typeface="-webkit-standard"/>
              </a:rPr>
              <a:t> est un type de trouble qui affecte le développement du cerveau et du système nerveux, principalement pendant l’enfance. Ces troubles influencent les capacités de l’enfant à apprendre, à communiquer, à se comporter ou à interagir avec les autres. Ils résultent souvent d’une combinaison de facteurs génétiques et environnementaux qui perturbent le développement normal du cerveau.</a:t>
            </a:r>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20</a:t>
            </a:fld>
            <a:endParaRPr lang="fr-FR"/>
          </a:p>
        </p:txBody>
      </p:sp>
    </p:spTree>
    <p:extLst>
      <p:ext uri="{BB962C8B-B14F-4D97-AF65-F5344CB8AC3E}">
        <p14:creationId xmlns:p14="http://schemas.microsoft.com/office/powerpoint/2010/main" val="1912101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21</a:t>
            </a:fld>
            <a:endParaRPr lang="fr-FR"/>
          </a:p>
        </p:txBody>
      </p:sp>
    </p:spTree>
    <p:extLst>
      <p:ext uri="{BB962C8B-B14F-4D97-AF65-F5344CB8AC3E}">
        <p14:creationId xmlns:p14="http://schemas.microsoft.com/office/powerpoint/2010/main" val="2363675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22</a:t>
            </a:fld>
            <a:endParaRPr lang="fr-FR"/>
          </a:p>
        </p:txBody>
      </p:sp>
    </p:spTree>
    <p:extLst>
      <p:ext uri="{BB962C8B-B14F-4D97-AF65-F5344CB8AC3E}">
        <p14:creationId xmlns:p14="http://schemas.microsoft.com/office/powerpoint/2010/main" val="18498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cama (espagnol ou portugais mais pas mm prononciation-</a:t>
            </a:r>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24</a:t>
            </a:fld>
            <a:endParaRPr lang="fr-FR"/>
          </a:p>
        </p:txBody>
      </p:sp>
    </p:spTree>
    <p:extLst>
      <p:ext uri="{BB962C8B-B14F-4D97-AF65-F5344CB8AC3E}">
        <p14:creationId xmlns:p14="http://schemas.microsoft.com/office/powerpoint/2010/main" val="1419335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25</a:t>
            </a:fld>
            <a:endParaRPr lang="fr-FR"/>
          </a:p>
        </p:txBody>
      </p:sp>
    </p:spTree>
    <p:extLst>
      <p:ext uri="{BB962C8B-B14F-4D97-AF65-F5344CB8AC3E}">
        <p14:creationId xmlns:p14="http://schemas.microsoft.com/office/powerpoint/2010/main" val="456778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approche par convergence des données – recours à l’évaluation dynamique – </a:t>
            </a:r>
          </a:p>
          <a:p>
            <a:endParaRPr lang="fr-FR" dirty="0"/>
          </a:p>
          <a:p>
            <a:r>
              <a:rPr lang="fr-BE" sz="1200" kern="1200" dirty="0">
                <a:solidFill>
                  <a:schemeClr val="tx1"/>
                </a:solidFill>
                <a:effectLst/>
                <a:latin typeface="+mn-lt"/>
                <a:ea typeface="+mn-ea"/>
                <a:cs typeface="+mn-cs"/>
              </a:rPr>
              <a:t>croyance qu’il est plus difficile d’acquérir deux langues plutôt qu’une, et que le passage au monolinguisme va « décharger » l’enfant, favorisant donc le développement de son langage</a:t>
            </a:r>
            <a:r>
              <a:rPr lang="fr-BE" dirty="0">
                <a:effectLst/>
              </a:rPr>
              <a:t>  </a:t>
            </a:r>
            <a:r>
              <a:rPr lang="fr-BE" dirty="0">
                <a:effectLst/>
                <a:sym typeface="Wingdings" pitchFamily="2" charset="2"/>
              </a:rPr>
              <a:t> FAUX</a:t>
            </a:r>
          </a:p>
          <a:p>
            <a:endParaRPr lang="fr-BE" dirty="0">
              <a:effectLst/>
              <a:sym typeface="Wingdings"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On sait actuellement que le multilinguisme ne crée pas de retard ni difficultés de langage, et qu’il n’entraîne pas de complications (ou des difficultés plus sévères) pour les enfants qui présentent des troubles de la communication (Paradis et al., 2021). </a:t>
            </a:r>
          </a:p>
          <a:p>
            <a:endParaRPr lang="fr-FR" dirty="0"/>
          </a:p>
          <a:p>
            <a:r>
              <a:rPr lang="fr-BE" sz="1200" kern="1200" dirty="0">
                <a:solidFill>
                  <a:schemeClr val="tx1"/>
                </a:solidFill>
                <a:effectLst/>
                <a:latin typeface="+mn-lt"/>
                <a:ea typeface="+mn-ea"/>
                <a:cs typeface="+mn-cs"/>
              </a:rPr>
              <a:t>Si l’intervention orthophonique doit explicitement soutenir le développement des différentes langues de l’enfant, cela ne signifie pas qu’il faille intervenir sur les langues de la même façon, en même temps et par la même personne (</a:t>
            </a:r>
            <a:r>
              <a:rPr lang="fr-BE" sz="1200" kern="1200" dirty="0" err="1">
                <a:solidFill>
                  <a:schemeClr val="tx1"/>
                </a:solidFill>
                <a:effectLst/>
                <a:latin typeface="+mn-lt"/>
                <a:ea typeface="+mn-ea"/>
                <a:cs typeface="+mn-cs"/>
              </a:rPr>
              <a:t>Kohnert</a:t>
            </a:r>
            <a:r>
              <a:rPr lang="fr-BE" sz="1200" kern="1200" dirty="0">
                <a:solidFill>
                  <a:schemeClr val="tx1"/>
                </a:solidFill>
                <a:effectLst/>
                <a:latin typeface="+mn-lt"/>
                <a:ea typeface="+mn-ea"/>
                <a:cs typeface="+mn-cs"/>
              </a:rPr>
              <a:t> et al., 2021). </a:t>
            </a:r>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26</a:t>
            </a:fld>
            <a:endParaRPr lang="fr-FR"/>
          </a:p>
        </p:txBody>
      </p:sp>
    </p:spTree>
    <p:extLst>
      <p:ext uri="{BB962C8B-B14F-4D97-AF65-F5344CB8AC3E}">
        <p14:creationId xmlns:p14="http://schemas.microsoft.com/office/powerpoint/2010/main" val="292767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0D0E5-0667-441A-6115-955C628A61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025D76-4F32-3F31-F3F1-BDB2161C890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939CD7-8981-250E-97C1-ECC6FD1A10E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27A085E-2BE5-D07C-B40D-DDE5ACC1B7AD}"/>
              </a:ext>
            </a:extLst>
          </p:cNvPr>
          <p:cNvSpPr>
            <a:spLocks noGrp="1"/>
          </p:cNvSpPr>
          <p:nvPr>
            <p:ph type="sldNum" sz="quarter" idx="5"/>
          </p:nvPr>
        </p:nvSpPr>
        <p:spPr/>
        <p:txBody>
          <a:bodyPr/>
          <a:lstStyle/>
          <a:p>
            <a:fld id="{E05D1247-00CA-AA49-93B2-E1A1AA45CC38}" type="slidenum">
              <a:rPr lang="fr-FR" smtClean="0"/>
              <a:t>27</a:t>
            </a:fld>
            <a:endParaRPr lang="fr-FR"/>
          </a:p>
        </p:txBody>
      </p:sp>
    </p:spTree>
    <p:extLst>
      <p:ext uri="{BB962C8B-B14F-4D97-AF65-F5344CB8AC3E}">
        <p14:creationId xmlns:p14="http://schemas.microsoft.com/office/powerpoint/2010/main" val="563103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64DB-C64E-F42C-B71A-18A2BA8058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5E851-B58C-E909-44E5-EC6AA821E8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136D50-A185-B9FA-81AF-E38D2470879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8170211-1424-DA53-3B05-F98D03BEB3C8}"/>
              </a:ext>
            </a:extLst>
          </p:cNvPr>
          <p:cNvSpPr>
            <a:spLocks noGrp="1"/>
          </p:cNvSpPr>
          <p:nvPr>
            <p:ph type="sldNum" sz="quarter" idx="5"/>
          </p:nvPr>
        </p:nvSpPr>
        <p:spPr/>
        <p:txBody>
          <a:bodyPr/>
          <a:lstStyle/>
          <a:p>
            <a:fld id="{E05D1247-00CA-AA49-93B2-E1A1AA45CC38}" type="slidenum">
              <a:rPr lang="fr-FR" smtClean="0"/>
              <a:t>28</a:t>
            </a:fld>
            <a:endParaRPr lang="fr-FR"/>
          </a:p>
        </p:txBody>
      </p:sp>
    </p:spTree>
    <p:extLst>
      <p:ext uri="{BB962C8B-B14F-4D97-AF65-F5344CB8AC3E}">
        <p14:creationId xmlns:p14="http://schemas.microsoft.com/office/powerpoint/2010/main" val="3985068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6229-9DD6-E8FA-60D4-FCE4535FD6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1FA2A4-DECB-8507-544D-4965AB537B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ABEC0B-119E-1898-DEC0-9C2D8785AF68}"/>
              </a:ext>
            </a:extLst>
          </p:cNvPr>
          <p:cNvSpPr>
            <a:spLocks noGrp="1"/>
          </p:cNvSpPr>
          <p:nvPr>
            <p:ph type="body" idx="1"/>
          </p:nvPr>
        </p:nvSpPr>
        <p:spPr/>
        <p:txBody>
          <a:bodyPr/>
          <a:lstStyle/>
          <a:p>
            <a:r>
              <a:rPr lang="fr-BE" b="0" i="0" u="none" strike="noStrike" dirty="0">
                <a:solidFill>
                  <a:srgbClr val="000000"/>
                </a:solidFill>
                <a:effectLst/>
                <a:latin typeface="-webkit-standard"/>
              </a:rPr>
              <a:t>Un </a:t>
            </a:r>
            <a:r>
              <a:rPr lang="fr-BE" b="1" i="0" u="none" strike="noStrike" dirty="0">
                <a:solidFill>
                  <a:srgbClr val="000000"/>
                </a:solidFill>
                <a:effectLst/>
              </a:rPr>
              <a:t>trouble neurodéveloppemental</a:t>
            </a:r>
            <a:r>
              <a:rPr lang="fr-BE" b="0" i="0" u="none" strike="noStrike" dirty="0">
                <a:solidFill>
                  <a:srgbClr val="000000"/>
                </a:solidFill>
                <a:effectLst/>
                <a:latin typeface="-webkit-standard"/>
              </a:rPr>
              <a:t> est un type de trouble qui affecte le développement du cerveau et du système nerveux, principalement pendant l’enfance. Ces troubles influencent les capacités de l’enfant à apprendre, à communiquer, à se comporter ou à interagir avec les autres. Ils résultent souvent d’une combinaison de facteurs génétiques et environnementaux qui perturbent le développement normal du cerveau.</a:t>
            </a:r>
            <a:endParaRPr lang="fr-FR" dirty="0"/>
          </a:p>
        </p:txBody>
      </p:sp>
      <p:sp>
        <p:nvSpPr>
          <p:cNvPr id="4" name="Espace réservé du numéro de diapositive 3">
            <a:extLst>
              <a:ext uri="{FF2B5EF4-FFF2-40B4-BE49-F238E27FC236}">
                <a16:creationId xmlns:a16="http://schemas.microsoft.com/office/drawing/2014/main" id="{0A95C98A-5085-08A8-F29B-FDE92D0CC137}"/>
              </a:ext>
            </a:extLst>
          </p:cNvPr>
          <p:cNvSpPr>
            <a:spLocks noGrp="1"/>
          </p:cNvSpPr>
          <p:nvPr>
            <p:ph type="sldNum" sz="quarter" idx="5"/>
          </p:nvPr>
        </p:nvSpPr>
        <p:spPr/>
        <p:txBody>
          <a:bodyPr/>
          <a:lstStyle/>
          <a:p>
            <a:fld id="{E05D1247-00CA-AA49-93B2-E1A1AA45CC38}" type="slidenum">
              <a:rPr lang="fr-FR" smtClean="0"/>
              <a:t>29</a:t>
            </a:fld>
            <a:endParaRPr lang="fr-FR"/>
          </a:p>
        </p:txBody>
      </p:sp>
    </p:spTree>
    <p:extLst>
      <p:ext uri="{BB962C8B-B14F-4D97-AF65-F5344CB8AC3E}">
        <p14:creationId xmlns:p14="http://schemas.microsoft.com/office/powerpoint/2010/main" val="220088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31</a:t>
            </a:fld>
            <a:endParaRPr lang="fr-FR"/>
          </a:p>
        </p:txBody>
      </p:sp>
    </p:spTree>
    <p:extLst>
      <p:ext uri="{BB962C8B-B14F-4D97-AF65-F5344CB8AC3E}">
        <p14:creationId xmlns:p14="http://schemas.microsoft.com/office/powerpoint/2010/main" val="255619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3</a:t>
            </a:fld>
            <a:endParaRPr lang="fr-FR"/>
          </a:p>
        </p:txBody>
      </p:sp>
    </p:spTree>
    <p:extLst>
      <p:ext uri="{BB962C8B-B14F-4D97-AF65-F5344CB8AC3E}">
        <p14:creationId xmlns:p14="http://schemas.microsoft.com/office/powerpoint/2010/main" val="3335484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ne nie pas les différences mais on fait le choix ici, délibérément de mettre l’accent sur ce qui rassemble</a:t>
            </a:r>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32</a:t>
            </a:fld>
            <a:endParaRPr lang="fr-FR"/>
          </a:p>
        </p:txBody>
      </p:sp>
    </p:spTree>
    <p:extLst>
      <p:ext uri="{BB962C8B-B14F-4D97-AF65-F5344CB8AC3E}">
        <p14:creationId xmlns:p14="http://schemas.microsoft.com/office/powerpoint/2010/main" val="2525195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Lisa Archibald rappelle que dans CATALISE, il a été jugé important de distinguer le trouble du langage associé à {une affection biomédicale} en raison de la possibilité que les troubles du langage découlant de ces affections soient qualitativement différents de ceux présents dans le TDL. Le trouble du langage associé peut différer de plusieurs façons : (1) il peut y avoir une étiologie génétique claire (contrairement au TDL), (2) le trouble peut avoir un pronostic différent de celui du TDL lié à l'état biomédical, (3) Une approche différente de l'intervention pourrait également s'avérer nécessaire, (4) Enfin, les limitations du langage associées à une condition de différenciation peuvent être qualitativement différentes du TDL. </a:t>
            </a:r>
            <a:r>
              <a:rPr lang="fr-BE" sz="1800" dirty="0">
                <a:effectLst/>
                <a:latin typeface="Calibri" panose="020F0502020204030204" pitchFamily="34" charset="0"/>
                <a:ea typeface="Calibri" panose="020F0502020204030204" pitchFamily="34" charset="0"/>
                <a:cs typeface="Times New Roman" panose="02020603050405020304" pitchFamily="18" charset="0"/>
              </a:rPr>
              <a:t>https://</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uwo.ca</a:t>
            </a:r>
            <a:r>
              <a:rPr lang="fr-BE" sz="1800" dirty="0">
                <a:effectLst/>
                <a:latin typeface="Calibri" panose="020F0502020204030204" pitchFamily="34" charset="0"/>
                <a:ea typeface="Calibri" panose="020F0502020204030204" pitchFamily="34" charset="0"/>
                <a:cs typeface="Times New Roman" panose="02020603050405020304" pitchFamily="18" charset="0"/>
              </a:rPr>
              <a:t>/</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fhs</a:t>
            </a:r>
            <a:r>
              <a:rPr lang="fr-BE" sz="1800" dirty="0">
                <a:effectLst/>
                <a:latin typeface="Calibri" panose="020F0502020204030204" pitchFamily="34" charset="0"/>
                <a:ea typeface="Calibri" panose="020F0502020204030204" pitchFamily="34" charset="0"/>
                <a:cs typeface="Times New Roman" panose="02020603050405020304" pitchFamily="18" charset="0"/>
              </a:rPr>
              <a:t>/</a:t>
            </a:r>
            <a:r>
              <a:rPr lang="fr-BE" sz="1800" dirty="0" err="1">
                <a:effectLst/>
                <a:latin typeface="Calibri" panose="020F0502020204030204" pitchFamily="34" charset="0"/>
                <a:ea typeface="Calibri" panose="020F0502020204030204" pitchFamily="34" charset="0"/>
                <a:cs typeface="Times New Roman" panose="02020603050405020304" pitchFamily="18" charset="0"/>
              </a:rPr>
              <a:t>lwm</a:t>
            </a:r>
            <a:r>
              <a:rPr lang="fr-BE" sz="1800" dirty="0">
                <a:effectLst/>
                <a:latin typeface="Calibri" panose="020F0502020204030204" pitchFamily="34" charset="0"/>
                <a:ea typeface="Calibri" panose="020F0502020204030204" pitchFamily="34" charset="0"/>
                <a:cs typeface="Times New Roman" panose="02020603050405020304" pitchFamily="18" charset="0"/>
              </a:rPr>
              <a:t>/news/2021/01_04_DLDCoAss.html</a:t>
            </a:r>
          </a:p>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34</a:t>
            </a:fld>
            <a:endParaRPr lang="fr-FR"/>
          </a:p>
        </p:txBody>
      </p:sp>
    </p:spTree>
    <p:extLst>
      <p:ext uri="{BB962C8B-B14F-4D97-AF65-F5344CB8AC3E}">
        <p14:creationId xmlns:p14="http://schemas.microsoft.com/office/powerpoint/2010/main" val="3352930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Parfois quand on grandit la couleur dominance change</a:t>
            </a:r>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35</a:t>
            </a:fld>
            <a:endParaRPr lang="fr-FR"/>
          </a:p>
        </p:txBody>
      </p:sp>
    </p:spTree>
    <p:extLst>
      <p:ext uri="{BB962C8B-B14F-4D97-AF65-F5344CB8AC3E}">
        <p14:creationId xmlns:p14="http://schemas.microsoft.com/office/powerpoint/2010/main" val="2928363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38</a:t>
            </a:fld>
            <a:endParaRPr lang="fr-FR"/>
          </a:p>
        </p:txBody>
      </p:sp>
    </p:spTree>
    <p:extLst>
      <p:ext uri="{BB962C8B-B14F-4D97-AF65-F5344CB8AC3E}">
        <p14:creationId xmlns:p14="http://schemas.microsoft.com/office/powerpoint/2010/main" val="3758934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43</a:t>
            </a:fld>
            <a:endParaRPr lang="fr-FR"/>
          </a:p>
        </p:txBody>
      </p:sp>
    </p:spTree>
    <p:extLst>
      <p:ext uri="{BB962C8B-B14F-4D97-AF65-F5344CB8AC3E}">
        <p14:creationId xmlns:p14="http://schemas.microsoft.com/office/powerpoint/2010/main" val="2154997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A0BA5-C7EE-EA6D-497A-58E98B15BF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D818FB-C2C2-19EE-7370-5C2C898B7B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E2F928-0CD2-B22C-939B-BBAA744BC31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D8D0881-F7C6-A1D7-CD61-06A18B78F9CB}"/>
              </a:ext>
            </a:extLst>
          </p:cNvPr>
          <p:cNvSpPr>
            <a:spLocks noGrp="1"/>
          </p:cNvSpPr>
          <p:nvPr>
            <p:ph type="sldNum" sz="quarter" idx="5"/>
          </p:nvPr>
        </p:nvSpPr>
        <p:spPr/>
        <p:txBody>
          <a:bodyPr/>
          <a:lstStyle/>
          <a:p>
            <a:fld id="{E05D1247-00CA-AA49-93B2-E1A1AA45CC38}" type="slidenum">
              <a:rPr lang="fr-FR" smtClean="0"/>
              <a:t>45</a:t>
            </a:fld>
            <a:endParaRPr lang="fr-FR"/>
          </a:p>
        </p:txBody>
      </p:sp>
    </p:spTree>
    <p:extLst>
      <p:ext uri="{BB962C8B-B14F-4D97-AF65-F5344CB8AC3E}">
        <p14:creationId xmlns:p14="http://schemas.microsoft.com/office/powerpoint/2010/main" val="1126002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46</a:t>
            </a:fld>
            <a:endParaRPr lang="fr-FR"/>
          </a:p>
        </p:txBody>
      </p:sp>
    </p:spTree>
    <p:extLst>
      <p:ext uri="{BB962C8B-B14F-4D97-AF65-F5344CB8AC3E}">
        <p14:creationId xmlns:p14="http://schemas.microsoft.com/office/powerpoint/2010/main" val="36699130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effectLst/>
                <a:latin typeface="Helvetica" pitchFamily="2" charset="0"/>
              </a:rPr>
              <a:t>Eadie</a:t>
            </a:r>
            <a:r>
              <a:rPr lang="fr-BE" dirty="0">
                <a:effectLst/>
                <a:latin typeface="Helvetica" pitchFamily="2" charset="0"/>
              </a:rPr>
              <a:t>, P., </a:t>
            </a:r>
            <a:r>
              <a:rPr lang="fr-BE" dirty="0" err="1">
                <a:effectLst/>
                <a:latin typeface="Helvetica" pitchFamily="2" charset="0"/>
              </a:rPr>
              <a:t>Levickis</a:t>
            </a:r>
            <a:r>
              <a:rPr lang="fr-BE" dirty="0">
                <a:effectLst/>
                <a:latin typeface="Helvetica" pitchFamily="2" charset="0"/>
              </a:rPr>
              <a:t>, P., </a:t>
            </a:r>
            <a:r>
              <a:rPr lang="fr-BE" dirty="0" err="1">
                <a:effectLst/>
                <a:latin typeface="Helvetica" pitchFamily="2" charset="0"/>
              </a:rPr>
              <a:t>McKean</a:t>
            </a:r>
            <a:r>
              <a:rPr lang="fr-BE" dirty="0">
                <a:effectLst/>
                <a:latin typeface="Helvetica" pitchFamily="2" charset="0"/>
              </a:rPr>
              <a:t>, C., </a:t>
            </a:r>
            <a:r>
              <a:rPr lang="fr-BE" dirty="0" err="1">
                <a:effectLst/>
                <a:latin typeface="Helvetica" pitchFamily="2" charset="0"/>
              </a:rPr>
              <a:t>Westrupp</a:t>
            </a:r>
            <a:r>
              <a:rPr lang="fr-BE" dirty="0">
                <a:effectLst/>
                <a:latin typeface="Helvetica" pitchFamily="2" charset="0"/>
              </a:rPr>
              <a:t>, E., </a:t>
            </a:r>
            <a:r>
              <a:rPr lang="fr-BE" dirty="0" err="1">
                <a:effectLst/>
                <a:latin typeface="Helvetica" pitchFamily="2" charset="0"/>
              </a:rPr>
              <a:t>Bavin</a:t>
            </a:r>
            <a:r>
              <a:rPr lang="fr-BE" dirty="0">
                <a:effectLst/>
                <a:latin typeface="Helvetica" pitchFamily="2" charset="0"/>
              </a:rPr>
              <a:t>, E.L., </a:t>
            </a:r>
            <a:r>
              <a:rPr lang="fr-BE" dirty="0" err="1">
                <a:effectLst/>
                <a:latin typeface="Helvetica" pitchFamily="2" charset="0"/>
              </a:rPr>
              <a:t>Ware</a:t>
            </a:r>
            <a:r>
              <a:rPr lang="fr-BE" dirty="0">
                <a:effectLst/>
                <a:latin typeface="Helvetica" pitchFamily="2" charset="0"/>
              </a:rPr>
              <a:t>,</a:t>
            </a:r>
          </a:p>
          <a:p>
            <a:r>
              <a:rPr lang="fr-BE" dirty="0">
                <a:effectLst/>
                <a:latin typeface="Helvetica" pitchFamily="2" charset="0"/>
              </a:rPr>
              <a:t>R.S., </a:t>
            </a:r>
            <a:r>
              <a:rPr lang="fr-BE" dirty="0" err="1">
                <a:effectLst/>
                <a:latin typeface="Helvetica" pitchFamily="2" charset="0"/>
              </a:rPr>
              <a:t>Gerner</a:t>
            </a:r>
            <a:r>
              <a:rPr lang="fr-BE" dirty="0">
                <a:effectLst/>
                <a:latin typeface="Helvetica" pitchFamily="2" charset="0"/>
              </a:rPr>
              <a:t>, B. &amp; Reilly, S. (2022) </a:t>
            </a:r>
            <a:r>
              <a:rPr lang="fr-BE" dirty="0" err="1">
                <a:effectLst/>
                <a:latin typeface="Helvetica" pitchFamily="2" charset="0"/>
              </a:rPr>
              <a:t>Developing</a:t>
            </a:r>
            <a:r>
              <a:rPr lang="fr-BE" dirty="0">
                <a:effectLst/>
                <a:latin typeface="Helvetica" pitchFamily="2" charset="0"/>
              </a:rPr>
              <a:t> </a:t>
            </a:r>
            <a:r>
              <a:rPr lang="fr-BE" dirty="0" err="1">
                <a:effectLst/>
                <a:latin typeface="Helvetica" pitchFamily="2" charset="0"/>
              </a:rPr>
              <a:t>preschool</a:t>
            </a:r>
            <a:r>
              <a:rPr lang="fr-BE" dirty="0">
                <a:effectLst/>
                <a:latin typeface="Helvetica" pitchFamily="2" charset="0"/>
              </a:rPr>
              <a:t> </a:t>
            </a:r>
            <a:r>
              <a:rPr lang="fr-BE" dirty="0" err="1">
                <a:effectLst/>
                <a:latin typeface="Helvetica" pitchFamily="2" charset="0"/>
              </a:rPr>
              <a:t>language</a:t>
            </a:r>
            <a:endParaRPr lang="fr-BE" dirty="0">
              <a:effectLst/>
              <a:latin typeface="Helvetica" pitchFamily="2" charset="0"/>
            </a:endParaRPr>
          </a:p>
          <a:p>
            <a:r>
              <a:rPr lang="fr-BE" dirty="0">
                <a:effectLst/>
                <a:latin typeface="Helvetica" pitchFamily="2" charset="0"/>
              </a:rPr>
              <a:t>surveillance </a:t>
            </a:r>
            <a:r>
              <a:rPr lang="fr-BE" dirty="0" err="1">
                <a:effectLst/>
                <a:latin typeface="Helvetica" pitchFamily="2" charset="0"/>
              </a:rPr>
              <a:t>models</a:t>
            </a:r>
            <a:r>
              <a:rPr lang="fr-BE" dirty="0">
                <a:effectLst/>
                <a:latin typeface="Helvetica" pitchFamily="2" charset="0"/>
              </a:rPr>
              <a:t> – cumulative and clustering patterns of </a:t>
            </a:r>
            <a:r>
              <a:rPr lang="fr-BE" dirty="0" err="1">
                <a:effectLst/>
                <a:latin typeface="Helvetica" pitchFamily="2" charset="0"/>
              </a:rPr>
              <a:t>early</a:t>
            </a:r>
            <a:endParaRPr lang="fr-BE" dirty="0">
              <a:effectLst/>
              <a:latin typeface="Helvetica" pitchFamily="2" charset="0"/>
            </a:endParaRPr>
          </a:p>
          <a:p>
            <a:r>
              <a:rPr lang="fr-BE" dirty="0">
                <a:effectLst/>
                <a:latin typeface="Helvetica" pitchFamily="2" charset="0"/>
              </a:rPr>
              <a:t>life </a:t>
            </a:r>
            <a:r>
              <a:rPr lang="fr-BE" dirty="0" err="1">
                <a:effectLst/>
                <a:latin typeface="Helvetica" pitchFamily="2" charset="0"/>
              </a:rPr>
              <a:t>factors</a:t>
            </a:r>
            <a:r>
              <a:rPr lang="fr-BE" dirty="0">
                <a:effectLst/>
                <a:latin typeface="Helvetica" pitchFamily="2" charset="0"/>
              </a:rPr>
              <a:t> in the </a:t>
            </a:r>
            <a:r>
              <a:rPr lang="fr-BE" dirty="0" err="1">
                <a:effectLst/>
                <a:latin typeface="Helvetica" pitchFamily="2" charset="0"/>
              </a:rPr>
              <a:t>early</a:t>
            </a:r>
            <a:r>
              <a:rPr lang="fr-BE" dirty="0">
                <a:effectLst/>
                <a:latin typeface="Helvetica" pitchFamily="2" charset="0"/>
              </a:rPr>
              <a:t> </a:t>
            </a:r>
            <a:r>
              <a:rPr lang="fr-BE" dirty="0" err="1">
                <a:effectLst/>
                <a:latin typeface="Helvetica" pitchFamily="2" charset="0"/>
              </a:rPr>
              <a:t>language</a:t>
            </a:r>
            <a:r>
              <a:rPr lang="fr-BE" dirty="0">
                <a:effectLst/>
                <a:latin typeface="Helvetica" pitchFamily="2" charset="0"/>
              </a:rPr>
              <a:t> in Victoria </a:t>
            </a:r>
            <a:r>
              <a:rPr lang="fr-BE" dirty="0" err="1">
                <a:effectLst/>
                <a:latin typeface="Helvetica" pitchFamily="2" charset="0"/>
              </a:rPr>
              <a:t>study</a:t>
            </a:r>
            <a:r>
              <a:rPr lang="fr-BE" dirty="0">
                <a:effectLst/>
                <a:latin typeface="Helvetica" pitchFamily="2" charset="0"/>
              </a:rPr>
              <a:t> </a:t>
            </a:r>
            <a:r>
              <a:rPr lang="fr-BE" dirty="0" err="1">
                <a:effectLst/>
                <a:latin typeface="Helvetica" pitchFamily="2" charset="0"/>
              </a:rPr>
              <a:t>cohort</a:t>
            </a:r>
            <a:r>
              <a:rPr lang="fr-BE" dirty="0">
                <a:effectLst/>
                <a:latin typeface="Helvetica" pitchFamily="2" charset="0"/>
              </a:rPr>
              <a:t>. </a:t>
            </a:r>
            <a:r>
              <a:rPr lang="fr-BE" dirty="0" err="1">
                <a:effectLst/>
                <a:latin typeface="Helvetica" pitchFamily="2" charset="0"/>
              </a:rPr>
              <a:t>Frontiers</a:t>
            </a:r>
            <a:endParaRPr lang="fr-BE" dirty="0">
              <a:effectLst/>
              <a:latin typeface="Helvetica" pitchFamily="2" charset="0"/>
            </a:endParaRPr>
          </a:p>
          <a:p>
            <a:r>
              <a:rPr lang="fr-BE" dirty="0">
                <a:effectLst/>
                <a:latin typeface="Helvetica" pitchFamily="2" charset="0"/>
              </a:rPr>
              <a:t>in </a:t>
            </a:r>
            <a:r>
              <a:rPr lang="fr-BE" dirty="0" err="1">
                <a:effectLst/>
                <a:latin typeface="Helvetica" pitchFamily="2" charset="0"/>
              </a:rPr>
              <a:t>Pediatrics</a:t>
            </a:r>
            <a:r>
              <a:rPr lang="fr-BE" dirty="0">
                <a:effectLst/>
                <a:latin typeface="Helvetica" pitchFamily="2" charset="0"/>
              </a:rPr>
              <a:t>, 10, 826817.</a:t>
            </a:r>
          </a:p>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47</a:t>
            </a:fld>
            <a:endParaRPr lang="fr-FR"/>
          </a:p>
        </p:txBody>
      </p:sp>
    </p:spTree>
    <p:extLst>
      <p:ext uri="{BB962C8B-B14F-4D97-AF65-F5344CB8AC3E}">
        <p14:creationId xmlns:p14="http://schemas.microsoft.com/office/powerpoint/2010/main" val="2361199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48</a:t>
            </a:fld>
            <a:endParaRPr lang="fr-FR"/>
          </a:p>
        </p:txBody>
      </p:sp>
    </p:spTree>
    <p:extLst>
      <p:ext uri="{BB962C8B-B14F-4D97-AF65-F5344CB8AC3E}">
        <p14:creationId xmlns:p14="http://schemas.microsoft.com/office/powerpoint/2010/main" val="4043899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49</a:t>
            </a:fld>
            <a:endParaRPr lang="fr-FR"/>
          </a:p>
        </p:txBody>
      </p:sp>
    </p:spTree>
    <p:extLst>
      <p:ext uri="{BB962C8B-B14F-4D97-AF65-F5344CB8AC3E}">
        <p14:creationId xmlns:p14="http://schemas.microsoft.com/office/powerpoint/2010/main" val="32649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73B7A0D-3484-4429-AE5E-AEF99A26D527}" type="slidenum">
              <a:rPr lang="en-US" smtClean="0"/>
              <a:pPr/>
              <a:t>4</a:t>
            </a:fld>
            <a:endParaRPr lang="en-US"/>
          </a:p>
        </p:txBody>
      </p:sp>
    </p:spTree>
    <p:extLst>
      <p:ext uri="{BB962C8B-B14F-4D97-AF65-F5344CB8AC3E}">
        <p14:creationId xmlns:p14="http://schemas.microsoft.com/office/powerpoint/2010/main" val="1207798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50</a:t>
            </a:fld>
            <a:endParaRPr lang="fr-FR"/>
          </a:p>
        </p:txBody>
      </p:sp>
    </p:spTree>
    <p:extLst>
      <p:ext uri="{BB962C8B-B14F-4D97-AF65-F5344CB8AC3E}">
        <p14:creationId xmlns:p14="http://schemas.microsoft.com/office/powerpoint/2010/main" val="3669913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51</a:t>
            </a:fld>
            <a:endParaRPr lang="fr-FR"/>
          </a:p>
        </p:txBody>
      </p:sp>
    </p:spTree>
    <p:extLst>
      <p:ext uri="{BB962C8B-B14F-4D97-AF65-F5344CB8AC3E}">
        <p14:creationId xmlns:p14="http://schemas.microsoft.com/office/powerpoint/2010/main" val="2493643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52</a:t>
            </a:fld>
            <a:endParaRPr lang="fr-FR"/>
          </a:p>
        </p:txBody>
      </p:sp>
    </p:spTree>
    <p:extLst>
      <p:ext uri="{BB962C8B-B14F-4D97-AF65-F5344CB8AC3E}">
        <p14:creationId xmlns:p14="http://schemas.microsoft.com/office/powerpoint/2010/main" val="18288471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FCC8-EE7D-2ABC-FDB0-F290A06CAB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988785-1D5F-BE60-3E2B-35BB9F018B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EB0CE7-2FD6-F4D0-A416-249D50DD285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338D233-2263-027D-2C76-E2CC1253B26F}"/>
              </a:ext>
            </a:extLst>
          </p:cNvPr>
          <p:cNvSpPr>
            <a:spLocks noGrp="1"/>
          </p:cNvSpPr>
          <p:nvPr>
            <p:ph type="sldNum" sz="quarter" idx="5"/>
          </p:nvPr>
        </p:nvSpPr>
        <p:spPr/>
        <p:txBody>
          <a:bodyPr/>
          <a:lstStyle/>
          <a:p>
            <a:fld id="{E05D1247-00CA-AA49-93B2-E1A1AA45CC38}" type="slidenum">
              <a:rPr lang="fr-FR" smtClean="0"/>
              <a:t>53</a:t>
            </a:fld>
            <a:endParaRPr lang="fr-FR"/>
          </a:p>
        </p:txBody>
      </p:sp>
    </p:spTree>
    <p:extLst>
      <p:ext uri="{BB962C8B-B14F-4D97-AF65-F5344CB8AC3E}">
        <p14:creationId xmlns:p14="http://schemas.microsoft.com/office/powerpoint/2010/main" val="1737370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Primaire : tt le monde</a:t>
            </a:r>
          </a:p>
          <a:p>
            <a:r>
              <a:rPr lang="fr-FR" dirty="0"/>
              <a:t>Secondaire : </a:t>
            </a:r>
            <a:r>
              <a:rPr lang="fr-FR" dirty="0" err="1"/>
              <a:t>ss</a:t>
            </a:r>
            <a:r>
              <a:rPr lang="fr-FR" dirty="0"/>
              <a:t> groupe</a:t>
            </a:r>
          </a:p>
          <a:p>
            <a:r>
              <a:rPr lang="fr-FR" dirty="0" err="1"/>
              <a:t>Pe</a:t>
            </a:r>
            <a:r>
              <a:rPr lang="fr-FR" dirty="0"/>
              <a:t> sélective ou indiquée</a:t>
            </a:r>
          </a:p>
          <a:p>
            <a:r>
              <a:rPr lang="fr-FR" dirty="0"/>
              <a:t>Sélective : les personnes le plus à risque</a:t>
            </a:r>
          </a:p>
          <a:p>
            <a:r>
              <a:rPr lang="fr-FR" dirty="0"/>
              <a:t>Indiquée : signes précoces</a:t>
            </a:r>
          </a:p>
          <a:p>
            <a:r>
              <a:rPr lang="fr-FR" dirty="0"/>
              <a:t>Tertiaire qd signes persistants</a:t>
            </a:r>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55</a:t>
            </a:fld>
            <a:endParaRPr lang="fr-FR"/>
          </a:p>
        </p:txBody>
      </p:sp>
    </p:spTree>
    <p:extLst>
      <p:ext uri="{BB962C8B-B14F-4D97-AF65-F5344CB8AC3E}">
        <p14:creationId xmlns:p14="http://schemas.microsoft.com/office/powerpoint/2010/main" val="989357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57</a:t>
            </a:fld>
            <a:endParaRPr lang="fr-FR"/>
          </a:p>
        </p:txBody>
      </p:sp>
    </p:spTree>
    <p:extLst>
      <p:ext uri="{BB962C8B-B14F-4D97-AF65-F5344CB8AC3E}">
        <p14:creationId xmlns:p14="http://schemas.microsoft.com/office/powerpoint/2010/main" val="876702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58</a:t>
            </a:fld>
            <a:endParaRPr lang="fr-FR"/>
          </a:p>
        </p:txBody>
      </p:sp>
    </p:spTree>
    <p:extLst>
      <p:ext uri="{BB962C8B-B14F-4D97-AF65-F5344CB8AC3E}">
        <p14:creationId xmlns:p14="http://schemas.microsoft.com/office/powerpoint/2010/main" val="13266133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5FB34-6742-BB67-3FCB-9EAB85C45B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4D45A9-F290-BB46-2B6E-CB03A7C549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D6E088-6729-69E0-1087-0A6F462376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255D845-4388-26DD-1297-BA313ECEFA5C}"/>
              </a:ext>
            </a:extLst>
          </p:cNvPr>
          <p:cNvSpPr>
            <a:spLocks noGrp="1"/>
          </p:cNvSpPr>
          <p:nvPr>
            <p:ph type="sldNum" sz="quarter" idx="5"/>
          </p:nvPr>
        </p:nvSpPr>
        <p:spPr/>
        <p:txBody>
          <a:bodyPr/>
          <a:lstStyle/>
          <a:p>
            <a:fld id="{E05D1247-00CA-AA49-93B2-E1A1AA45CC38}" type="slidenum">
              <a:rPr lang="fr-FR" smtClean="0"/>
              <a:t>59</a:t>
            </a:fld>
            <a:endParaRPr lang="fr-FR"/>
          </a:p>
        </p:txBody>
      </p:sp>
    </p:spTree>
    <p:extLst>
      <p:ext uri="{BB962C8B-B14F-4D97-AF65-F5344CB8AC3E}">
        <p14:creationId xmlns:p14="http://schemas.microsoft.com/office/powerpoint/2010/main" val="440850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60</a:t>
            </a:fld>
            <a:endParaRPr lang="fr-FR"/>
          </a:p>
        </p:txBody>
      </p:sp>
    </p:spTree>
    <p:extLst>
      <p:ext uri="{BB962C8B-B14F-4D97-AF65-F5344CB8AC3E}">
        <p14:creationId xmlns:p14="http://schemas.microsoft.com/office/powerpoint/2010/main" val="3878504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61</a:t>
            </a:fld>
            <a:endParaRPr lang="fr-FR"/>
          </a:p>
        </p:txBody>
      </p:sp>
    </p:spTree>
    <p:extLst>
      <p:ext uri="{BB962C8B-B14F-4D97-AF65-F5344CB8AC3E}">
        <p14:creationId xmlns:p14="http://schemas.microsoft.com/office/powerpoint/2010/main" val="533590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Erreurs de vocabulaire!</a:t>
            </a:r>
          </a:p>
          <a:p>
            <a:r>
              <a:rPr lang="fr-FR" dirty="0"/>
              <a:t>Sémantique : sens</a:t>
            </a:r>
          </a:p>
          <a:p>
            <a:r>
              <a:rPr lang="fr-FR" dirty="0"/>
              <a:t>Lexique : étiquette, les mots</a:t>
            </a:r>
          </a:p>
          <a:p>
            <a:r>
              <a:rPr lang="fr-FR" dirty="0"/>
              <a:t>Signification : combien de mots il produit ou il comprend (compréhension&gt;production). Et qu’est ce qu’il sait sur le mot (concept) : canard : bec, mais confusion avec cygne… évolution du concept</a:t>
            </a:r>
          </a:p>
          <a:p>
            <a:r>
              <a:rPr lang="fr-FR" dirty="0"/>
              <a:t>Jambes essoufflées : pas le bon choix de mot mais idée OK </a:t>
            </a:r>
          </a:p>
          <a:p>
            <a:r>
              <a:rPr lang="fr-FR" dirty="0"/>
              <a:t>Substitution sémantique : vous aussi quand vous apprenez un cours au début substitution d’un mot pour un autre puis amélioration du concept</a:t>
            </a:r>
          </a:p>
          <a:p>
            <a:endParaRPr lang="fr-FR" dirty="0"/>
          </a:p>
          <a:p>
            <a:r>
              <a:rPr lang="fr-FR" dirty="0"/>
              <a:t>Réécoute de </a:t>
            </a:r>
            <a:r>
              <a:rPr lang="fr-FR" dirty="0" err="1"/>
              <a:t>Ninou</a:t>
            </a:r>
            <a:r>
              <a:rPr lang="fr-FR" dirty="0"/>
              <a:t> : connait des mots complexes : pieuvre, </a:t>
            </a:r>
            <a:r>
              <a:rPr lang="fr-FR" dirty="0" err="1"/>
              <a:t>hipo</a:t>
            </a:r>
            <a:r>
              <a:rPr lang="fr-FR" dirty="0"/>
              <a:t>, crabe </a:t>
            </a:r>
            <a:r>
              <a:rPr lang="fr-FR" dirty="0">
                <a:sym typeface="Wingdings" panose="05000000000000000000" pitchFamily="2" charset="2"/>
              </a:rPr>
              <a:t> ne les confond pas! Verbes? Attention faire diff avec </a:t>
            </a:r>
            <a:r>
              <a:rPr lang="fr-FR" dirty="0" err="1">
                <a:sym typeface="Wingdings" panose="05000000000000000000" pitchFamily="2" charset="2"/>
              </a:rPr>
              <a:t>err</a:t>
            </a:r>
            <a:r>
              <a:rPr lang="fr-FR" dirty="0">
                <a:sym typeface="Wingdings" panose="05000000000000000000" pitchFamily="2" charset="2"/>
              </a:rPr>
              <a:t> grammaticales (pronom, etc.) Bon signe que déjà des verbes! Quand trouble du langage verbes peu développés!</a:t>
            </a:r>
            <a:endParaRPr lang="fr-FR" dirty="0"/>
          </a:p>
        </p:txBody>
      </p:sp>
      <p:sp>
        <p:nvSpPr>
          <p:cNvPr id="4" name="Espace réservé du numéro de diapositive 3"/>
          <p:cNvSpPr>
            <a:spLocks noGrp="1"/>
          </p:cNvSpPr>
          <p:nvPr>
            <p:ph type="sldNum" sz="quarter" idx="10"/>
          </p:nvPr>
        </p:nvSpPr>
        <p:spPr/>
        <p:txBody>
          <a:bodyPr/>
          <a:lstStyle/>
          <a:p>
            <a:fld id="{997E9DB6-F156-9646-8145-141C214EA124}" type="slidenum">
              <a:rPr lang="fr-FR" smtClean="0"/>
              <a:t>5</a:t>
            </a:fld>
            <a:endParaRPr lang="fr-FR"/>
          </a:p>
        </p:txBody>
      </p:sp>
    </p:spTree>
    <p:extLst>
      <p:ext uri="{BB962C8B-B14F-4D97-AF65-F5344CB8AC3E}">
        <p14:creationId xmlns:p14="http://schemas.microsoft.com/office/powerpoint/2010/main" val="407437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2EF09-E3CB-E18F-8FED-A8F644AFBE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031F7D-670A-65C9-3B2B-1D7EA80E7444}"/>
              </a:ext>
            </a:extLst>
          </p:cNvPr>
          <p:cNvSpPr>
            <a:spLocks noGrp="1" noRot="1" noChangeAspect="1"/>
          </p:cNvSpPr>
          <p:nvPr>
            <p:ph type="sldImg"/>
          </p:nvPr>
        </p:nvSpPr>
        <p:spPr>
          <a:xfrm>
            <a:off x="1108075" y="812800"/>
            <a:ext cx="5343525" cy="4008438"/>
          </a:xfrm>
        </p:spPr>
      </p:sp>
      <p:sp>
        <p:nvSpPr>
          <p:cNvPr id="3" name="Espace réservé des commentaires 2">
            <a:extLst>
              <a:ext uri="{FF2B5EF4-FFF2-40B4-BE49-F238E27FC236}">
                <a16:creationId xmlns:a16="http://schemas.microsoft.com/office/drawing/2014/main" id="{0535EBBD-D9F9-FB04-373F-67F4FC94FBD1}"/>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37EA67AA-E678-3745-9814-D4F93F0DC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36831-421C-4291-8AF7-3B164A94DACA}"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113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Approche sélective : on prend les personnes les plus à risque</a:t>
            </a:r>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63</a:t>
            </a:fld>
            <a:endParaRPr lang="fr-FR"/>
          </a:p>
        </p:txBody>
      </p:sp>
    </p:spTree>
    <p:extLst>
      <p:ext uri="{BB962C8B-B14F-4D97-AF65-F5344CB8AC3E}">
        <p14:creationId xmlns:p14="http://schemas.microsoft.com/office/powerpoint/2010/main" val="1436059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64</a:t>
            </a:fld>
            <a:endParaRPr lang="fr-FR"/>
          </a:p>
        </p:txBody>
      </p:sp>
    </p:spTree>
    <p:extLst>
      <p:ext uri="{BB962C8B-B14F-4D97-AF65-F5344CB8AC3E}">
        <p14:creationId xmlns:p14="http://schemas.microsoft.com/office/powerpoint/2010/main" val="317836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67</a:t>
            </a:fld>
            <a:endParaRPr lang="fr-FR"/>
          </a:p>
        </p:txBody>
      </p:sp>
    </p:spTree>
    <p:extLst>
      <p:ext uri="{BB962C8B-B14F-4D97-AF65-F5344CB8AC3E}">
        <p14:creationId xmlns:p14="http://schemas.microsoft.com/office/powerpoint/2010/main" val="1721939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2BFF1-5053-1C29-C91B-1F2F0336DC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6058CC5-1B0A-8DA7-D3D6-5953D2D6CD8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0AC1B6-FF7B-42DE-ECAA-55C01EBAB7C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95DD68D-2DAF-85B6-3DC4-FD46A01BCFA9}"/>
              </a:ext>
            </a:extLst>
          </p:cNvPr>
          <p:cNvSpPr>
            <a:spLocks noGrp="1"/>
          </p:cNvSpPr>
          <p:nvPr>
            <p:ph type="sldNum" sz="quarter" idx="5"/>
          </p:nvPr>
        </p:nvSpPr>
        <p:spPr/>
        <p:txBody>
          <a:bodyPr/>
          <a:lstStyle/>
          <a:p>
            <a:fld id="{E05D1247-00CA-AA49-93B2-E1A1AA45CC38}" type="slidenum">
              <a:rPr lang="fr-FR" smtClean="0"/>
              <a:t>68</a:t>
            </a:fld>
            <a:endParaRPr lang="fr-FR"/>
          </a:p>
        </p:txBody>
      </p:sp>
    </p:spTree>
    <p:extLst>
      <p:ext uri="{BB962C8B-B14F-4D97-AF65-F5344CB8AC3E}">
        <p14:creationId xmlns:p14="http://schemas.microsoft.com/office/powerpoint/2010/main" val="857440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72</a:t>
            </a:fld>
            <a:endParaRPr lang="fr-FR"/>
          </a:p>
        </p:txBody>
      </p:sp>
    </p:spTree>
    <p:extLst>
      <p:ext uri="{BB962C8B-B14F-4D97-AF65-F5344CB8AC3E}">
        <p14:creationId xmlns:p14="http://schemas.microsoft.com/office/powerpoint/2010/main" val="3151116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75</a:t>
            </a:fld>
            <a:endParaRPr lang="fr-FR"/>
          </a:p>
        </p:txBody>
      </p:sp>
    </p:spTree>
    <p:extLst>
      <p:ext uri="{BB962C8B-B14F-4D97-AF65-F5344CB8AC3E}">
        <p14:creationId xmlns:p14="http://schemas.microsoft.com/office/powerpoint/2010/main" val="3639613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76</a:t>
            </a:fld>
            <a:endParaRPr lang="fr-FR"/>
          </a:p>
        </p:txBody>
      </p:sp>
    </p:spTree>
    <p:extLst>
      <p:ext uri="{BB962C8B-B14F-4D97-AF65-F5344CB8AC3E}">
        <p14:creationId xmlns:p14="http://schemas.microsoft.com/office/powerpoint/2010/main" val="1568611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77</a:t>
            </a:fld>
            <a:endParaRPr lang="fr-FR"/>
          </a:p>
        </p:txBody>
      </p:sp>
    </p:spTree>
    <p:extLst>
      <p:ext uri="{BB962C8B-B14F-4D97-AF65-F5344CB8AC3E}">
        <p14:creationId xmlns:p14="http://schemas.microsoft.com/office/powerpoint/2010/main" val="53768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éléments :</a:t>
            </a:r>
          </a:p>
          <a:p>
            <a:pPr marL="171450" indent="-171450">
              <a:buFontTx/>
              <a:buChar char="-"/>
            </a:pPr>
            <a:r>
              <a:rPr lang="fr-FR" dirty="0"/>
              <a:t>Morphologie : information ajoutées aux mots (</a:t>
            </a:r>
            <a:r>
              <a:rPr lang="fr-FR" dirty="0" err="1"/>
              <a:t>prefixe</a:t>
            </a:r>
            <a:r>
              <a:rPr lang="fr-FR" dirty="0"/>
              <a:t> et suffixe). Ex morphologie verbale mangeons mangeait mangeront</a:t>
            </a:r>
          </a:p>
          <a:p>
            <a:pPr marL="628650" lvl="1" indent="-171450">
              <a:buFontTx/>
              <a:buChar char="-"/>
            </a:pPr>
            <a:r>
              <a:rPr lang="fr-FR" dirty="0"/>
              <a:t>Erreurs : papa </a:t>
            </a:r>
            <a:r>
              <a:rPr lang="fr-FR" dirty="0" err="1"/>
              <a:t>pati</a:t>
            </a:r>
            <a:endParaRPr lang="fr-FR" dirty="0"/>
          </a:p>
          <a:p>
            <a:pPr marL="628650" lvl="1" indent="-171450">
              <a:buFontTx/>
              <a:buChar char="-"/>
            </a:pPr>
            <a:r>
              <a:rPr lang="fr-FR" dirty="0"/>
              <a:t>Corpus redressé : corrigé pour la phonologie! « L’est partie là » : immaturité, omission de mots</a:t>
            </a:r>
          </a:p>
          <a:p>
            <a:pPr marL="171450" indent="-171450">
              <a:buFontTx/>
              <a:buChar char="-"/>
            </a:pPr>
            <a:r>
              <a:rPr lang="fr-FR" dirty="0"/>
              <a:t>Syntaxe : ordre des éléments dans une phrase! Le facteur poursuit le chien vs le chien poursuit le facteur</a:t>
            </a:r>
          </a:p>
          <a:p>
            <a:pPr marL="171450" indent="-171450">
              <a:buFontTx/>
              <a:buChar char="-"/>
            </a:pPr>
            <a:endParaRPr lang="fr-FR" dirty="0"/>
          </a:p>
          <a:p>
            <a:pPr marL="171450" indent="-171450">
              <a:buFontTx/>
              <a:buChar char="-"/>
            </a:pPr>
            <a:r>
              <a:rPr lang="fr-FR" dirty="0"/>
              <a:t>A l’écrit on parle de phrase mais en LO on parle d’un énoncé!</a:t>
            </a:r>
          </a:p>
          <a:p>
            <a:pPr marL="171450" indent="-171450">
              <a:buFontTx/>
              <a:buChar char="-"/>
            </a:pPr>
            <a:endParaRPr lang="fr-BE" dirty="0"/>
          </a:p>
        </p:txBody>
      </p:sp>
      <p:sp>
        <p:nvSpPr>
          <p:cNvPr id="4" name="Espace réservé du numéro de diapositive 3"/>
          <p:cNvSpPr>
            <a:spLocks noGrp="1"/>
          </p:cNvSpPr>
          <p:nvPr>
            <p:ph type="sldNum" sz="quarter" idx="5"/>
          </p:nvPr>
        </p:nvSpPr>
        <p:spPr/>
        <p:txBody>
          <a:bodyPr/>
          <a:lstStyle/>
          <a:p>
            <a:fld id="{273B7A0D-3484-4429-AE5E-AEF99A26D527}" type="slidenum">
              <a:rPr lang="en-US" smtClean="0"/>
              <a:pPr/>
              <a:t>6</a:t>
            </a:fld>
            <a:endParaRPr lang="en-US"/>
          </a:p>
        </p:txBody>
      </p:sp>
    </p:spTree>
    <p:extLst>
      <p:ext uri="{BB962C8B-B14F-4D97-AF65-F5344CB8AC3E}">
        <p14:creationId xmlns:p14="http://schemas.microsoft.com/office/powerpoint/2010/main" val="247065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Elise : j’ai ajouté « </a:t>
            </a:r>
            <a:r>
              <a:rPr lang="fr-FR" dirty="0">
                <a:solidFill>
                  <a:schemeClr val="tx1"/>
                </a:solidFill>
              </a:rPr>
              <a:t>Raconter les événements dans le désordre »</a:t>
            </a:r>
            <a:endParaRPr lang="fr-FR" dirty="0"/>
          </a:p>
          <a:p>
            <a:endParaRPr lang="fr-FR" dirty="0"/>
          </a:p>
          <a:p>
            <a:r>
              <a:rPr lang="fr-FR" dirty="0"/>
              <a:t>Lien entre les phrases, entre les éléments : organiser les phrases, faire référence à des choses dites avant. Mots connecteurs : « et », « puis »</a:t>
            </a:r>
          </a:p>
          <a:p>
            <a:r>
              <a:rPr lang="fr-FR" dirty="0"/>
              <a:t>Il va venir, qui est le il? Il faut l’</a:t>
            </a:r>
            <a:r>
              <a:rPr lang="fr-FR" dirty="0" err="1"/>
              <a:t>antcdt</a:t>
            </a:r>
            <a:r>
              <a:rPr lang="fr-FR" dirty="0"/>
              <a:t> des pronoms. </a:t>
            </a:r>
          </a:p>
          <a:p>
            <a:endParaRPr lang="fr-FR" dirty="0"/>
          </a:p>
          <a:p>
            <a:r>
              <a:rPr lang="fr-FR" dirty="0"/>
              <a:t>Écoute </a:t>
            </a:r>
            <a:r>
              <a:rPr lang="fr-FR" dirty="0" err="1"/>
              <a:t>ninon</a:t>
            </a:r>
            <a:r>
              <a:rPr lang="fr-FR" dirty="0"/>
              <a:t> : pour la MS et le discours </a:t>
            </a:r>
            <a:r>
              <a:rPr lang="fr-FR" dirty="0">
                <a:sym typeface="Wingdings" panose="05000000000000000000" pitchFamily="2" charset="2"/>
              </a:rPr>
              <a:t> avez-vous repéré des temps (présent, futur proche : je vais demander)</a:t>
            </a:r>
          </a:p>
          <a:p>
            <a:r>
              <a:rPr lang="fr-FR" dirty="0">
                <a:sym typeface="Wingdings" panose="05000000000000000000" pitchFamily="2" charset="2"/>
              </a:rPr>
              <a:t>Discours : elle raconte une histoire! Difficile au début  mettre les éléments dans l’ordre. </a:t>
            </a:r>
            <a:endParaRPr lang="fr-FR" dirty="0"/>
          </a:p>
          <a:p>
            <a:endParaRPr lang="fr-BE" dirty="0"/>
          </a:p>
        </p:txBody>
      </p:sp>
      <p:sp>
        <p:nvSpPr>
          <p:cNvPr id="4" name="Espace réservé du numéro de diapositive 3"/>
          <p:cNvSpPr>
            <a:spLocks noGrp="1"/>
          </p:cNvSpPr>
          <p:nvPr>
            <p:ph type="sldNum" sz="quarter" idx="5"/>
          </p:nvPr>
        </p:nvSpPr>
        <p:spPr/>
        <p:txBody>
          <a:bodyPr/>
          <a:lstStyle/>
          <a:p>
            <a:fld id="{273B7A0D-3484-4429-AE5E-AEF99A26D527}" type="slidenum">
              <a:rPr lang="en-US" smtClean="0"/>
              <a:pPr/>
              <a:t>7</a:t>
            </a:fld>
            <a:endParaRPr lang="en-US"/>
          </a:p>
        </p:txBody>
      </p:sp>
    </p:spTree>
    <p:extLst>
      <p:ext uri="{BB962C8B-B14F-4D97-AF65-F5344CB8AC3E}">
        <p14:creationId xmlns:p14="http://schemas.microsoft.com/office/powerpoint/2010/main" val="128747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Tour de parole : déjà chez les </a:t>
            </a:r>
            <a:r>
              <a:rPr lang="fr-FR" dirty="0" err="1"/>
              <a:t>bb</a:t>
            </a:r>
            <a:r>
              <a:rPr lang="fr-FR" dirty="0"/>
              <a:t>!</a:t>
            </a:r>
          </a:p>
          <a:p>
            <a:r>
              <a:rPr lang="fr-FR" dirty="0"/>
              <a:t>Changer tout le temps de sujet!</a:t>
            </a:r>
          </a:p>
          <a:p>
            <a:r>
              <a:rPr lang="fr-FR" dirty="0"/>
              <a:t>Quelle </a:t>
            </a:r>
            <a:r>
              <a:rPr lang="fr-FR" dirty="0" err="1"/>
              <a:t>patho</a:t>
            </a:r>
            <a:r>
              <a:rPr lang="fr-FR" dirty="0"/>
              <a:t> où diff particulièrement importante au </a:t>
            </a:r>
            <a:r>
              <a:rPr lang="fr-FR" dirty="0" err="1"/>
              <a:t>niv</a:t>
            </a:r>
            <a:r>
              <a:rPr lang="fr-FR" dirty="0"/>
              <a:t> </a:t>
            </a:r>
            <a:r>
              <a:rPr lang="fr-FR" dirty="0" err="1"/>
              <a:t>pragma</a:t>
            </a:r>
            <a:r>
              <a:rPr lang="fr-FR" dirty="0"/>
              <a:t>? </a:t>
            </a:r>
          </a:p>
          <a:p>
            <a:endParaRPr lang="fr-FR" dirty="0"/>
          </a:p>
          <a:p>
            <a:r>
              <a:rPr lang="fr-FR" dirty="0"/>
              <a:t>Pas grand-chose à voir dans cette vidéo à ce </a:t>
            </a:r>
            <a:r>
              <a:rPr lang="fr-FR" dirty="0" err="1"/>
              <a:t>niv</a:t>
            </a:r>
            <a:r>
              <a:rPr lang="fr-FR" dirty="0"/>
              <a:t> car pas d’interaction</a:t>
            </a:r>
            <a:endParaRPr lang="fr-BE" dirty="0"/>
          </a:p>
        </p:txBody>
      </p:sp>
      <p:sp>
        <p:nvSpPr>
          <p:cNvPr id="4" name="Espace réservé du numéro de diapositive 3"/>
          <p:cNvSpPr>
            <a:spLocks noGrp="1"/>
          </p:cNvSpPr>
          <p:nvPr>
            <p:ph type="sldNum" sz="quarter" idx="5"/>
          </p:nvPr>
        </p:nvSpPr>
        <p:spPr/>
        <p:txBody>
          <a:bodyPr/>
          <a:lstStyle/>
          <a:p>
            <a:fld id="{273B7A0D-3484-4429-AE5E-AEF99A26D527}" type="slidenum">
              <a:rPr lang="en-US" smtClean="0"/>
              <a:pPr/>
              <a:t>8</a:t>
            </a:fld>
            <a:endParaRPr lang="en-US"/>
          </a:p>
        </p:txBody>
      </p:sp>
    </p:spTree>
    <p:extLst>
      <p:ext uri="{BB962C8B-B14F-4D97-AF65-F5344CB8AC3E}">
        <p14:creationId xmlns:p14="http://schemas.microsoft.com/office/powerpoint/2010/main" val="3327835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Phonologie – 6 mois de grossesse – traitement des sons in utero – 7 ans accès à conscience phonologie</a:t>
            </a:r>
          </a:p>
          <a:p>
            <a:r>
              <a:rPr lang="fr-FR" dirty="0"/>
              <a:t>Lexique naissance – </a:t>
            </a:r>
            <a:r>
              <a:rPr lang="fr-FR" dirty="0" err="1"/>
              <a:t>seg</a:t>
            </a:r>
            <a:r>
              <a:rPr lang="fr-FR" dirty="0"/>
              <a:t>  - 6 mois reconnaissance de mots – 1 an premiers mots – 8 ans – vocabulaire se développe majoritairement à partir du LE</a:t>
            </a:r>
          </a:p>
          <a:p>
            <a:r>
              <a:rPr lang="fr-FR" dirty="0" err="1"/>
              <a:t>recn</a:t>
            </a:r>
            <a:r>
              <a:rPr lang="fr-FR" dirty="0"/>
              <a:t> de mots dès 6 mois, avec paradigme </a:t>
            </a:r>
            <a:r>
              <a:rPr lang="fr-FR" dirty="0" err="1"/>
              <a:t>eyetracking</a:t>
            </a:r>
            <a:r>
              <a:rPr lang="fr-FR" dirty="0"/>
              <a:t> (test avec partie du corps et items alimentaires – pomme – biberon- …) </a:t>
            </a:r>
          </a:p>
          <a:p>
            <a:endParaRPr lang="fr-FR" dirty="0"/>
          </a:p>
          <a:p>
            <a:r>
              <a:rPr lang="fr-FR" dirty="0"/>
              <a:t>MS – naissance – </a:t>
            </a:r>
            <a:r>
              <a:rPr lang="fr-FR" dirty="0" err="1"/>
              <a:t>recn</a:t>
            </a:r>
            <a:r>
              <a:rPr lang="fr-FR" dirty="0"/>
              <a:t> ordre des mots – </a:t>
            </a:r>
            <a:r>
              <a:rPr lang="fr-FR" dirty="0" err="1"/>
              <a:t>ds</a:t>
            </a:r>
            <a:r>
              <a:rPr lang="fr-FR" dirty="0"/>
              <a:t> certains conditions prosodiques - 14 mois combinaison gestes - mots</a:t>
            </a:r>
          </a:p>
        </p:txBody>
      </p:sp>
      <p:sp>
        <p:nvSpPr>
          <p:cNvPr id="4" name="Espace réservé du numéro de diapositive 3"/>
          <p:cNvSpPr>
            <a:spLocks noGrp="1"/>
          </p:cNvSpPr>
          <p:nvPr>
            <p:ph type="sldNum" sz="quarter" idx="5"/>
          </p:nvPr>
        </p:nvSpPr>
        <p:spPr/>
        <p:txBody>
          <a:bodyPr/>
          <a:lstStyle/>
          <a:p>
            <a:fld id="{E05D1247-00CA-AA49-93B2-E1A1AA45CC38}" type="slidenum">
              <a:rPr lang="fr-FR" smtClean="0"/>
              <a:t>9</a:t>
            </a:fld>
            <a:endParaRPr lang="fr-FR"/>
          </a:p>
        </p:txBody>
      </p:sp>
    </p:spTree>
    <p:extLst>
      <p:ext uri="{BB962C8B-B14F-4D97-AF65-F5344CB8AC3E}">
        <p14:creationId xmlns:p14="http://schemas.microsoft.com/office/powerpoint/2010/main" val="1417975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82575" y="4624668"/>
            <a:ext cx="8556625" cy="933450"/>
          </a:xfrm>
        </p:spPr>
        <p:txBody>
          <a:bodyPr>
            <a:normAutofit/>
          </a:bodyPr>
          <a:lstStyle>
            <a:lvl1pPr>
              <a:defRPr sz="2800" baseline="0">
                <a:solidFill>
                  <a:srgbClr val="276170"/>
                </a:solidFill>
              </a:defRPr>
            </a:lvl1pPr>
          </a:lstStyle>
          <a:p>
            <a:r>
              <a:rPr lang="fr-FR" dirty="0"/>
              <a:t>Quand le langage démarre difficilement</a:t>
            </a:r>
            <a:r>
              <a:rPr lang="mr-IN" dirty="0"/>
              <a:t>…</a:t>
            </a:r>
            <a:br>
              <a:rPr lang="nl-BE" dirty="0"/>
            </a:br>
            <a:r>
              <a:rPr lang="nl-BE" dirty="0"/>
              <a:t>				quels chemins diagnostiques ?</a:t>
            </a:r>
            <a:endParaRPr dirty="0"/>
          </a:p>
        </p:txBody>
      </p:sp>
      <p:sp>
        <p:nvSpPr>
          <p:cNvPr id="3" name="Subtitle 2"/>
          <p:cNvSpPr>
            <a:spLocks noGrp="1"/>
          </p:cNvSpPr>
          <p:nvPr>
            <p:ph type="subTitle" idx="1" hasCustomPrompt="1"/>
          </p:nvPr>
        </p:nvSpPr>
        <p:spPr>
          <a:xfrm>
            <a:off x="282575" y="5562599"/>
            <a:ext cx="8556625" cy="748553"/>
          </a:xfrm>
        </p:spPr>
        <p:txBody>
          <a:bodyPr>
            <a:normAutofit/>
          </a:bodyPr>
          <a:lstStyle>
            <a:lvl1pPr marL="0" indent="0" algn="l">
              <a:spcBef>
                <a:spcPts val="300"/>
              </a:spcBef>
              <a:buNone/>
              <a:defRPr sz="1800" b="1">
                <a:solidFill>
                  <a:srgbClr val="418E2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Christelle Maillart</a:t>
            </a:r>
          </a:p>
          <a:p>
            <a:r>
              <a:rPr lang="fr-FR" dirty="0" err="1"/>
              <a:t>ULiège</a:t>
            </a:r>
            <a:r>
              <a:rPr lang="fr-FR" dirty="0"/>
              <a:t> </a:t>
            </a:r>
            <a:r>
              <a:rPr lang="mr-IN" dirty="0"/>
              <a:t>–</a:t>
            </a:r>
            <a:r>
              <a:rPr lang="fr-FR" dirty="0"/>
              <a:t> département de logopédie &amp; URI Enfances </a:t>
            </a:r>
            <a:r>
              <a:rPr lang="mr-IN" dirty="0"/>
              <a:t>–</a:t>
            </a:r>
            <a:r>
              <a:rPr lang="fr-FR" dirty="0"/>
              <a:t> </a:t>
            </a:r>
            <a:r>
              <a:rPr lang="fr-FR" dirty="0" err="1"/>
              <a:t>christelle.maillart@uliege.be</a:t>
            </a:r>
            <a:endParaRPr dirty="0"/>
          </a:p>
        </p:txBody>
      </p:sp>
      <p:sp>
        <p:nvSpPr>
          <p:cNvPr id="7" name="Rectangle 6"/>
          <p:cNvSpPr/>
          <p:nvPr/>
        </p:nvSpPr>
        <p:spPr>
          <a:xfrm>
            <a:off x="282575" y="228600"/>
            <a:ext cx="4235450" cy="4187952"/>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dirty="0">
                <a:solidFill>
                  <a:schemeClr val="accent5">
                    <a:lumMod val="60000"/>
                    <a:lumOff val="40000"/>
                  </a:schemeClr>
                </a:solidFill>
              </a:rPr>
              <a:t>+</a:t>
            </a:r>
          </a:p>
        </p:txBody>
      </p:sp>
      <p:pic>
        <p:nvPicPr>
          <p:cNvPr id="9" name="Image 8" descr="LOGO  Dpt Logopedi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3788" y="458062"/>
            <a:ext cx="4196050" cy="1259358"/>
          </a:xfrm>
          <a:prstGeom prst="rect">
            <a:avLst/>
          </a:prstGeom>
        </p:spPr>
      </p:pic>
      <p:pic>
        <p:nvPicPr>
          <p:cNvPr id="4" name="Image 3"/>
          <p:cNvPicPr>
            <a:picLocks noChangeAspect="1"/>
          </p:cNvPicPr>
          <p:nvPr userDrawn="1"/>
        </p:nvPicPr>
        <p:blipFill>
          <a:blip r:embed="rId3"/>
          <a:stretch>
            <a:fillRect/>
          </a:stretch>
        </p:blipFill>
        <p:spPr>
          <a:xfrm>
            <a:off x="5092700" y="2003552"/>
            <a:ext cx="3302000" cy="2413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1">
                <a:solidFill>
                  <a:schemeClr val="bg1"/>
                </a:solidFill>
              </a:defRPr>
            </a:lvl1pPr>
          </a:lstStyle>
          <a:p>
            <a:r>
              <a:rPr lang="fr-FR" dirty="0"/>
              <a:t>Cliquez et modifiez le titre</a:t>
            </a:r>
            <a:endParaRPr dirty="0"/>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162F1D00-BD13-4404-86B0-79703945A0A7}" type="slidenum">
              <a:rPr lang="en-US" smtClean="0"/>
              <a:t>‹N°›</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rgbClr val="BFF944"/>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fr-FR"/>
              <a:t>Faire glisser l'image vers l'espace réservé ou cliquer sur l'icône pour l'ajouter</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fr-FR"/>
              <a:t>Faire glisser l'image vers l'espace réservé ou cliquer sur l'icône pour l'ajouter</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fr-FR"/>
              <a:t>Faire glisser l'image vers l'espace réservé ou cliquer sur l'icône pour l'ajouter</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images avec légende, alt.">
    <p:spTree>
      <p:nvGrpSpPr>
        <p:cNvPr id="1" name=""/>
        <p:cNvGrpSpPr/>
        <p:nvPr/>
      </p:nvGrpSpPr>
      <p:grpSpPr>
        <a:xfrm>
          <a:off x="0" y="0"/>
          <a:ext cx="0" cy="0"/>
          <a:chOff x="0" y="0"/>
          <a:chExt cx="0" cy="0"/>
        </a:xfrm>
      </p:grpSpPr>
      <p:sp>
        <p:nvSpPr>
          <p:cNvPr id="2" name="Title 1"/>
          <p:cNvSpPr>
            <a:spLocks noGrp="1"/>
          </p:cNvSpPr>
          <p:nvPr>
            <p:ph type="title"/>
          </p:nvPr>
        </p:nvSpPr>
        <p:spPr>
          <a:xfrm>
            <a:off x="4953000" y="3124200"/>
            <a:ext cx="3108960" cy="871538"/>
          </a:xfrm>
        </p:spPr>
        <p:txBody>
          <a:bodyPr anchor="b">
            <a:normAutofit/>
          </a:bodyPr>
          <a:lstStyle>
            <a:lvl1pPr algn="l">
              <a:defRPr sz="2600" b="1"/>
            </a:lvl1pPr>
          </a:lstStyle>
          <a:p>
            <a:r>
              <a:rPr lang="fr-FR" dirty="0"/>
              <a:t>Cliquez et modifiez le titre</a:t>
            </a:r>
            <a:endParaRPr dirty="0"/>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4191000" y="6423585"/>
            <a:ext cx="3005138" cy="365125"/>
          </a:xfrm>
          <a:prstGeom prst="rect">
            <a:avLst/>
          </a:prstGeom>
        </p:spPr>
        <p:txBody>
          <a:bodyPr/>
          <a:lstStyle/>
          <a:p>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dirty="0">
                <a:solidFill>
                  <a:srgbClr val="BFF944"/>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fr-FR"/>
              <a:t>Faire glisser l'image vers l'espace réservé ou cliquer sur l'icône pour l'ajouter</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fr-FR"/>
              <a:t>Faire glisser l'image vers l'espace réservé ou cliquer sur l'icône pour l'ajouter</a:t>
            </a:r>
            <a:endParaRPr/>
          </a:p>
        </p:txBody>
      </p:sp>
      <p:sp>
        <p:nvSpPr>
          <p:cNvPr id="12" name="Rectangle 11"/>
          <p:cNvSpPr/>
          <p:nvPr userDrawn="1"/>
        </p:nvSpPr>
        <p:spPr>
          <a:xfrm>
            <a:off x="8531598" y="268939"/>
            <a:ext cx="642097" cy="304588"/>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userDrawn="1"/>
        </p:nvSpPr>
        <p:spPr>
          <a:xfrm>
            <a:off x="8389283" y="268939"/>
            <a:ext cx="91440" cy="304588"/>
          </a:xfrm>
          <a:prstGeom prst="rect">
            <a:avLst/>
          </a:prstGeom>
          <a:solidFill>
            <a:srgbClr val="276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CC2B"/>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7" name="Rectangle 6"/>
          <p:cNvSpPr/>
          <p:nvPr/>
        </p:nvSpPr>
        <p:spPr>
          <a:xfrm>
            <a:off x="8531598" y="268939"/>
            <a:ext cx="642097" cy="1212693"/>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484094"/>
            <a:ext cx="7890809" cy="845828"/>
          </a:xfrm>
        </p:spPr>
        <p:txBody>
          <a:bodyPr/>
          <a:lstStyle>
            <a:lvl1pPr>
              <a:defRPr sz="3200" b="1">
                <a:solidFill>
                  <a:srgbClr val="418E2C"/>
                </a:solidFill>
              </a:defRPr>
            </a:lvl1pPr>
          </a:lstStyle>
          <a:p>
            <a:r>
              <a:rPr lang="fr-FR" dirty="0"/>
              <a:t>Cliquez et modifiez le titre</a:t>
            </a:r>
            <a:endParaRPr dirty="0"/>
          </a:p>
        </p:txBody>
      </p:sp>
      <p:sp>
        <p:nvSpPr>
          <p:cNvPr id="3" name="Content Placeholder 2"/>
          <p:cNvSpPr>
            <a:spLocks noGrp="1"/>
          </p:cNvSpPr>
          <p:nvPr>
            <p:ph idx="1"/>
          </p:nvPr>
        </p:nvSpPr>
        <p:spPr>
          <a:xfrm>
            <a:off x="498474" y="1587442"/>
            <a:ext cx="7890809" cy="4538722"/>
          </a:xfrm>
        </p:spPr>
        <p:txBody>
          <a:bodyPr/>
          <a:lstStyle>
            <a:lvl1pPr marL="358775" indent="-358775">
              <a:buClr>
                <a:srgbClr val="276170"/>
              </a:buClr>
              <a:defRPr sz="2600"/>
            </a:lvl1pPr>
            <a:lvl2pPr marL="625475" indent="-396875">
              <a:buClr>
                <a:schemeClr val="accent5">
                  <a:lumMod val="60000"/>
                  <a:lumOff val="40000"/>
                </a:schemeClr>
              </a:buClr>
              <a:defRPr sz="2200"/>
            </a:lvl2pPr>
            <a:lvl3pPr marL="809625" indent="-352425">
              <a:buClr>
                <a:srgbClr val="276170"/>
              </a:buClr>
              <a:defRPr sz="2000"/>
            </a:lvl3pPr>
            <a:lvl4pPr marL="982663" indent="-296863">
              <a:buClr>
                <a:schemeClr val="accent5">
                  <a:lumMod val="60000"/>
                  <a:lumOff val="40000"/>
                </a:schemeClr>
              </a:buClr>
              <a:defRPr/>
            </a:lvl4pPr>
            <a:lvl5pPr marL="1166813" indent="-252413">
              <a:buClr>
                <a:srgbClr val="276170"/>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dirty="0"/>
          </a:p>
        </p:txBody>
      </p:sp>
      <p:sp>
        <p:nvSpPr>
          <p:cNvPr id="6" name="Slide Number Placeholder 5"/>
          <p:cNvSpPr>
            <a:spLocks noGrp="1"/>
          </p:cNvSpPr>
          <p:nvPr>
            <p:ph type="sldNum" sz="quarter" idx="12"/>
          </p:nvPr>
        </p:nvSpPr>
        <p:spPr>
          <a:xfrm>
            <a:off x="8626848" y="228600"/>
            <a:ext cx="554038" cy="276706"/>
          </a:xfrm>
        </p:spPr>
        <p:txBody>
          <a:bodyPr/>
          <a:lstStyle/>
          <a:p>
            <a:fld id="{162F1D00-BD13-4404-86B0-79703945A0A7}" type="slidenum">
              <a:rPr lang="en-US" smtClean="0"/>
              <a:t>‹N°›</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rgbClr val="276170"/>
                </a:solidFill>
              </a:rPr>
              <a:t>+</a:t>
            </a:r>
          </a:p>
        </p:txBody>
      </p:sp>
      <p:sp>
        <p:nvSpPr>
          <p:cNvPr id="10" name="Rectangle 9"/>
          <p:cNvSpPr/>
          <p:nvPr/>
        </p:nvSpPr>
        <p:spPr>
          <a:xfrm>
            <a:off x="8389283" y="268939"/>
            <a:ext cx="91440" cy="1212693"/>
          </a:xfrm>
          <a:prstGeom prst="rect">
            <a:avLst/>
          </a:prstGeom>
          <a:solidFill>
            <a:srgbClr val="276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CC2B"/>
              </a:solidFill>
            </a:endParaRPr>
          </a:p>
        </p:txBody>
      </p:sp>
      <p:pic>
        <p:nvPicPr>
          <p:cNvPr id="13" name="Image 12" descr="LOGO  Dpt Logopedie.png"/>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26424" y="6223095"/>
            <a:ext cx="1891418" cy="5676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et contenu, alt.">
    <p:spTree>
      <p:nvGrpSpPr>
        <p:cNvPr id="1" name=""/>
        <p:cNvGrpSpPr/>
        <p:nvPr/>
      </p:nvGrpSpPr>
      <p:grpSpPr>
        <a:xfrm>
          <a:off x="0" y="0"/>
          <a:ext cx="0" cy="0"/>
          <a:chOff x="0" y="0"/>
          <a:chExt cx="0" cy="0"/>
        </a:xfrm>
      </p:grpSpPr>
      <p:sp>
        <p:nvSpPr>
          <p:cNvPr id="2" name="Title 1"/>
          <p:cNvSpPr>
            <a:spLocks noGrp="1"/>
          </p:cNvSpPr>
          <p:nvPr>
            <p:ph type="title"/>
          </p:nvPr>
        </p:nvSpPr>
        <p:spPr>
          <a:xfrm>
            <a:off x="498474" y="134471"/>
            <a:ext cx="7890808" cy="995082"/>
          </a:xfrm>
        </p:spPr>
        <p:txBody>
          <a:bodyPr anchor="b" anchorCtr="0"/>
          <a:lstStyle/>
          <a:p>
            <a:r>
              <a:rPr lang="fr-FR" dirty="0"/>
              <a:t>Cliquez et modifiez le titre</a:t>
            </a:r>
            <a:endParaRPr dirty="0"/>
          </a:p>
        </p:txBody>
      </p:sp>
      <p:sp>
        <p:nvSpPr>
          <p:cNvPr id="3" name="Content Placeholder 2"/>
          <p:cNvSpPr>
            <a:spLocks noGrp="1"/>
          </p:cNvSpPr>
          <p:nvPr>
            <p:ph idx="1"/>
          </p:nvPr>
        </p:nvSpPr>
        <p:spPr/>
        <p:txBody>
          <a:bodyPr/>
          <a:lstStyle>
            <a:lvl1pPr marL="358775" indent="-358775">
              <a:buClr>
                <a:srgbClr val="276170"/>
              </a:buClr>
              <a:defRPr/>
            </a:lvl1pPr>
            <a:lvl2pPr marL="625475" indent="-396875">
              <a:buClr>
                <a:schemeClr val="accent5">
                  <a:lumMod val="60000"/>
                  <a:lumOff val="40000"/>
                </a:schemeClr>
              </a:buClr>
              <a:defRPr/>
            </a:lvl2pPr>
            <a:lvl3pPr marL="809625" indent="-352425">
              <a:buClr>
                <a:srgbClr val="276170"/>
              </a:buClr>
              <a:defRPr/>
            </a:lvl3pPr>
            <a:lvl4pPr marL="982663" indent="-296863">
              <a:buClr>
                <a:schemeClr val="accent5">
                  <a:lumMod val="60000"/>
                  <a:lumOff val="40000"/>
                </a:schemeClr>
              </a:buClr>
              <a:defRPr/>
            </a:lvl4pPr>
            <a:lvl5pPr marL="1166813" indent="-252413">
              <a:buClr>
                <a:srgbClr val="276170"/>
              </a:buClr>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dirty="0">
                <a:solidFill>
                  <a:srgbClr val="276170"/>
                </a:solidFill>
              </a:rPr>
              <a:t>+</a:t>
            </a:r>
          </a:p>
        </p:txBody>
      </p:sp>
      <p:sp>
        <p:nvSpPr>
          <p:cNvPr id="10" name="Text Placeholder 3"/>
          <p:cNvSpPr>
            <a:spLocks noGrp="1"/>
          </p:cNvSpPr>
          <p:nvPr>
            <p:ph type="body" sz="half" idx="2"/>
          </p:nvPr>
        </p:nvSpPr>
        <p:spPr>
          <a:xfrm>
            <a:off x="498517" y="1129553"/>
            <a:ext cx="7890765" cy="774700"/>
          </a:xfrm>
        </p:spPr>
        <p:txBody>
          <a:bodyPr vert="horz" lIns="91440" tIns="45720" rIns="91440" bIns="45720" rtlCol="0" anchor="t" anchorCtr="0">
            <a:noAutofit/>
          </a:bodyPr>
          <a:lstStyle>
            <a:lvl1pPr marL="0" indent="0">
              <a:buNone/>
              <a:defRPr kumimoji="0" sz="2200" b="1" i="0" u="none" strike="noStrike" kern="1200" cap="none" spc="0" normalizeH="0" baseline="0">
                <a:ln>
                  <a:noFill/>
                </a:ln>
                <a:solidFill>
                  <a:srgbClr val="276170"/>
                </a:solidFill>
                <a:effectLst/>
                <a:uLnTx/>
                <a:uFillTx/>
                <a:latin typeface="Calibri"/>
                <a:ea typeface="+mj-ea"/>
                <a:cs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dirty="0"/>
              <a:t>Cliquez pour modifier les styles du texte du masque</a:t>
            </a:r>
          </a:p>
        </p:txBody>
      </p:sp>
      <p:pic>
        <p:nvPicPr>
          <p:cNvPr id="13" name="Image 12" descr="LOGO  Dpt Logopedie.png"/>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26424" y="6223095"/>
            <a:ext cx="1891418" cy="567670"/>
          </a:xfrm>
          <a:prstGeom prst="rect">
            <a:avLst/>
          </a:prstGeom>
        </p:spPr>
      </p:pic>
      <p:sp>
        <p:nvSpPr>
          <p:cNvPr id="16" name="Rectangle 15"/>
          <p:cNvSpPr/>
          <p:nvPr userDrawn="1"/>
        </p:nvSpPr>
        <p:spPr>
          <a:xfrm>
            <a:off x="8531598" y="268939"/>
            <a:ext cx="642097" cy="1635314"/>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Slide Number Placeholder 5"/>
          <p:cNvSpPr>
            <a:spLocks noGrp="1"/>
          </p:cNvSpPr>
          <p:nvPr>
            <p:ph type="sldNum" sz="quarter" idx="12"/>
          </p:nvPr>
        </p:nvSpPr>
        <p:spPr>
          <a:xfrm>
            <a:off x="8626848" y="228599"/>
            <a:ext cx="554038" cy="373137"/>
          </a:xfrm>
        </p:spPr>
        <p:txBody>
          <a:bodyPr/>
          <a:lstStyle/>
          <a:p>
            <a:fld id="{162F1D00-BD13-4404-86B0-79703945A0A7}" type="slidenum">
              <a:rPr lang="en-US" smtClean="0"/>
              <a:t>‹N°›</a:t>
            </a:fld>
            <a:endParaRPr lang="en-US"/>
          </a:p>
        </p:txBody>
      </p:sp>
      <p:sp>
        <p:nvSpPr>
          <p:cNvPr id="18" name="Rectangle 17"/>
          <p:cNvSpPr/>
          <p:nvPr userDrawn="1"/>
        </p:nvSpPr>
        <p:spPr>
          <a:xfrm>
            <a:off x="8389283" y="268939"/>
            <a:ext cx="91440" cy="1635314"/>
          </a:xfrm>
          <a:prstGeom prst="rect">
            <a:avLst/>
          </a:prstGeom>
          <a:solidFill>
            <a:srgbClr val="276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CC2B"/>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fr-FR"/>
              <a:t>Cliquez et modifiez le titre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dirty="0">
                <a:solidFill>
                  <a:schemeClr val="accent5">
                    <a:lumMod val="60000"/>
                    <a:lumOff val="40000"/>
                  </a:schemeClr>
                </a:solidFill>
              </a:rPr>
              <a:t>+</a:t>
            </a:r>
          </a:p>
        </p:txBody>
      </p:sp>
      <p:sp>
        <p:nvSpPr>
          <p:cNvPr id="9" name="Rectangle 8"/>
          <p:cNvSpPr/>
          <p:nvPr/>
        </p:nvSpPr>
        <p:spPr>
          <a:xfrm>
            <a:off x="285750" y="228600"/>
            <a:ext cx="212725" cy="6345238"/>
          </a:xfrm>
          <a:prstGeom prst="rect">
            <a:avLst/>
          </a:prstGeom>
          <a:solidFill>
            <a:srgbClr val="276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dirty="0">
                <a:solidFill>
                  <a:srgbClr val="BFF944"/>
                </a:solidFill>
              </a:rPr>
              <a:t>+</a:t>
            </a:r>
          </a:p>
        </p:txBody>
      </p:sp>
      <p:sp>
        <p:nvSpPr>
          <p:cNvPr id="2" name="Title 1"/>
          <p:cNvSpPr>
            <a:spLocks noGrp="1"/>
          </p:cNvSpPr>
          <p:nvPr>
            <p:ph type="title"/>
          </p:nvPr>
        </p:nvSpPr>
        <p:spPr/>
        <p:txBody>
          <a:bodyPr/>
          <a:lstStyle/>
          <a:p>
            <a:r>
              <a:rPr lang="fr-FR"/>
              <a:t>Cliquez et modifiez le titre</a:t>
            </a:r>
            <a:endParaRPr/>
          </a:p>
        </p:txBody>
      </p:sp>
      <p:pic>
        <p:nvPicPr>
          <p:cNvPr id="11" name="Image 10" descr="LOGO  Dpt Logopedie.png"/>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26424" y="6223095"/>
            <a:ext cx="1891418" cy="567670"/>
          </a:xfrm>
          <a:prstGeom prst="rect">
            <a:avLst/>
          </a:prstGeom>
        </p:spPr>
      </p:pic>
      <p:sp>
        <p:nvSpPr>
          <p:cNvPr id="9" name="Rectangle 8"/>
          <p:cNvSpPr/>
          <p:nvPr userDrawn="1"/>
        </p:nvSpPr>
        <p:spPr>
          <a:xfrm>
            <a:off x="8531598" y="268939"/>
            <a:ext cx="642097" cy="1635314"/>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lide Number Placeholder 5"/>
          <p:cNvSpPr>
            <a:spLocks noGrp="1"/>
          </p:cNvSpPr>
          <p:nvPr>
            <p:ph type="sldNum" sz="quarter" idx="12"/>
          </p:nvPr>
        </p:nvSpPr>
        <p:spPr>
          <a:xfrm>
            <a:off x="8626848" y="228599"/>
            <a:ext cx="554038" cy="373137"/>
          </a:xfrm>
        </p:spPr>
        <p:txBody>
          <a:bodyPr/>
          <a:lstStyle/>
          <a:p>
            <a:fld id="{162F1D00-BD13-4404-86B0-79703945A0A7}" type="slidenum">
              <a:rPr lang="en-US" smtClean="0"/>
              <a:t>‹N°›</a:t>
            </a:fld>
            <a:endParaRPr lang="en-US"/>
          </a:p>
        </p:txBody>
      </p:sp>
      <p:sp>
        <p:nvSpPr>
          <p:cNvPr id="13" name="Rectangle 12"/>
          <p:cNvSpPr/>
          <p:nvPr userDrawn="1"/>
        </p:nvSpPr>
        <p:spPr>
          <a:xfrm>
            <a:off x="8389283" y="268939"/>
            <a:ext cx="91440" cy="1635314"/>
          </a:xfrm>
          <a:prstGeom prst="rect">
            <a:avLst/>
          </a:prstGeom>
          <a:solidFill>
            <a:srgbClr val="276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CC2B"/>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pic>
        <p:nvPicPr>
          <p:cNvPr id="8" name="Image 7" descr="LOGO  Dpt Logopedie.png"/>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126424" y="6223095"/>
            <a:ext cx="1891418" cy="567670"/>
          </a:xfrm>
          <a:prstGeom prst="rect">
            <a:avLst/>
          </a:prstGeom>
        </p:spPr>
      </p:pic>
      <p:sp>
        <p:nvSpPr>
          <p:cNvPr id="6" name="Rectangle 5"/>
          <p:cNvSpPr/>
          <p:nvPr userDrawn="1"/>
        </p:nvSpPr>
        <p:spPr>
          <a:xfrm>
            <a:off x="8531598" y="268939"/>
            <a:ext cx="642097" cy="304588"/>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userDrawn="1"/>
        </p:nvSpPr>
        <p:spPr>
          <a:xfrm>
            <a:off x="8389283" y="268939"/>
            <a:ext cx="91440" cy="304588"/>
          </a:xfrm>
          <a:prstGeom prst="rect">
            <a:avLst/>
          </a:prstGeom>
          <a:solidFill>
            <a:srgbClr val="2761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FFCC2B"/>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fr-FR"/>
              <a:t>Cliquez et modifiez le titre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3859305" y="6423585"/>
            <a:ext cx="3316941" cy="365125"/>
          </a:xfrm>
          <a:prstGeom prst="rect">
            <a:avLst/>
          </a:prstGeo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rgbClr val="BFF944"/>
                </a:solidFill>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1"/>
            </a:lvl1pPr>
          </a:lstStyle>
          <a:p>
            <a:r>
              <a:rPr lang="fr-FR" dirty="0"/>
              <a:t>Cliquez et modifiez le titre</a:t>
            </a:r>
            <a:endParaRPr dirty="0"/>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162F1D00-BD13-4404-86B0-79703945A0A7}" type="slidenum">
              <a:rPr lang="en-US" smtClean="0"/>
              <a:t>‹N°›</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dirty="0">
                <a:solidFill>
                  <a:srgbClr val="BFF944"/>
                </a:solidFill>
              </a:rPr>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rgbClr val="418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1">
                <a:solidFill>
                  <a:schemeClr val="bg1"/>
                </a:solidFill>
              </a:defRPr>
            </a:lvl1pPr>
          </a:lstStyle>
          <a:p>
            <a:r>
              <a:rPr lang="fr-FR" dirty="0"/>
              <a:t>Cliquez et modifiez le titre</a:t>
            </a:r>
            <a:endParaRPr dirty="0"/>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Slide Number Placeholder 6"/>
          <p:cNvSpPr>
            <a:spLocks noGrp="1"/>
          </p:cNvSpPr>
          <p:nvPr>
            <p:ph type="sldNum" sz="quarter" idx="12"/>
          </p:nvPr>
        </p:nvSpPr>
        <p:spPr/>
        <p:txBody>
          <a:bodyPr/>
          <a:lstStyle/>
          <a:p>
            <a:fld id="{162F1D00-BD13-4404-86B0-79703945A0A7}" type="slidenum">
              <a:rPr lang="en-US" smtClean="0"/>
              <a:t>‹N°›</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dirty="0">
                <a:solidFill>
                  <a:srgbClr val="BFF944"/>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fr-FR"/>
              <a:t>Faire glisser l'image vers l'espace réservé ou cliquer sur l'icône pour l'ajouter</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fr-FR"/>
              <a:t>Faire glisser l'image vers l'espace réservé ou cliquer sur l'icône pour l'ajouter</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fr-FR" dirty="0"/>
              <a:t>Cliquez et modifiez le titre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dirty="0"/>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latin typeface="Calibri"/>
                <a:cs typeface="Calibri"/>
              </a:defRPr>
            </a:lvl1pPr>
          </a:lstStyle>
          <a:p>
            <a:fld id="{162F1D00-BD13-4404-86B0-79703945A0A7}"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71" r:id="rId5"/>
    <p:sldLayoutId id="2147483672" r:id="rId6"/>
    <p:sldLayoutId id="2147483673" r:id="rId7"/>
    <p:sldLayoutId id="2147483675" r:id="rId8"/>
    <p:sldLayoutId id="2147483676" r:id="rId9"/>
    <p:sldLayoutId id="2147483677" r:id="rId10"/>
    <p:sldLayoutId id="2147483678" r:id="rId11"/>
  </p:sldLayoutIdLst>
  <p:hf hdr="0" ftr="0" dt="0"/>
  <p:txStyles>
    <p:titleStyle>
      <a:lvl1pPr algn="l" defTabSz="914400" rtl="0" eaLnBrk="1" latinLnBrk="0" hangingPunct="1">
        <a:spcBef>
          <a:spcPct val="0"/>
        </a:spcBef>
        <a:buNone/>
        <a:defRPr sz="3200" b="1" kern="1200">
          <a:solidFill>
            <a:srgbClr val="418E2C"/>
          </a:solidFill>
          <a:latin typeface="Calibri"/>
          <a:ea typeface="+mj-ea"/>
          <a:cs typeface="Calibri"/>
        </a:defRPr>
      </a:lvl1pPr>
    </p:titleStyle>
    <p:bodyStyle>
      <a:lvl1pPr marL="358775" indent="-358775" algn="l" defTabSz="914400" rtl="0" eaLnBrk="1" latinLnBrk="0" hangingPunct="1">
        <a:lnSpc>
          <a:spcPts val="3000"/>
        </a:lnSpc>
        <a:spcBef>
          <a:spcPts val="0"/>
        </a:spcBef>
        <a:spcAft>
          <a:spcPts val="600"/>
        </a:spcAft>
        <a:buClr>
          <a:srgbClr val="276170"/>
        </a:buClr>
        <a:buSzPct val="75000"/>
        <a:buFont typeface="Wingdings" pitchFamily="2" charset="2"/>
        <a:buChar char="n"/>
        <a:defRPr sz="2600" kern="1200">
          <a:solidFill>
            <a:schemeClr val="tx2">
              <a:lumMod val="50000"/>
            </a:schemeClr>
          </a:solidFill>
          <a:latin typeface="Calibri"/>
          <a:ea typeface="+mn-ea"/>
          <a:cs typeface="Calibri"/>
        </a:defRPr>
      </a:lvl1pPr>
      <a:lvl2pPr marL="625475" indent="-396875" algn="l" defTabSz="914400" rtl="0" eaLnBrk="1" latinLnBrk="0" hangingPunct="1">
        <a:lnSpc>
          <a:spcPts val="3000"/>
        </a:lnSpc>
        <a:spcBef>
          <a:spcPts val="0"/>
        </a:spcBef>
        <a:spcAft>
          <a:spcPts val="600"/>
        </a:spcAft>
        <a:buClr>
          <a:schemeClr val="accent5">
            <a:lumMod val="60000"/>
            <a:lumOff val="40000"/>
          </a:schemeClr>
        </a:buClr>
        <a:buSzPct val="75000"/>
        <a:buFont typeface="Wingdings" pitchFamily="2" charset="2"/>
        <a:buChar char="n"/>
        <a:defRPr sz="2200" kern="1200">
          <a:solidFill>
            <a:schemeClr val="tx2">
              <a:lumMod val="50000"/>
            </a:schemeClr>
          </a:solidFill>
          <a:latin typeface="Calibri"/>
          <a:ea typeface="+mn-ea"/>
          <a:cs typeface="Calibri"/>
        </a:defRPr>
      </a:lvl2pPr>
      <a:lvl3pPr marL="809625" indent="-352425" algn="l" defTabSz="914400" rtl="0" eaLnBrk="1" latinLnBrk="0" hangingPunct="1">
        <a:lnSpc>
          <a:spcPts val="3000"/>
        </a:lnSpc>
        <a:spcBef>
          <a:spcPts val="0"/>
        </a:spcBef>
        <a:spcAft>
          <a:spcPts val="600"/>
        </a:spcAft>
        <a:buClr>
          <a:srgbClr val="276170"/>
        </a:buClr>
        <a:buSzPct val="75000"/>
        <a:buFont typeface="Wingdings" pitchFamily="2" charset="2"/>
        <a:buChar char="n"/>
        <a:defRPr sz="2000" kern="1200">
          <a:solidFill>
            <a:schemeClr val="tx2">
              <a:lumMod val="50000"/>
            </a:schemeClr>
          </a:solidFill>
          <a:latin typeface="Calibri"/>
          <a:ea typeface="+mn-ea"/>
          <a:cs typeface="Calibri"/>
        </a:defRPr>
      </a:lvl3pPr>
      <a:lvl4pPr marL="982663" indent="-296863" algn="l" defTabSz="914400" rtl="0" eaLnBrk="1" latinLnBrk="0" hangingPunct="1">
        <a:lnSpc>
          <a:spcPts val="3000"/>
        </a:lnSpc>
        <a:spcBef>
          <a:spcPts val="0"/>
        </a:spcBef>
        <a:spcAft>
          <a:spcPts val="600"/>
        </a:spcAft>
        <a:buClr>
          <a:schemeClr val="accent5">
            <a:lumMod val="60000"/>
            <a:lumOff val="40000"/>
          </a:schemeClr>
        </a:buClr>
        <a:buSzPct val="75000"/>
        <a:buFont typeface="Wingdings" pitchFamily="2" charset="2"/>
        <a:buChar char="n"/>
        <a:defRPr sz="1800" kern="1200">
          <a:solidFill>
            <a:schemeClr val="tx2">
              <a:lumMod val="50000"/>
            </a:schemeClr>
          </a:solidFill>
          <a:latin typeface="Calibri"/>
          <a:ea typeface="+mn-ea"/>
          <a:cs typeface="Calibri"/>
        </a:defRPr>
      </a:lvl4pPr>
      <a:lvl5pPr marL="1260475" indent="-346075" algn="l" defTabSz="914400" rtl="0" eaLnBrk="1" latinLnBrk="0" hangingPunct="1">
        <a:lnSpc>
          <a:spcPts val="3000"/>
        </a:lnSpc>
        <a:spcBef>
          <a:spcPts val="0"/>
        </a:spcBef>
        <a:spcAft>
          <a:spcPts val="600"/>
        </a:spcAft>
        <a:buClr>
          <a:srgbClr val="276170"/>
        </a:buClr>
        <a:buSzPct val="75000"/>
        <a:buFont typeface="Wingdings" pitchFamily="2" charset="2"/>
        <a:buChar char="n"/>
        <a:defRPr sz="1800" kern="1200">
          <a:solidFill>
            <a:schemeClr val="tx2">
              <a:lumMod val="50000"/>
            </a:schemeClr>
          </a:solidFill>
          <a:latin typeface="Calibri"/>
          <a:ea typeface="+mn-ea"/>
          <a:cs typeface="Calibri"/>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elle.maillart@uliege.b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39.png"/><Relationship Id="rId5" Type="http://schemas.openxmlformats.org/officeDocument/2006/relationships/diagramQuickStyle" Target="../diagrams/quickStyle7.xml"/><Relationship Id="rId10" Type="http://schemas.openxmlformats.org/officeDocument/2006/relationships/image" Target="../media/image38.png"/><Relationship Id="rId4" Type="http://schemas.openxmlformats.org/officeDocument/2006/relationships/diagramLayout" Target="../diagrams/layout7.xml"/><Relationship Id="rId9"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publish.uliege.be/bilinguisme/"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doi.org/10.1111/j.1469-7610.%202007.01858.x"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ldandme.org/developmental-language-disorder-as-a-spectru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oi.org/10.1111/1469-%207610.0005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3687" y="4197516"/>
            <a:ext cx="8556625" cy="933450"/>
          </a:xfrm>
        </p:spPr>
        <p:txBody>
          <a:bodyPr>
            <a:normAutofit fontScale="90000"/>
          </a:bodyPr>
          <a:lstStyle/>
          <a:p>
            <a:pPr algn="ctr"/>
            <a:br>
              <a:rPr lang="fr-FR" dirty="0">
                <a:solidFill>
                  <a:schemeClr val="accent5"/>
                </a:solidFill>
              </a:rPr>
            </a:br>
            <a:r>
              <a:rPr lang="fr-FR" sz="3100" dirty="0">
                <a:solidFill>
                  <a:schemeClr val="accent1"/>
                </a:solidFill>
              </a:rPr>
              <a:t>Quand parler est un défi</a:t>
            </a:r>
            <a:br>
              <a:rPr lang="fr-FR" dirty="0"/>
            </a:br>
            <a:br>
              <a:rPr lang="fr-FR" dirty="0"/>
            </a:br>
            <a:r>
              <a:rPr lang="fr-FR" sz="2800" dirty="0">
                <a:hlinkClick r:id="rId3"/>
              </a:rPr>
              <a:t>Christelle.maillart@uliege.be</a:t>
            </a:r>
            <a:br>
              <a:rPr lang="fr-FR" sz="2800" dirty="0"/>
            </a:br>
            <a:endParaRPr lang="fr-FR" dirty="0"/>
          </a:p>
        </p:txBody>
      </p:sp>
      <p:sp>
        <p:nvSpPr>
          <p:cNvPr id="4" name="ZoneTexte 3">
            <a:extLst>
              <a:ext uri="{FF2B5EF4-FFF2-40B4-BE49-F238E27FC236}">
                <a16:creationId xmlns:a16="http://schemas.microsoft.com/office/drawing/2014/main" id="{6ADA0E11-453D-FF43-A550-6DEE8646DF8E}"/>
              </a:ext>
            </a:extLst>
          </p:cNvPr>
          <p:cNvSpPr txBox="1"/>
          <p:nvPr/>
        </p:nvSpPr>
        <p:spPr>
          <a:xfrm>
            <a:off x="7107382" y="4294909"/>
            <a:ext cx="184731" cy="369332"/>
          </a:xfrm>
          <a:prstGeom prst="rect">
            <a:avLst/>
          </a:prstGeom>
          <a:noFill/>
        </p:spPr>
        <p:txBody>
          <a:bodyPr wrap="none" rtlCol="0">
            <a:spAutoFit/>
          </a:bodyPr>
          <a:lstStyle/>
          <a:p>
            <a:endParaRPr lang="fr-FR" dirty="0"/>
          </a:p>
        </p:txBody>
      </p:sp>
      <p:sp>
        <p:nvSpPr>
          <p:cNvPr id="8" name="ZoneTexte 7">
            <a:extLst>
              <a:ext uri="{FF2B5EF4-FFF2-40B4-BE49-F238E27FC236}">
                <a16:creationId xmlns:a16="http://schemas.microsoft.com/office/drawing/2014/main" id="{9B82D72B-0D3C-D138-D3F7-7BA3855082E9}"/>
              </a:ext>
            </a:extLst>
          </p:cNvPr>
          <p:cNvSpPr txBox="1"/>
          <p:nvPr/>
        </p:nvSpPr>
        <p:spPr>
          <a:xfrm>
            <a:off x="175703" y="6018784"/>
            <a:ext cx="9137629" cy="646331"/>
          </a:xfrm>
          <a:prstGeom prst="rect">
            <a:avLst/>
          </a:prstGeom>
          <a:noFill/>
        </p:spPr>
        <p:txBody>
          <a:bodyPr wrap="square" rtlCol="0">
            <a:spAutoFit/>
          </a:bodyPr>
          <a:lstStyle/>
          <a:p>
            <a:r>
              <a:rPr lang="fr-FR" dirty="0"/>
              <a:t>Département de logopédie </a:t>
            </a:r>
          </a:p>
          <a:p>
            <a:r>
              <a:rPr lang="fr-FR" dirty="0"/>
              <a:t>	RUCHE  </a:t>
            </a:r>
            <a:r>
              <a:rPr lang="fr-BE" i="1" dirty="0" err="1"/>
              <a:t>Research</a:t>
            </a:r>
            <a:r>
              <a:rPr lang="fr-BE" i="1" dirty="0"/>
              <a:t> Unit for a life-Course perspective on </a:t>
            </a:r>
            <a:r>
              <a:rPr lang="fr-BE" i="1" dirty="0" err="1"/>
              <a:t>Health</a:t>
            </a:r>
            <a:r>
              <a:rPr lang="fr-BE" i="1" dirty="0"/>
              <a:t> and Education </a:t>
            </a:r>
            <a:endParaRPr lang="fr-FR" i="1" dirty="0"/>
          </a:p>
        </p:txBody>
      </p:sp>
      <p:pic>
        <p:nvPicPr>
          <p:cNvPr id="6" name="Image 5" descr="Une image contenant Police, Graphique, symbole, logo&#10;&#10;Le contenu généré par l’IA peut être incorrect.">
            <a:extLst>
              <a:ext uri="{FF2B5EF4-FFF2-40B4-BE49-F238E27FC236}">
                <a16:creationId xmlns:a16="http://schemas.microsoft.com/office/drawing/2014/main" id="{04A9BC9C-BA4A-4E8C-851C-92D365536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20" y="6332530"/>
            <a:ext cx="723900" cy="393700"/>
          </a:xfrm>
          <a:prstGeom prst="rect">
            <a:avLst/>
          </a:prstGeom>
        </p:spPr>
      </p:pic>
      <p:pic>
        <p:nvPicPr>
          <p:cNvPr id="7" name="Image 6" descr="Une image contenant clipart, Graphique, illustration, dessin humoristique&#10;&#10;Description générée automatiquement">
            <a:extLst>
              <a:ext uri="{FF2B5EF4-FFF2-40B4-BE49-F238E27FC236}">
                <a16:creationId xmlns:a16="http://schemas.microsoft.com/office/drawing/2014/main" id="{BEE7AF6E-7CD6-2E05-89FD-1E7B7F10A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199" y="1983441"/>
            <a:ext cx="3407661" cy="2433283"/>
          </a:xfrm>
          <a:prstGeom prst="rect">
            <a:avLst/>
          </a:prstGeom>
        </p:spPr>
      </p:pic>
    </p:spTree>
    <p:extLst>
      <p:ext uri="{BB962C8B-B14F-4D97-AF65-F5344CB8AC3E}">
        <p14:creationId xmlns:p14="http://schemas.microsoft.com/office/powerpoint/2010/main" val="3323783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D5EEA-200A-E915-BCA5-4D4D5F87CA34}"/>
            </a:ext>
          </a:extLst>
        </p:cNvPr>
        <p:cNvGrpSpPr/>
        <p:nvPr/>
      </p:nvGrpSpPr>
      <p:grpSpPr>
        <a:xfrm>
          <a:off x="0" y="0"/>
          <a:ext cx="0" cy="0"/>
          <a:chOff x="0" y="0"/>
          <a:chExt cx="0" cy="0"/>
        </a:xfrm>
      </p:grpSpPr>
      <p:sp>
        <p:nvSpPr>
          <p:cNvPr id="50" name="Flèche vers la droite 49">
            <a:extLst>
              <a:ext uri="{FF2B5EF4-FFF2-40B4-BE49-F238E27FC236}">
                <a16:creationId xmlns:a16="http://schemas.microsoft.com/office/drawing/2014/main" id="{264B9D4B-8E53-F361-567E-7774D818E3D2}"/>
              </a:ext>
            </a:extLst>
          </p:cNvPr>
          <p:cNvSpPr/>
          <p:nvPr/>
        </p:nvSpPr>
        <p:spPr>
          <a:xfrm>
            <a:off x="5361493" y="3214395"/>
            <a:ext cx="3819393" cy="587747"/>
          </a:xfrm>
          <a:prstGeom prst="rightArrow">
            <a:avLst>
              <a:gd name="adj1" fmla="val 50000"/>
              <a:gd name="adj2" fmla="val 40475"/>
            </a:avLst>
          </a:prstGeom>
          <a:gradFill>
            <a:gsLst>
              <a:gs pos="27000">
                <a:schemeClr val="accent6"/>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28">
            <a:extLst>
              <a:ext uri="{FF2B5EF4-FFF2-40B4-BE49-F238E27FC236}">
                <a16:creationId xmlns:a16="http://schemas.microsoft.com/office/drawing/2014/main" id="{60C03404-960B-3BF2-C1A7-F4E7F4399B86}"/>
              </a:ext>
            </a:extLst>
          </p:cNvPr>
          <p:cNvSpPr/>
          <p:nvPr/>
        </p:nvSpPr>
        <p:spPr>
          <a:xfrm>
            <a:off x="3996760" y="2482545"/>
            <a:ext cx="1319798" cy="587747"/>
          </a:xfrm>
          <a:prstGeom prst="rightArrow">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A786315-93A4-9466-AF3D-45C8756EDE78}"/>
              </a:ext>
            </a:extLst>
          </p:cNvPr>
          <p:cNvSpPr>
            <a:spLocks noGrp="1"/>
          </p:cNvSpPr>
          <p:nvPr>
            <p:ph type="title"/>
          </p:nvPr>
        </p:nvSpPr>
        <p:spPr/>
        <p:txBody>
          <a:bodyPr/>
          <a:lstStyle/>
          <a:p>
            <a:r>
              <a:rPr lang="fr-FR" dirty="0"/>
              <a:t>Langage oral – dynamique d’acquisition</a:t>
            </a:r>
          </a:p>
        </p:txBody>
      </p:sp>
      <p:pic>
        <p:nvPicPr>
          <p:cNvPr id="20" name="Espace réservé du contenu 19" descr="Cigogne bébé contour">
            <a:extLst>
              <a:ext uri="{FF2B5EF4-FFF2-40B4-BE49-F238E27FC236}">
                <a16:creationId xmlns:a16="http://schemas.microsoft.com/office/drawing/2014/main" id="{505380D8-A355-9BB5-DC5E-19FE144FCE5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00191" y="1853614"/>
            <a:ext cx="609860" cy="609860"/>
          </a:xfrm>
        </p:spPr>
      </p:pic>
      <p:sp>
        <p:nvSpPr>
          <p:cNvPr id="4" name="Espace réservé du numéro de diapositive 3">
            <a:extLst>
              <a:ext uri="{FF2B5EF4-FFF2-40B4-BE49-F238E27FC236}">
                <a16:creationId xmlns:a16="http://schemas.microsoft.com/office/drawing/2014/main" id="{E30439F3-4041-A6FF-BC49-283897C51BC8}"/>
              </a:ext>
            </a:extLst>
          </p:cNvPr>
          <p:cNvSpPr>
            <a:spLocks noGrp="1"/>
          </p:cNvSpPr>
          <p:nvPr>
            <p:ph type="sldNum" sz="quarter" idx="12"/>
          </p:nvPr>
        </p:nvSpPr>
        <p:spPr/>
        <p:txBody>
          <a:bodyPr/>
          <a:lstStyle/>
          <a:p>
            <a:fld id="{162F1D00-BD13-4404-86B0-79703945A0A7}" type="slidenum">
              <a:rPr lang="en-US" smtClean="0"/>
              <a:t>10</a:t>
            </a:fld>
            <a:endParaRPr lang="en-US"/>
          </a:p>
        </p:txBody>
      </p:sp>
      <p:cxnSp>
        <p:nvCxnSpPr>
          <p:cNvPr id="6" name="Connecteur droit avec flèche 5">
            <a:extLst>
              <a:ext uri="{FF2B5EF4-FFF2-40B4-BE49-F238E27FC236}">
                <a16:creationId xmlns:a16="http://schemas.microsoft.com/office/drawing/2014/main" id="{48A8C810-95B3-AA80-A2C7-C03071D7662C}"/>
              </a:ext>
            </a:extLst>
          </p:cNvPr>
          <p:cNvCxnSpPr>
            <a:cxnSpLocks/>
          </p:cNvCxnSpPr>
          <p:nvPr/>
        </p:nvCxnSpPr>
        <p:spPr>
          <a:xfrm>
            <a:off x="127000" y="1854727"/>
            <a:ext cx="8389282" cy="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A6B91DD1-16B6-6BA1-15B7-D12254B503D3}"/>
              </a:ext>
            </a:extLst>
          </p:cNvPr>
          <p:cNvSpPr txBox="1"/>
          <p:nvPr/>
        </p:nvSpPr>
        <p:spPr>
          <a:xfrm>
            <a:off x="-39361" y="1188511"/>
            <a:ext cx="1295400" cy="646331"/>
          </a:xfrm>
          <a:prstGeom prst="rect">
            <a:avLst/>
          </a:prstGeom>
          <a:noFill/>
        </p:spPr>
        <p:txBody>
          <a:bodyPr wrap="square" rtlCol="0">
            <a:spAutoFit/>
          </a:bodyPr>
          <a:lstStyle/>
          <a:p>
            <a:pPr algn="ctr"/>
            <a:r>
              <a:rPr lang="fr-FR" dirty="0"/>
              <a:t>période</a:t>
            </a:r>
          </a:p>
          <a:p>
            <a:r>
              <a:rPr lang="fr-FR" dirty="0"/>
              <a:t>prénatale</a:t>
            </a:r>
          </a:p>
        </p:txBody>
      </p:sp>
      <p:sp>
        <p:nvSpPr>
          <p:cNvPr id="11" name="ZoneTexte 10">
            <a:extLst>
              <a:ext uri="{FF2B5EF4-FFF2-40B4-BE49-F238E27FC236}">
                <a16:creationId xmlns:a16="http://schemas.microsoft.com/office/drawing/2014/main" id="{238D7073-02BF-46D1-AECD-83688E171D8C}"/>
              </a:ext>
            </a:extLst>
          </p:cNvPr>
          <p:cNvSpPr txBox="1"/>
          <p:nvPr/>
        </p:nvSpPr>
        <p:spPr>
          <a:xfrm>
            <a:off x="1094086" y="1189605"/>
            <a:ext cx="1295400" cy="646331"/>
          </a:xfrm>
          <a:prstGeom prst="rect">
            <a:avLst/>
          </a:prstGeom>
          <a:noFill/>
        </p:spPr>
        <p:txBody>
          <a:bodyPr wrap="square" rtlCol="0">
            <a:spAutoFit/>
          </a:bodyPr>
          <a:lstStyle/>
          <a:p>
            <a:pPr algn="ctr"/>
            <a:r>
              <a:rPr lang="fr-FR" dirty="0"/>
              <a:t>période néonatale</a:t>
            </a:r>
          </a:p>
        </p:txBody>
      </p:sp>
      <p:sp>
        <p:nvSpPr>
          <p:cNvPr id="12" name="ZoneTexte 11">
            <a:extLst>
              <a:ext uri="{FF2B5EF4-FFF2-40B4-BE49-F238E27FC236}">
                <a16:creationId xmlns:a16="http://schemas.microsoft.com/office/drawing/2014/main" id="{278DC381-C1DF-1A25-B7B5-1F7AA0BB7E35}"/>
              </a:ext>
            </a:extLst>
          </p:cNvPr>
          <p:cNvSpPr txBox="1"/>
          <p:nvPr/>
        </p:nvSpPr>
        <p:spPr>
          <a:xfrm>
            <a:off x="3425118" y="1173040"/>
            <a:ext cx="1379209" cy="646331"/>
          </a:xfrm>
          <a:prstGeom prst="rect">
            <a:avLst/>
          </a:prstGeom>
          <a:noFill/>
        </p:spPr>
        <p:txBody>
          <a:bodyPr wrap="square" rtlCol="0">
            <a:spAutoFit/>
          </a:bodyPr>
          <a:lstStyle/>
          <a:p>
            <a:pPr algn="ctr"/>
            <a:r>
              <a:rPr lang="fr-FR" dirty="0"/>
              <a:t>âge préscolaire</a:t>
            </a:r>
          </a:p>
        </p:txBody>
      </p:sp>
      <p:sp>
        <p:nvSpPr>
          <p:cNvPr id="13" name="ZoneTexte 12">
            <a:extLst>
              <a:ext uri="{FF2B5EF4-FFF2-40B4-BE49-F238E27FC236}">
                <a16:creationId xmlns:a16="http://schemas.microsoft.com/office/drawing/2014/main" id="{B77D26EA-D2DB-7487-EEE3-A42A2287937F}"/>
              </a:ext>
            </a:extLst>
          </p:cNvPr>
          <p:cNvSpPr txBox="1"/>
          <p:nvPr/>
        </p:nvSpPr>
        <p:spPr>
          <a:xfrm>
            <a:off x="2165171" y="1198203"/>
            <a:ext cx="1436687" cy="646331"/>
          </a:xfrm>
          <a:prstGeom prst="rect">
            <a:avLst/>
          </a:prstGeom>
          <a:noFill/>
        </p:spPr>
        <p:txBody>
          <a:bodyPr wrap="square" rtlCol="0">
            <a:spAutoFit/>
          </a:bodyPr>
          <a:lstStyle/>
          <a:p>
            <a:pPr algn="ctr"/>
            <a:r>
              <a:rPr lang="fr-FR" dirty="0"/>
              <a:t>petite enfance</a:t>
            </a:r>
          </a:p>
        </p:txBody>
      </p:sp>
      <p:sp>
        <p:nvSpPr>
          <p:cNvPr id="14" name="ZoneTexte 13">
            <a:extLst>
              <a:ext uri="{FF2B5EF4-FFF2-40B4-BE49-F238E27FC236}">
                <a16:creationId xmlns:a16="http://schemas.microsoft.com/office/drawing/2014/main" id="{0720E855-429B-73CE-A3B2-205E94C3A6D5}"/>
              </a:ext>
            </a:extLst>
          </p:cNvPr>
          <p:cNvSpPr txBox="1"/>
          <p:nvPr/>
        </p:nvSpPr>
        <p:spPr>
          <a:xfrm>
            <a:off x="4627323" y="1155065"/>
            <a:ext cx="1379209" cy="646331"/>
          </a:xfrm>
          <a:prstGeom prst="rect">
            <a:avLst/>
          </a:prstGeom>
          <a:noFill/>
        </p:spPr>
        <p:txBody>
          <a:bodyPr wrap="square" rtlCol="0">
            <a:spAutoFit/>
          </a:bodyPr>
          <a:lstStyle/>
          <a:p>
            <a:pPr algn="ctr"/>
            <a:r>
              <a:rPr lang="fr-FR" dirty="0"/>
              <a:t>âge scolaire</a:t>
            </a:r>
          </a:p>
        </p:txBody>
      </p:sp>
      <p:sp>
        <p:nvSpPr>
          <p:cNvPr id="16" name="ZoneTexte 15">
            <a:extLst>
              <a:ext uri="{FF2B5EF4-FFF2-40B4-BE49-F238E27FC236}">
                <a16:creationId xmlns:a16="http://schemas.microsoft.com/office/drawing/2014/main" id="{14E95FFA-40C9-82B8-D7CC-8DFB7563DD8F}"/>
              </a:ext>
            </a:extLst>
          </p:cNvPr>
          <p:cNvSpPr txBox="1"/>
          <p:nvPr/>
        </p:nvSpPr>
        <p:spPr>
          <a:xfrm>
            <a:off x="5862309" y="1188511"/>
            <a:ext cx="1538918" cy="369332"/>
          </a:xfrm>
          <a:prstGeom prst="rect">
            <a:avLst/>
          </a:prstGeom>
          <a:noFill/>
        </p:spPr>
        <p:txBody>
          <a:bodyPr wrap="square" rtlCol="0">
            <a:spAutoFit/>
          </a:bodyPr>
          <a:lstStyle/>
          <a:p>
            <a:pPr algn="ctr"/>
            <a:r>
              <a:rPr lang="fr-FR" dirty="0"/>
              <a:t>adolescence</a:t>
            </a:r>
          </a:p>
        </p:txBody>
      </p:sp>
      <p:sp>
        <p:nvSpPr>
          <p:cNvPr id="17" name="ZoneTexte 16">
            <a:extLst>
              <a:ext uri="{FF2B5EF4-FFF2-40B4-BE49-F238E27FC236}">
                <a16:creationId xmlns:a16="http://schemas.microsoft.com/office/drawing/2014/main" id="{47333E68-C276-AABF-3BB4-CBB3BA8CBD85}"/>
              </a:ext>
            </a:extLst>
          </p:cNvPr>
          <p:cNvSpPr txBox="1"/>
          <p:nvPr/>
        </p:nvSpPr>
        <p:spPr>
          <a:xfrm>
            <a:off x="7161550" y="1207283"/>
            <a:ext cx="1538918" cy="646331"/>
          </a:xfrm>
          <a:prstGeom prst="rect">
            <a:avLst/>
          </a:prstGeom>
          <a:noFill/>
        </p:spPr>
        <p:txBody>
          <a:bodyPr wrap="square" rtlCol="0">
            <a:spAutoFit/>
          </a:bodyPr>
          <a:lstStyle/>
          <a:p>
            <a:pPr algn="ctr"/>
            <a:r>
              <a:rPr lang="fr-FR" dirty="0"/>
              <a:t>adulte</a:t>
            </a:r>
          </a:p>
          <a:p>
            <a:pPr algn="ctr"/>
            <a:endParaRPr lang="fr-FR" dirty="0"/>
          </a:p>
        </p:txBody>
      </p:sp>
      <p:sp>
        <p:nvSpPr>
          <p:cNvPr id="21" name="ZoneTexte 20">
            <a:extLst>
              <a:ext uri="{FF2B5EF4-FFF2-40B4-BE49-F238E27FC236}">
                <a16:creationId xmlns:a16="http://schemas.microsoft.com/office/drawing/2014/main" id="{D9393522-A119-333D-14DE-9E350047B029}"/>
              </a:ext>
            </a:extLst>
          </p:cNvPr>
          <p:cNvSpPr txBox="1"/>
          <p:nvPr/>
        </p:nvSpPr>
        <p:spPr>
          <a:xfrm>
            <a:off x="1793613" y="1920554"/>
            <a:ext cx="990469" cy="369332"/>
          </a:xfrm>
          <a:prstGeom prst="rect">
            <a:avLst/>
          </a:prstGeom>
          <a:noFill/>
        </p:spPr>
        <p:txBody>
          <a:bodyPr wrap="square" rtlCol="0">
            <a:spAutoFit/>
          </a:bodyPr>
          <a:lstStyle/>
          <a:p>
            <a:r>
              <a:rPr lang="fr-FR" dirty="0"/>
              <a:t>1 mois</a:t>
            </a:r>
          </a:p>
        </p:txBody>
      </p:sp>
      <p:sp>
        <p:nvSpPr>
          <p:cNvPr id="22" name="ZoneTexte 21">
            <a:extLst>
              <a:ext uri="{FF2B5EF4-FFF2-40B4-BE49-F238E27FC236}">
                <a16:creationId xmlns:a16="http://schemas.microsoft.com/office/drawing/2014/main" id="{22106C14-FDE3-C4D7-C296-F28662825589}"/>
              </a:ext>
            </a:extLst>
          </p:cNvPr>
          <p:cNvSpPr txBox="1"/>
          <p:nvPr/>
        </p:nvSpPr>
        <p:spPr>
          <a:xfrm>
            <a:off x="2986672" y="1895895"/>
            <a:ext cx="990469" cy="369332"/>
          </a:xfrm>
          <a:prstGeom prst="rect">
            <a:avLst/>
          </a:prstGeom>
          <a:noFill/>
        </p:spPr>
        <p:txBody>
          <a:bodyPr wrap="square" rtlCol="0">
            <a:spAutoFit/>
          </a:bodyPr>
          <a:lstStyle/>
          <a:p>
            <a:r>
              <a:rPr lang="fr-FR" dirty="0"/>
              <a:t>2/3 ans</a:t>
            </a:r>
          </a:p>
        </p:txBody>
      </p:sp>
      <p:sp>
        <p:nvSpPr>
          <p:cNvPr id="23" name="ZoneTexte 22">
            <a:extLst>
              <a:ext uri="{FF2B5EF4-FFF2-40B4-BE49-F238E27FC236}">
                <a16:creationId xmlns:a16="http://schemas.microsoft.com/office/drawing/2014/main" id="{BF6565DC-B232-DAA4-274C-F88394E127B9}"/>
              </a:ext>
            </a:extLst>
          </p:cNvPr>
          <p:cNvSpPr txBox="1"/>
          <p:nvPr/>
        </p:nvSpPr>
        <p:spPr>
          <a:xfrm>
            <a:off x="4405415" y="1895895"/>
            <a:ext cx="990469" cy="369332"/>
          </a:xfrm>
          <a:prstGeom prst="rect">
            <a:avLst/>
          </a:prstGeom>
          <a:noFill/>
        </p:spPr>
        <p:txBody>
          <a:bodyPr wrap="square" rtlCol="0">
            <a:spAutoFit/>
          </a:bodyPr>
          <a:lstStyle/>
          <a:p>
            <a:r>
              <a:rPr lang="fr-FR" dirty="0"/>
              <a:t>5/6 ans</a:t>
            </a:r>
          </a:p>
        </p:txBody>
      </p:sp>
      <p:sp>
        <p:nvSpPr>
          <p:cNvPr id="24" name="ZoneTexte 23">
            <a:extLst>
              <a:ext uri="{FF2B5EF4-FFF2-40B4-BE49-F238E27FC236}">
                <a16:creationId xmlns:a16="http://schemas.microsoft.com/office/drawing/2014/main" id="{26DAA858-9626-B853-33D0-380908C977B6}"/>
              </a:ext>
            </a:extLst>
          </p:cNvPr>
          <p:cNvSpPr txBox="1"/>
          <p:nvPr/>
        </p:nvSpPr>
        <p:spPr>
          <a:xfrm>
            <a:off x="5698075" y="1895895"/>
            <a:ext cx="990469" cy="369332"/>
          </a:xfrm>
          <a:prstGeom prst="rect">
            <a:avLst/>
          </a:prstGeom>
          <a:noFill/>
        </p:spPr>
        <p:txBody>
          <a:bodyPr wrap="square" rtlCol="0">
            <a:spAutoFit/>
          </a:bodyPr>
          <a:lstStyle/>
          <a:p>
            <a:r>
              <a:rPr lang="fr-FR" dirty="0"/>
              <a:t>12 ans</a:t>
            </a:r>
          </a:p>
        </p:txBody>
      </p:sp>
      <p:sp>
        <p:nvSpPr>
          <p:cNvPr id="25" name="ZoneTexte 24">
            <a:extLst>
              <a:ext uri="{FF2B5EF4-FFF2-40B4-BE49-F238E27FC236}">
                <a16:creationId xmlns:a16="http://schemas.microsoft.com/office/drawing/2014/main" id="{262C6D48-AE32-E3B1-F869-A32F87146804}"/>
              </a:ext>
            </a:extLst>
          </p:cNvPr>
          <p:cNvSpPr txBox="1"/>
          <p:nvPr/>
        </p:nvSpPr>
        <p:spPr>
          <a:xfrm>
            <a:off x="7031997" y="1895895"/>
            <a:ext cx="990469" cy="369332"/>
          </a:xfrm>
          <a:prstGeom prst="rect">
            <a:avLst/>
          </a:prstGeom>
          <a:noFill/>
        </p:spPr>
        <p:txBody>
          <a:bodyPr wrap="square" rtlCol="0">
            <a:spAutoFit/>
          </a:bodyPr>
          <a:lstStyle/>
          <a:p>
            <a:r>
              <a:rPr lang="fr-FR" dirty="0"/>
              <a:t>18 ans</a:t>
            </a:r>
          </a:p>
        </p:txBody>
      </p:sp>
      <p:sp>
        <p:nvSpPr>
          <p:cNvPr id="26" name="ZoneTexte 25">
            <a:extLst>
              <a:ext uri="{FF2B5EF4-FFF2-40B4-BE49-F238E27FC236}">
                <a16:creationId xmlns:a16="http://schemas.microsoft.com/office/drawing/2014/main" id="{8A2FFD2A-8B4C-8487-F8A9-205D10966048}"/>
              </a:ext>
            </a:extLst>
          </p:cNvPr>
          <p:cNvSpPr txBox="1"/>
          <p:nvPr/>
        </p:nvSpPr>
        <p:spPr>
          <a:xfrm>
            <a:off x="7636379" y="2116255"/>
            <a:ext cx="990469" cy="369332"/>
          </a:xfrm>
          <a:prstGeom prst="rect">
            <a:avLst/>
          </a:prstGeom>
          <a:noFill/>
        </p:spPr>
        <p:txBody>
          <a:bodyPr wrap="square" rtlCol="0">
            <a:spAutoFit/>
          </a:bodyPr>
          <a:lstStyle/>
          <a:p>
            <a:r>
              <a:rPr lang="fr-FR" dirty="0"/>
              <a:t>25 ans</a:t>
            </a:r>
          </a:p>
        </p:txBody>
      </p:sp>
      <p:sp>
        <p:nvSpPr>
          <p:cNvPr id="27" name="Flèche vers la droite 26">
            <a:extLst>
              <a:ext uri="{FF2B5EF4-FFF2-40B4-BE49-F238E27FC236}">
                <a16:creationId xmlns:a16="http://schemas.microsoft.com/office/drawing/2014/main" id="{5C713236-2729-39D4-0D05-7FC856A4C8B4}"/>
              </a:ext>
            </a:extLst>
          </p:cNvPr>
          <p:cNvSpPr/>
          <p:nvPr/>
        </p:nvSpPr>
        <p:spPr>
          <a:xfrm>
            <a:off x="127000" y="2460432"/>
            <a:ext cx="4701575" cy="609860"/>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A1832124-2AA1-461D-791C-6E7F4E7DC724}"/>
              </a:ext>
            </a:extLst>
          </p:cNvPr>
          <p:cNvSpPr txBox="1"/>
          <p:nvPr/>
        </p:nvSpPr>
        <p:spPr>
          <a:xfrm>
            <a:off x="260779" y="2579846"/>
            <a:ext cx="1666613" cy="369332"/>
          </a:xfrm>
          <a:prstGeom prst="rect">
            <a:avLst/>
          </a:prstGeom>
          <a:noFill/>
        </p:spPr>
        <p:txBody>
          <a:bodyPr wrap="square" rtlCol="0">
            <a:spAutoFit/>
          </a:bodyPr>
          <a:lstStyle/>
          <a:p>
            <a:r>
              <a:rPr lang="fr-FR" dirty="0">
                <a:solidFill>
                  <a:schemeClr val="bg1"/>
                </a:solidFill>
              </a:rPr>
              <a:t>Phonologie</a:t>
            </a:r>
          </a:p>
        </p:txBody>
      </p:sp>
      <p:sp>
        <p:nvSpPr>
          <p:cNvPr id="32" name="ZoneTexte 31">
            <a:extLst>
              <a:ext uri="{FF2B5EF4-FFF2-40B4-BE49-F238E27FC236}">
                <a16:creationId xmlns:a16="http://schemas.microsoft.com/office/drawing/2014/main" id="{002A4BE0-2320-C2A5-461D-B115EFBA429B}"/>
              </a:ext>
            </a:extLst>
          </p:cNvPr>
          <p:cNvSpPr txBox="1"/>
          <p:nvPr/>
        </p:nvSpPr>
        <p:spPr>
          <a:xfrm>
            <a:off x="3567913" y="3502286"/>
            <a:ext cx="1229178" cy="369332"/>
          </a:xfrm>
          <a:prstGeom prst="rect">
            <a:avLst/>
          </a:prstGeom>
          <a:noFill/>
        </p:spPr>
        <p:txBody>
          <a:bodyPr wrap="square" rtlCol="0">
            <a:spAutoFit/>
          </a:bodyPr>
          <a:lstStyle/>
          <a:p>
            <a:r>
              <a:rPr lang="fr-FR" dirty="0">
                <a:solidFill>
                  <a:schemeClr val="bg1"/>
                </a:solidFill>
              </a:rPr>
              <a:t>Lexique</a:t>
            </a:r>
          </a:p>
        </p:txBody>
      </p:sp>
      <p:sp>
        <p:nvSpPr>
          <p:cNvPr id="38" name="ZoneTexte 37">
            <a:extLst>
              <a:ext uri="{FF2B5EF4-FFF2-40B4-BE49-F238E27FC236}">
                <a16:creationId xmlns:a16="http://schemas.microsoft.com/office/drawing/2014/main" id="{4A047663-A7B3-9149-9117-93CB3A392878}"/>
              </a:ext>
            </a:extLst>
          </p:cNvPr>
          <p:cNvSpPr txBox="1"/>
          <p:nvPr/>
        </p:nvSpPr>
        <p:spPr>
          <a:xfrm>
            <a:off x="742403" y="3688164"/>
            <a:ext cx="8270967" cy="646331"/>
          </a:xfrm>
          <a:prstGeom prst="rect">
            <a:avLst/>
          </a:prstGeom>
          <a:noFill/>
        </p:spPr>
        <p:txBody>
          <a:bodyPr wrap="square" rtlCol="0">
            <a:spAutoFit/>
          </a:bodyPr>
          <a:lstStyle/>
          <a:p>
            <a:r>
              <a:rPr lang="fr-FR" dirty="0"/>
              <a:t>J2		6 mois	1 an		8 ans		       fin de la vie		</a:t>
            </a:r>
          </a:p>
        </p:txBody>
      </p:sp>
      <p:sp>
        <p:nvSpPr>
          <p:cNvPr id="39" name="ZoneTexte 38">
            <a:extLst>
              <a:ext uri="{FF2B5EF4-FFF2-40B4-BE49-F238E27FC236}">
                <a16:creationId xmlns:a16="http://schemas.microsoft.com/office/drawing/2014/main" id="{63BC8CFF-8A10-0CEA-58FD-1F3C5F305BFF}"/>
              </a:ext>
            </a:extLst>
          </p:cNvPr>
          <p:cNvSpPr txBox="1"/>
          <p:nvPr/>
        </p:nvSpPr>
        <p:spPr>
          <a:xfrm>
            <a:off x="1217126" y="2869722"/>
            <a:ext cx="4701574" cy="369332"/>
          </a:xfrm>
          <a:prstGeom prst="rect">
            <a:avLst/>
          </a:prstGeom>
          <a:noFill/>
        </p:spPr>
        <p:txBody>
          <a:bodyPr wrap="square" rtlCol="0">
            <a:spAutoFit/>
          </a:bodyPr>
          <a:lstStyle/>
          <a:p>
            <a:r>
              <a:rPr lang="fr-FR" dirty="0"/>
              <a:t>6 mois de grossesse – 7 ans</a:t>
            </a:r>
          </a:p>
        </p:txBody>
      </p:sp>
      <p:sp>
        <p:nvSpPr>
          <p:cNvPr id="47" name="Flèche vers la droite 46">
            <a:extLst>
              <a:ext uri="{FF2B5EF4-FFF2-40B4-BE49-F238E27FC236}">
                <a16:creationId xmlns:a16="http://schemas.microsoft.com/office/drawing/2014/main" id="{6BA446EC-3899-E64D-9941-F017A3A50EE5}"/>
              </a:ext>
            </a:extLst>
          </p:cNvPr>
          <p:cNvSpPr/>
          <p:nvPr/>
        </p:nvSpPr>
        <p:spPr>
          <a:xfrm>
            <a:off x="742404" y="3206198"/>
            <a:ext cx="2369976" cy="609860"/>
          </a:xfrm>
          <a:prstGeom prst="rightArrow">
            <a:avLst/>
          </a:prstGeom>
          <a:gradFill>
            <a:gsLst>
              <a:gs pos="0">
                <a:schemeClr val="accent6"/>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0" name="Flèche vers la droite 29">
            <a:extLst>
              <a:ext uri="{FF2B5EF4-FFF2-40B4-BE49-F238E27FC236}">
                <a16:creationId xmlns:a16="http://schemas.microsoft.com/office/drawing/2014/main" id="{C42DC923-B674-CC5C-8C38-DB3C11B77D40}"/>
              </a:ext>
            </a:extLst>
          </p:cNvPr>
          <p:cNvSpPr/>
          <p:nvPr/>
        </p:nvSpPr>
        <p:spPr>
          <a:xfrm>
            <a:off x="2443087" y="3197356"/>
            <a:ext cx="3563445" cy="609860"/>
          </a:xfrm>
          <a:prstGeom prst="rightArrow">
            <a:avLst/>
          </a:prstGeom>
          <a:solidFill>
            <a:schemeClr val="accent6"/>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7" name="ZoneTexte 56">
            <a:extLst>
              <a:ext uri="{FF2B5EF4-FFF2-40B4-BE49-F238E27FC236}">
                <a16:creationId xmlns:a16="http://schemas.microsoft.com/office/drawing/2014/main" id="{88FF3E36-EC26-E8FE-CD85-57A7F787B91F}"/>
              </a:ext>
            </a:extLst>
          </p:cNvPr>
          <p:cNvSpPr txBox="1"/>
          <p:nvPr/>
        </p:nvSpPr>
        <p:spPr>
          <a:xfrm>
            <a:off x="2885602" y="3334538"/>
            <a:ext cx="1192607" cy="369332"/>
          </a:xfrm>
          <a:prstGeom prst="rect">
            <a:avLst/>
          </a:prstGeom>
          <a:noFill/>
        </p:spPr>
        <p:txBody>
          <a:bodyPr wrap="square" rtlCol="0">
            <a:spAutoFit/>
          </a:bodyPr>
          <a:lstStyle/>
          <a:p>
            <a:r>
              <a:rPr lang="fr-FR" dirty="0">
                <a:solidFill>
                  <a:schemeClr val="bg1"/>
                </a:solidFill>
              </a:rPr>
              <a:t>Lexique</a:t>
            </a:r>
          </a:p>
        </p:txBody>
      </p:sp>
    </p:spTree>
    <p:extLst>
      <p:ext uri="{BB962C8B-B14F-4D97-AF65-F5344CB8AC3E}">
        <p14:creationId xmlns:p14="http://schemas.microsoft.com/office/powerpoint/2010/main" val="49599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59C92-41F3-73F9-423C-440FC2BAFC45}"/>
            </a:ext>
          </a:extLst>
        </p:cNvPr>
        <p:cNvGrpSpPr/>
        <p:nvPr/>
      </p:nvGrpSpPr>
      <p:grpSpPr>
        <a:xfrm>
          <a:off x="0" y="0"/>
          <a:ext cx="0" cy="0"/>
          <a:chOff x="0" y="0"/>
          <a:chExt cx="0" cy="0"/>
        </a:xfrm>
      </p:grpSpPr>
      <p:sp>
        <p:nvSpPr>
          <p:cNvPr id="50" name="Flèche vers la droite 49">
            <a:extLst>
              <a:ext uri="{FF2B5EF4-FFF2-40B4-BE49-F238E27FC236}">
                <a16:creationId xmlns:a16="http://schemas.microsoft.com/office/drawing/2014/main" id="{419A2B85-38AB-4F96-BBF0-31F0D5A6758E}"/>
              </a:ext>
            </a:extLst>
          </p:cNvPr>
          <p:cNvSpPr/>
          <p:nvPr/>
        </p:nvSpPr>
        <p:spPr>
          <a:xfrm>
            <a:off x="5361493" y="3214395"/>
            <a:ext cx="3819393" cy="587747"/>
          </a:xfrm>
          <a:prstGeom prst="rightArrow">
            <a:avLst>
              <a:gd name="adj1" fmla="val 50000"/>
              <a:gd name="adj2" fmla="val 40475"/>
            </a:avLst>
          </a:prstGeom>
          <a:gradFill>
            <a:gsLst>
              <a:gs pos="27000">
                <a:schemeClr val="accent6"/>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lèche vers la droite 47">
            <a:extLst>
              <a:ext uri="{FF2B5EF4-FFF2-40B4-BE49-F238E27FC236}">
                <a16:creationId xmlns:a16="http://schemas.microsoft.com/office/drawing/2014/main" id="{DF229644-5459-0102-02EC-2B17A46A6D1D}"/>
              </a:ext>
            </a:extLst>
          </p:cNvPr>
          <p:cNvSpPr/>
          <p:nvPr/>
        </p:nvSpPr>
        <p:spPr>
          <a:xfrm>
            <a:off x="4136754" y="4048654"/>
            <a:ext cx="1663631" cy="587747"/>
          </a:xfrm>
          <a:prstGeom prst="rightArrow">
            <a:avLst>
              <a:gd name="adj1" fmla="val 50000"/>
              <a:gd name="adj2" fmla="val 40475"/>
            </a:avLst>
          </a:prstGeom>
          <a:gradFill>
            <a:gsLst>
              <a:gs pos="35000">
                <a:srgbClr val="7030A0"/>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28">
            <a:extLst>
              <a:ext uri="{FF2B5EF4-FFF2-40B4-BE49-F238E27FC236}">
                <a16:creationId xmlns:a16="http://schemas.microsoft.com/office/drawing/2014/main" id="{A5C57D44-2DCB-8174-5FBE-817BCEBC4FED}"/>
              </a:ext>
            </a:extLst>
          </p:cNvPr>
          <p:cNvSpPr/>
          <p:nvPr/>
        </p:nvSpPr>
        <p:spPr>
          <a:xfrm>
            <a:off x="3996760" y="2482545"/>
            <a:ext cx="1319798" cy="587747"/>
          </a:xfrm>
          <a:prstGeom prst="rightArrow">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19C2371-9E80-AB22-CB4E-5D7804D90EB2}"/>
              </a:ext>
            </a:extLst>
          </p:cNvPr>
          <p:cNvSpPr>
            <a:spLocks noGrp="1"/>
          </p:cNvSpPr>
          <p:nvPr>
            <p:ph type="title"/>
          </p:nvPr>
        </p:nvSpPr>
        <p:spPr/>
        <p:txBody>
          <a:bodyPr/>
          <a:lstStyle/>
          <a:p>
            <a:r>
              <a:rPr lang="fr-FR" dirty="0"/>
              <a:t>Langage oral – dynamique d’acquisition</a:t>
            </a:r>
          </a:p>
        </p:txBody>
      </p:sp>
      <p:pic>
        <p:nvPicPr>
          <p:cNvPr id="20" name="Espace réservé du contenu 19" descr="Cigogne bébé contour">
            <a:extLst>
              <a:ext uri="{FF2B5EF4-FFF2-40B4-BE49-F238E27FC236}">
                <a16:creationId xmlns:a16="http://schemas.microsoft.com/office/drawing/2014/main" id="{4AC70D3A-9C6D-3AC3-6574-1BD6C7C1B29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00191" y="1853614"/>
            <a:ext cx="609860" cy="609860"/>
          </a:xfrm>
        </p:spPr>
      </p:pic>
      <p:sp>
        <p:nvSpPr>
          <p:cNvPr id="4" name="Espace réservé du numéro de diapositive 3">
            <a:extLst>
              <a:ext uri="{FF2B5EF4-FFF2-40B4-BE49-F238E27FC236}">
                <a16:creationId xmlns:a16="http://schemas.microsoft.com/office/drawing/2014/main" id="{2F6ECC14-F9C1-5FF4-A892-008D7A12BACE}"/>
              </a:ext>
            </a:extLst>
          </p:cNvPr>
          <p:cNvSpPr>
            <a:spLocks noGrp="1"/>
          </p:cNvSpPr>
          <p:nvPr>
            <p:ph type="sldNum" sz="quarter" idx="12"/>
          </p:nvPr>
        </p:nvSpPr>
        <p:spPr/>
        <p:txBody>
          <a:bodyPr/>
          <a:lstStyle/>
          <a:p>
            <a:fld id="{162F1D00-BD13-4404-86B0-79703945A0A7}" type="slidenum">
              <a:rPr lang="en-US" smtClean="0"/>
              <a:t>11</a:t>
            </a:fld>
            <a:endParaRPr lang="en-US"/>
          </a:p>
        </p:txBody>
      </p:sp>
      <p:cxnSp>
        <p:nvCxnSpPr>
          <p:cNvPr id="6" name="Connecteur droit avec flèche 5">
            <a:extLst>
              <a:ext uri="{FF2B5EF4-FFF2-40B4-BE49-F238E27FC236}">
                <a16:creationId xmlns:a16="http://schemas.microsoft.com/office/drawing/2014/main" id="{69C14249-0AE5-2F1B-5C11-81CE48A9261F}"/>
              </a:ext>
            </a:extLst>
          </p:cNvPr>
          <p:cNvCxnSpPr>
            <a:cxnSpLocks/>
          </p:cNvCxnSpPr>
          <p:nvPr/>
        </p:nvCxnSpPr>
        <p:spPr>
          <a:xfrm>
            <a:off x="127000" y="1854727"/>
            <a:ext cx="8389282" cy="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080C01C9-052E-AC53-B50E-F9F29A298A6E}"/>
              </a:ext>
            </a:extLst>
          </p:cNvPr>
          <p:cNvSpPr txBox="1"/>
          <p:nvPr/>
        </p:nvSpPr>
        <p:spPr>
          <a:xfrm>
            <a:off x="-39361" y="1188511"/>
            <a:ext cx="1295400" cy="646331"/>
          </a:xfrm>
          <a:prstGeom prst="rect">
            <a:avLst/>
          </a:prstGeom>
          <a:noFill/>
        </p:spPr>
        <p:txBody>
          <a:bodyPr wrap="square" rtlCol="0">
            <a:spAutoFit/>
          </a:bodyPr>
          <a:lstStyle/>
          <a:p>
            <a:pPr algn="ctr"/>
            <a:r>
              <a:rPr lang="fr-FR" dirty="0"/>
              <a:t>période</a:t>
            </a:r>
          </a:p>
          <a:p>
            <a:r>
              <a:rPr lang="fr-FR" dirty="0"/>
              <a:t>prénatale</a:t>
            </a:r>
          </a:p>
        </p:txBody>
      </p:sp>
      <p:sp>
        <p:nvSpPr>
          <p:cNvPr id="11" name="ZoneTexte 10">
            <a:extLst>
              <a:ext uri="{FF2B5EF4-FFF2-40B4-BE49-F238E27FC236}">
                <a16:creationId xmlns:a16="http://schemas.microsoft.com/office/drawing/2014/main" id="{9823B32E-5F19-13C1-CEC1-F336344F3B07}"/>
              </a:ext>
            </a:extLst>
          </p:cNvPr>
          <p:cNvSpPr txBox="1"/>
          <p:nvPr/>
        </p:nvSpPr>
        <p:spPr>
          <a:xfrm>
            <a:off x="1094086" y="1189605"/>
            <a:ext cx="1295400" cy="646331"/>
          </a:xfrm>
          <a:prstGeom prst="rect">
            <a:avLst/>
          </a:prstGeom>
          <a:noFill/>
        </p:spPr>
        <p:txBody>
          <a:bodyPr wrap="square" rtlCol="0">
            <a:spAutoFit/>
          </a:bodyPr>
          <a:lstStyle/>
          <a:p>
            <a:pPr algn="ctr"/>
            <a:r>
              <a:rPr lang="fr-FR" dirty="0"/>
              <a:t>période néonatale</a:t>
            </a:r>
          </a:p>
        </p:txBody>
      </p:sp>
      <p:sp>
        <p:nvSpPr>
          <p:cNvPr id="12" name="ZoneTexte 11">
            <a:extLst>
              <a:ext uri="{FF2B5EF4-FFF2-40B4-BE49-F238E27FC236}">
                <a16:creationId xmlns:a16="http://schemas.microsoft.com/office/drawing/2014/main" id="{872C6091-9D3D-F70D-4457-0DBEA4A3DD66}"/>
              </a:ext>
            </a:extLst>
          </p:cNvPr>
          <p:cNvSpPr txBox="1"/>
          <p:nvPr/>
        </p:nvSpPr>
        <p:spPr>
          <a:xfrm>
            <a:off x="3425118" y="1173040"/>
            <a:ext cx="1379209" cy="646331"/>
          </a:xfrm>
          <a:prstGeom prst="rect">
            <a:avLst/>
          </a:prstGeom>
          <a:noFill/>
        </p:spPr>
        <p:txBody>
          <a:bodyPr wrap="square" rtlCol="0">
            <a:spAutoFit/>
          </a:bodyPr>
          <a:lstStyle/>
          <a:p>
            <a:pPr algn="ctr"/>
            <a:r>
              <a:rPr lang="fr-FR" dirty="0"/>
              <a:t>âge préscolaire</a:t>
            </a:r>
          </a:p>
        </p:txBody>
      </p:sp>
      <p:sp>
        <p:nvSpPr>
          <p:cNvPr id="13" name="ZoneTexte 12">
            <a:extLst>
              <a:ext uri="{FF2B5EF4-FFF2-40B4-BE49-F238E27FC236}">
                <a16:creationId xmlns:a16="http://schemas.microsoft.com/office/drawing/2014/main" id="{5EA7BF11-154C-FB9E-716E-986BA30091A8}"/>
              </a:ext>
            </a:extLst>
          </p:cNvPr>
          <p:cNvSpPr txBox="1"/>
          <p:nvPr/>
        </p:nvSpPr>
        <p:spPr>
          <a:xfrm>
            <a:off x="2165171" y="1198203"/>
            <a:ext cx="1436687" cy="646331"/>
          </a:xfrm>
          <a:prstGeom prst="rect">
            <a:avLst/>
          </a:prstGeom>
          <a:noFill/>
        </p:spPr>
        <p:txBody>
          <a:bodyPr wrap="square" rtlCol="0">
            <a:spAutoFit/>
          </a:bodyPr>
          <a:lstStyle/>
          <a:p>
            <a:pPr algn="ctr"/>
            <a:r>
              <a:rPr lang="fr-FR" dirty="0"/>
              <a:t>petite enfance</a:t>
            </a:r>
          </a:p>
        </p:txBody>
      </p:sp>
      <p:sp>
        <p:nvSpPr>
          <p:cNvPr id="14" name="ZoneTexte 13">
            <a:extLst>
              <a:ext uri="{FF2B5EF4-FFF2-40B4-BE49-F238E27FC236}">
                <a16:creationId xmlns:a16="http://schemas.microsoft.com/office/drawing/2014/main" id="{8C077C80-3029-1426-3680-39EBB8D5561C}"/>
              </a:ext>
            </a:extLst>
          </p:cNvPr>
          <p:cNvSpPr txBox="1"/>
          <p:nvPr/>
        </p:nvSpPr>
        <p:spPr>
          <a:xfrm>
            <a:off x="4627323" y="1155065"/>
            <a:ext cx="1379209" cy="646331"/>
          </a:xfrm>
          <a:prstGeom prst="rect">
            <a:avLst/>
          </a:prstGeom>
          <a:noFill/>
        </p:spPr>
        <p:txBody>
          <a:bodyPr wrap="square" rtlCol="0">
            <a:spAutoFit/>
          </a:bodyPr>
          <a:lstStyle/>
          <a:p>
            <a:pPr algn="ctr"/>
            <a:r>
              <a:rPr lang="fr-FR" dirty="0"/>
              <a:t>âge scolaire</a:t>
            </a:r>
          </a:p>
        </p:txBody>
      </p:sp>
      <p:sp>
        <p:nvSpPr>
          <p:cNvPr id="16" name="ZoneTexte 15">
            <a:extLst>
              <a:ext uri="{FF2B5EF4-FFF2-40B4-BE49-F238E27FC236}">
                <a16:creationId xmlns:a16="http://schemas.microsoft.com/office/drawing/2014/main" id="{C7CE04B2-5BE7-55E3-BA35-FF63CE52D291}"/>
              </a:ext>
            </a:extLst>
          </p:cNvPr>
          <p:cNvSpPr txBox="1"/>
          <p:nvPr/>
        </p:nvSpPr>
        <p:spPr>
          <a:xfrm>
            <a:off x="5862309" y="1188511"/>
            <a:ext cx="1538918" cy="369332"/>
          </a:xfrm>
          <a:prstGeom prst="rect">
            <a:avLst/>
          </a:prstGeom>
          <a:noFill/>
        </p:spPr>
        <p:txBody>
          <a:bodyPr wrap="square" rtlCol="0">
            <a:spAutoFit/>
          </a:bodyPr>
          <a:lstStyle/>
          <a:p>
            <a:pPr algn="ctr"/>
            <a:r>
              <a:rPr lang="fr-FR" dirty="0"/>
              <a:t>adolescence</a:t>
            </a:r>
          </a:p>
        </p:txBody>
      </p:sp>
      <p:sp>
        <p:nvSpPr>
          <p:cNvPr id="17" name="ZoneTexte 16">
            <a:extLst>
              <a:ext uri="{FF2B5EF4-FFF2-40B4-BE49-F238E27FC236}">
                <a16:creationId xmlns:a16="http://schemas.microsoft.com/office/drawing/2014/main" id="{E9BBA074-3C07-4108-7AC6-629CF95F2562}"/>
              </a:ext>
            </a:extLst>
          </p:cNvPr>
          <p:cNvSpPr txBox="1"/>
          <p:nvPr/>
        </p:nvSpPr>
        <p:spPr>
          <a:xfrm>
            <a:off x="7161550" y="1207283"/>
            <a:ext cx="1538918" cy="646331"/>
          </a:xfrm>
          <a:prstGeom prst="rect">
            <a:avLst/>
          </a:prstGeom>
          <a:noFill/>
        </p:spPr>
        <p:txBody>
          <a:bodyPr wrap="square" rtlCol="0">
            <a:spAutoFit/>
          </a:bodyPr>
          <a:lstStyle/>
          <a:p>
            <a:pPr algn="ctr"/>
            <a:r>
              <a:rPr lang="fr-FR" dirty="0"/>
              <a:t>adulte</a:t>
            </a:r>
          </a:p>
          <a:p>
            <a:pPr algn="ctr"/>
            <a:endParaRPr lang="fr-FR" dirty="0"/>
          </a:p>
        </p:txBody>
      </p:sp>
      <p:sp>
        <p:nvSpPr>
          <p:cNvPr id="21" name="ZoneTexte 20">
            <a:extLst>
              <a:ext uri="{FF2B5EF4-FFF2-40B4-BE49-F238E27FC236}">
                <a16:creationId xmlns:a16="http://schemas.microsoft.com/office/drawing/2014/main" id="{2D8B2C30-D5DD-DD90-0100-B417B6FF18E4}"/>
              </a:ext>
            </a:extLst>
          </p:cNvPr>
          <p:cNvSpPr txBox="1"/>
          <p:nvPr/>
        </p:nvSpPr>
        <p:spPr>
          <a:xfrm>
            <a:off x="1793613" y="1920554"/>
            <a:ext cx="990469" cy="369332"/>
          </a:xfrm>
          <a:prstGeom prst="rect">
            <a:avLst/>
          </a:prstGeom>
          <a:noFill/>
        </p:spPr>
        <p:txBody>
          <a:bodyPr wrap="square" rtlCol="0">
            <a:spAutoFit/>
          </a:bodyPr>
          <a:lstStyle/>
          <a:p>
            <a:r>
              <a:rPr lang="fr-FR" dirty="0"/>
              <a:t>1 mois</a:t>
            </a:r>
          </a:p>
        </p:txBody>
      </p:sp>
      <p:sp>
        <p:nvSpPr>
          <p:cNvPr id="22" name="ZoneTexte 21">
            <a:extLst>
              <a:ext uri="{FF2B5EF4-FFF2-40B4-BE49-F238E27FC236}">
                <a16:creationId xmlns:a16="http://schemas.microsoft.com/office/drawing/2014/main" id="{ACABCA69-6D0D-2382-8F20-EA8F4FED3392}"/>
              </a:ext>
            </a:extLst>
          </p:cNvPr>
          <p:cNvSpPr txBox="1"/>
          <p:nvPr/>
        </p:nvSpPr>
        <p:spPr>
          <a:xfrm>
            <a:off x="2986672" y="1895895"/>
            <a:ext cx="990469" cy="369332"/>
          </a:xfrm>
          <a:prstGeom prst="rect">
            <a:avLst/>
          </a:prstGeom>
          <a:noFill/>
        </p:spPr>
        <p:txBody>
          <a:bodyPr wrap="square" rtlCol="0">
            <a:spAutoFit/>
          </a:bodyPr>
          <a:lstStyle/>
          <a:p>
            <a:r>
              <a:rPr lang="fr-FR" dirty="0"/>
              <a:t>2/3 ans</a:t>
            </a:r>
          </a:p>
        </p:txBody>
      </p:sp>
      <p:sp>
        <p:nvSpPr>
          <p:cNvPr id="23" name="ZoneTexte 22">
            <a:extLst>
              <a:ext uri="{FF2B5EF4-FFF2-40B4-BE49-F238E27FC236}">
                <a16:creationId xmlns:a16="http://schemas.microsoft.com/office/drawing/2014/main" id="{40B46E99-4648-0B6F-D6FE-7B65A2222151}"/>
              </a:ext>
            </a:extLst>
          </p:cNvPr>
          <p:cNvSpPr txBox="1"/>
          <p:nvPr/>
        </p:nvSpPr>
        <p:spPr>
          <a:xfrm>
            <a:off x="4405415" y="1895895"/>
            <a:ext cx="990469" cy="369332"/>
          </a:xfrm>
          <a:prstGeom prst="rect">
            <a:avLst/>
          </a:prstGeom>
          <a:noFill/>
        </p:spPr>
        <p:txBody>
          <a:bodyPr wrap="square" rtlCol="0">
            <a:spAutoFit/>
          </a:bodyPr>
          <a:lstStyle/>
          <a:p>
            <a:r>
              <a:rPr lang="fr-FR" dirty="0"/>
              <a:t>5/6 ans</a:t>
            </a:r>
          </a:p>
        </p:txBody>
      </p:sp>
      <p:sp>
        <p:nvSpPr>
          <p:cNvPr id="24" name="ZoneTexte 23">
            <a:extLst>
              <a:ext uri="{FF2B5EF4-FFF2-40B4-BE49-F238E27FC236}">
                <a16:creationId xmlns:a16="http://schemas.microsoft.com/office/drawing/2014/main" id="{D965C5F6-5CA2-1469-4A7A-4F9354445004}"/>
              </a:ext>
            </a:extLst>
          </p:cNvPr>
          <p:cNvSpPr txBox="1"/>
          <p:nvPr/>
        </p:nvSpPr>
        <p:spPr>
          <a:xfrm>
            <a:off x="5698075" y="1895895"/>
            <a:ext cx="990469" cy="369332"/>
          </a:xfrm>
          <a:prstGeom prst="rect">
            <a:avLst/>
          </a:prstGeom>
          <a:noFill/>
        </p:spPr>
        <p:txBody>
          <a:bodyPr wrap="square" rtlCol="0">
            <a:spAutoFit/>
          </a:bodyPr>
          <a:lstStyle/>
          <a:p>
            <a:r>
              <a:rPr lang="fr-FR" dirty="0"/>
              <a:t>12 ans</a:t>
            </a:r>
          </a:p>
        </p:txBody>
      </p:sp>
      <p:sp>
        <p:nvSpPr>
          <p:cNvPr id="25" name="ZoneTexte 24">
            <a:extLst>
              <a:ext uri="{FF2B5EF4-FFF2-40B4-BE49-F238E27FC236}">
                <a16:creationId xmlns:a16="http://schemas.microsoft.com/office/drawing/2014/main" id="{4E88E86F-C543-7C83-C614-425D2F5A5CDC}"/>
              </a:ext>
            </a:extLst>
          </p:cNvPr>
          <p:cNvSpPr txBox="1"/>
          <p:nvPr/>
        </p:nvSpPr>
        <p:spPr>
          <a:xfrm>
            <a:off x="7031997" y="1895895"/>
            <a:ext cx="990469" cy="369332"/>
          </a:xfrm>
          <a:prstGeom prst="rect">
            <a:avLst/>
          </a:prstGeom>
          <a:noFill/>
        </p:spPr>
        <p:txBody>
          <a:bodyPr wrap="square" rtlCol="0">
            <a:spAutoFit/>
          </a:bodyPr>
          <a:lstStyle/>
          <a:p>
            <a:r>
              <a:rPr lang="fr-FR" dirty="0"/>
              <a:t>18 ans</a:t>
            </a:r>
          </a:p>
        </p:txBody>
      </p:sp>
      <p:sp>
        <p:nvSpPr>
          <p:cNvPr id="26" name="ZoneTexte 25">
            <a:extLst>
              <a:ext uri="{FF2B5EF4-FFF2-40B4-BE49-F238E27FC236}">
                <a16:creationId xmlns:a16="http://schemas.microsoft.com/office/drawing/2014/main" id="{0F2DA57C-1B3A-3B9B-5449-C9EDD0DEA5AB}"/>
              </a:ext>
            </a:extLst>
          </p:cNvPr>
          <p:cNvSpPr txBox="1"/>
          <p:nvPr/>
        </p:nvSpPr>
        <p:spPr>
          <a:xfrm>
            <a:off x="7636379" y="2116255"/>
            <a:ext cx="990469" cy="369332"/>
          </a:xfrm>
          <a:prstGeom prst="rect">
            <a:avLst/>
          </a:prstGeom>
          <a:noFill/>
        </p:spPr>
        <p:txBody>
          <a:bodyPr wrap="square" rtlCol="0">
            <a:spAutoFit/>
          </a:bodyPr>
          <a:lstStyle/>
          <a:p>
            <a:r>
              <a:rPr lang="fr-FR" dirty="0"/>
              <a:t>25 ans</a:t>
            </a:r>
          </a:p>
        </p:txBody>
      </p:sp>
      <p:sp>
        <p:nvSpPr>
          <p:cNvPr id="27" name="Flèche vers la droite 26">
            <a:extLst>
              <a:ext uri="{FF2B5EF4-FFF2-40B4-BE49-F238E27FC236}">
                <a16:creationId xmlns:a16="http://schemas.microsoft.com/office/drawing/2014/main" id="{8383A58C-037E-51CA-DDF5-A92BDA2ADB16}"/>
              </a:ext>
            </a:extLst>
          </p:cNvPr>
          <p:cNvSpPr/>
          <p:nvPr/>
        </p:nvSpPr>
        <p:spPr>
          <a:xfrm>
            <a:off x="127000" y="2460432"/>
            <a:ext cx="4701575" cy="609860"/>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D8D616FB-0CDC-10D2-0932-5D67F8D4F5D3}"/>
              </a:ext>
            </a:extLst>
          </p:cNvPr>
          <p:cNvSpPr txBox="1"/>
          <p:nvPr/>
        </p:nvSpPr>
        <p:spPr>
          <a:xfrm>
            <a:off x="260779" y="2579846"/>
            <a:ext cx="1666613" cy="369332"/>
          </a:xfrm>
          <a:prstGeom prst="rect">
            <a:avLst/>
          </a:prstGeom>
          <a:noFill/>
        </p:spPr>
        <p:txBody>
          <a:bodyPr wrap="square" rtlCol="0">
            <a:spAutoFit/>
          </a:bodyPr>
          <a:lstStyle/>
          <a:p>
            <a:r>
              <a:rPr lang="fr-FR" dirty="0">
                <a:solidFill>
                  <a:schemeClr val="bg1"/>
                </a:solidFill>
              </a:rPr>
              <a:t>Phonologie</a:t>
            </a:r>
          </a:p>
        </p:txBody>
      </p:sp>
      <p:sp>
        <p:nvSpPr>
          <p:cNvPr id="32" name="ZoneTexte 31">
            <a:extLst>
              <a:ext uri="{FF2B5EF4-FFF2-40B4-BE49-F238E27FC236}">
                <a16:creationId xmlns:a16="http://schemas.microsoft.com/office/drawing/2014/main" id="{585C64D2-740C-03B3-5CDB-84879CFD3D13}"/>
              </a:ext>
            </a:extLst>
          </p:cNvPr>
          <p:cNvSpPr txBox="1"/>
          <p:nvPr/>
        </p:nvSpPr>
        <p:spPr>
          <a:xfrm>
            <a:off x="3567913" y="3502286"/>
            <a:ext cx="1229178" cy="369332"/>
          </a:xfrm>
          <a:prstGeom prst="rect">
            <a:avLst/>
          </a:prstGeom>
          <a:noFill/>
        </p:spPr>
        <p:txBody>
          <a:bodyPr wrap="square" rtlCol="0">
            <a:spAutoFit/>
          </a:bodyPr>
          <a:lstStyle/>
          <a:p>
            <a:r>
              <a:rPr lang="fr-FR" dirty="0">
                <a:solidFill>
                  <a:schemeClr val="bg1"/>
                </a:solidFill>
              </a:rPr>
              <a:t>Lexique</a:t>
            </a:r>
          </a:p>
        </p:txBody>
      </p:sp>
      <p:sp>
        <p:nvSpPr>
          <p:cNvPr id="38" name="ZoneTexte 37">
            <a:extLst>
              <a:ext uri="{FF2B5EF4-FFF2-40B4-BE49-F238E27FC236}">
                <a16:creationId xmlns:a16="http://schemas.microsoft.com/office/drawing/2014/main" id="{1C2E9A62-02E4-B565-6380-7619B8445C8F}"/>
              </a:ext>
            </a:extLst>
          </p:cNvPr>
          <p:cNvSpPr txBox="1"/>
          <p:nvPr/>
        </p:nvSpPr>
        <p:spPr>
          <a:xfrm>
            <a:off x="742403" y="3688164"/>
            <a:ext cx="8270967" cy="646331"/>
          </a:xfrm>
          <a:prstGeom prst="rect">
            <a:avLst/>
          </a:prstGeom>
          <a:noFill/>
        </p:spPr>
        <p:txBody>
          <a:bodyPr wrap="square" rtlCol="0">
            <a:spAutoFit/>
          </a:bodyPr>
          <a:lstStyle/>
          <a:p>
            <a:r>
              <a:rPr lang="fr-FR" dirty="0"/>
              <a:t>J2		6 mois	1 an		8 ans		       fin de la vie		</a:t>
            </a:r>
          </a:p>
        </p:txBody>
      </p:sp>
      <p:sp>
        <p:nvSpPr>
          <p:cNvPr id="45" name="Flèche vers la droite 44">
            <a:extLst>
              <a:ext uri="{FF2B5EF4-FFF2-40B4-BE49-F238E27FC236}">
                <a16:creationId xmlns:a16="http://schemas.microsoft.com/office/drawing/2014/main" id="{9DAB8915-7A36-D8A3-EEFC-4F6144F7B324}"/>
              </a:ext>
            </a:extLst>
          </p:cNvPr>
          <p:cNvSpPr/>
          <p:nvPr/>
        </p:nvSpPr>
        <p:spPr>
          <a:xfrm>
            <a:off x="742404" y="4050267"/>
            <a:ext cx="2621675" cy="609860"/>
          </a:xfrm>
          <a:prstGeom prst="rightArrow">
            <a:avLst/>
          </a:prstGeom>
          <a:gradFill>
            <a:gsLst>
              <a:gs pos="0">
                <a:srgbClr val="7030A0"/>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9" name="ZoneTexte 38">
            <a:extLst>
              <a:ext uri="{FF2B5EF4-FFF2-40B4-BE49-F238E27FC236}">
                <a16:creationId xmlns:a16="http://schemas.microsoft.com/office/drawing/2014/main" id="{B6C3A184-36D8-E5D6-343E-D2873FFCE5AB}"/>
              </a:ext>
            </a:extLst>
          </p:cNvPr>
          <p:cNvSpPr txBox="1"/>
          <p:nvPr/>
        </p:nvSpPr>
        <p:spPr>
          <a:xfrm>
            <a:off x="1217126" y="2869722"/>
            <a:ext cx="4701574" cy="369332"/>
          </a:xfrm>
          <a:prstGeom prst="rect">
            <a:avLst/>
          </a:prstGeom>
          <a:noFill/>
        </p:spPr>
        <p:txBody>
          <a:bodyPr wrap="square" rtlCol="0">
            <a:spAutoFit/>
          </a:bodyPr>
          <a:lstStyle/>
          <a:p>
            <a:r>
              <a:rPr lang="fr-FR" dirty="0"/>
              <a:t>6 mois de grossesse – 7 ans</a:t>
            </a:r>
          </a:p>
        </p:txBody>
      </p:sp>
      <p:sp>
        <p:nvSpPr>
          <p:cNvPr id="47" name="Flèche vers la droite 46">
            <a:extLst>
              <a:ext uri="{FF2B5EF4-FFF2-40B4-BE49-F238E27FC236}">
                <a16:creationId xmlns:a16="http://schemas.microsoft.com/office/drawing/2014/main" id="{56B2F811-F634-4170-E41A-A4F86C62B579}"/>
              </a:ext>
            </a:extLst>
          </p:cNvPr>
          <p:cNvSpPr/>
          <p:nvPr/>
        </p:nvSpPr>
        <p:spPr>
          <a:xfrm>
            <a:off x="742404" y="3206198"/>
            <a:ext cx="2369976" cy="609860"/>
          </a:xfrm>
          <a:prstGeom prst="rightArrow">
            <a:avLst/>
          </a:prstGeom>
          <a:gradFill>
            <a:gsLst>
              <a:gs pos="0">
                <a:schemeClr val="accent6"/>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0" name="Flèche vers la droite 29">
            <a:extLst>
              <a:ext uri="{FF2B5EF4-FFF2-40B4-BE49-F238E27FC236}">
                <a16:creationId xmlns:a16="http://schemas.microsoft.com/office/drawing/2014/main" id="{A628041A-D436-5040-9766-AB1B607CE568}"/>
              </a:ext>
            </a:extLst>
          </p:cNvPr>
          <p:cNvSpPr/>
          <p:nvPr/>
        </p:nvSpPr>
        <p:spPr>
          <a:xfrm>
            <a:off x="2443087" y="3197356"/>
            <a:ext cx="3563445" cy="609860"/>
          </a:xfrm>
          <a:prstGeom prst="rightArrow">
            <a:avLst/>
          </a:prstGeom>
          <a:solidFill>
            <a:schemeClr val="accent6"/>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4" name="Flèche vers la droite 33">
            <a:extLst>
              <a:ext uri="{FF2B5EF4-FFF2-40B4-BE49-F238E27FC236}">
                <a16:creationId xmlns:a16="http://schemas.microsoft.com/office/drawing/2014/main" id="{0A36DEFF-6F32-D0B8-D551-7561DF1B8778}"/>
              </a:ext>
            </a:extLst>
          </p:cNvPr>
          <p:cNvSpPr/>
          <p:nvPr/>
        </p:nvSpPr>
        <p:spPr>
          <a:xfrm>
            <a:off x="3008746" y="4050267"/>
            <a:ext cx="1810419" cy="609860"/>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1" name="ZoneTexte 50">
            <a:extLst>
              <a:ext uri="{FF2B5EF4-FFF2-40B4-BE49-F238E27FC236}">
                <a16:creationId xmlns:a16="http://schemas.microsoft.com/office/drawing/2014/main" id="{C6521A46-5A12-88F7-9542-A0EAAD40D2ED}"/>
              </a:ext>
            </a:extLst>
          </p:cNvPr>
          <p:cNvSpPr txBox="1"/>
          <p:nvPr/>
        </p:nvSpPr>
        <p:spPr>
          <a:xfrm>
            <a:off x="691616" y="4644342"/>
            <a:ext cx="5344925" cy="646331"/>
          </a:xfrm>
          <a:prstGeom prst="rect">
            <a:avLst/>
          </a:prstGeom>
          <a:noFill/>
        </p:spPr>
        <p:txBody>
          <a:bodyPr wrap="square" rtlCol="0">
            <a:spAutoFit/>
          </a:bodyPr>
          <a:lstStyle/>
          <a:p>
            <a:r>
              <a:rPr lang="fr-FR" dirty="0"/>
              <a:t>J2		   14 mois    1 an 1/2	8 ans		       		</a:t>
            </a:r>
          </a:p>
        </p:txBody>
      </p:sp>
      <p:sp>
        <p:nvSpPr>
          <p:cNvPr id="57" name="ZoneTexte 56">
            <a:extLst>
              <a:ext uri="{FF2B5EF4-FFF2-40B4-BE49-F238E27FC236}">
                <a16:creationId xmlns:a16="http://schemas.microsoft.com/office/drawing/2014/main" id="{CE2654D0-4A7B-3014-DC9A-367539B83BD4}"/>
              </a:ext>
            </a:extLst>
          </p:cNvPr>
          <p:cNvSpPr txBox="1"/>
          <p:nvPr/>
        </p:nvSpPr>
        <p:spPr>
          <a:xfrm>
            <a:off x="2885602" y="3334538"/>
            <a:ext cx="1192607" cy="369332"/>
          </a:xfrm>
          <a:prstGeom prst="rect">
            <a:avLst/>
          </a:prstGeom>
          <a:noFill/>
        </p:spPr>
        <p:txBody>
          <a:bodyPr wrap="square" rtlCol="0">
            <a:spAutoFit/>
          </a:bodyPr>
          <a:lstStyle/>
          <a:p>
            <a:r>
              <a:rPr lang="fr-FR" dirty="0">
                <a:solidFill>
                  <a:schemeClr val="bg1"/>
                </a:solidFill>
              </a:rPr>
              <a:t>Lexique</a:t>
            </a:r>
          </a:p>
        </p:txBody>
      </p:sp>
      <p:sp>
        <p:nvSpPr>
          <p:cNvPr id="58" name="ZoneTexte 57">
            <a:extLst>
              <a:ext uri="{FF2B5EF4-FFF2-40B4-BE49-F238E27FC236}">
                <a16:creationId xmlns:a16="http://schemas.microsoft.com/office/drawing/2014/main" id="{D1D3A2E6-3A5D-112D-CF10-6FD10E2508A9}"/>
              </a:ext>
            </a:extLst>
          </p:cNvPr>
          <p:cNvSpPr txBox="1"/>
          <p:nvPr/>
        </p:nvSpPr>
        <p:spPr>
          <a:xfrm>
            <a:off x="2994150" y="4159240"/>
            <a:ext cx="1950176" cy="369332"/>
          </a:xfrm>
          <a:prstGeom prst="rect">
            <a:avLst/>
          </a:prstGeom>
          <a:noFill/>
        </p:spPr>
        <p:txBody>
          <a:bodyPr wrap="square" rtlCol="0">
            <a:spAutoFit/>
          </a:bodyPr>
          <a:lstStyle/>
          <a:p>
            <a:r>
              <a:rPr lang="fr-FR" dirty="0">
                <a:solidFill>
                  <a:schemeClr val="bg1"/>
                </a:solidFill>
              </a:rPr>
              <a:t>Morphosyntaxe</a:t>
            </a:r>
          </a:p>
        </p:txBody>
      </p:sp>
      <p:sp>
        <p:nvSpPr>
          <p:cNvPr id="59" name="ZoneTexte 58">
            <a:extLst>
              <a:ext uri="{FF2B5EF4-FFF2-40B4-BE49-F238E27FC236}">
                <a16:creationId xmlns:a16="http://schemas.microsoft.com/office/drawing/2014/main" id="{C7CECF45-EC07-6CF1-8D35-70EB255DF7F8}"/>
              </a:ext>
            </a:extLst>
          </p:cNvPr>
          <p:cNvSpPr txBox="1"/>
          <p:nvPr/>
        </p:nvSpPr>
        <p:spPr>
          <a:xfrm>
            <a:off x="4405415" y="5245919"/>
            <a:ext cx="1698855" cy="369332"/>
          </a:xfrm>
          <a:prstGeom prst="rect">
            <a:avLst/>
          </a:prstGeom>
          <a:noFill/>
        </p:spPr>
        <p:txBody>
          <a:bodyPr wrap="square" rtlCol="0">
            <a:spAutoFit/>
          </a:bodyPr>
          <a:lstStyle/>
          <a:p>
            <a:r>
              <a:rPr lang="fr-FR" dirty="0">
                <a:solidFill>
                  <a:schemeClr val="bg1"/>
                </a:solidFill>
              </a:rPr>
              <a:t>Discours</a:t>
            </a:r>
          </a:p>
        </p:txBody>
      </p:sp>
    </p:spTree>
    <p:extLst>
      <p:ext uri="{BB962C8B-B14F-4D97-AF65-F5344CB8AC3E}">
        <p14:creationId xmlns:p14="http://schemas.microsoft.com/office/powerpoint/2010/main" val="3662830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06AEC-1059-6F88-4AD3-4B1B18604977}"/>
            </a:ext>
          </a:extLst>
        </p:cNvPr>
        <p:cNvGrpSpPr/>
        <p:nvPr/>
      </p:nvGrpSpPr>
      <p:grpSpPr>
        <a:xfrm>
          <a:off x="0" y="0"/>
          <a:ext cx="0" cy="0"/>
          <a:chOff x="0" y="0"/>
          <a:chExt cx="0" cy="0"/>
        </a:xfrm>
      </p:grpSpPr>
      <p:sp>
        <p:nvSpPr>
          <p:cNvPr id="56" name="Flèche vers la droite 55">
            <a:extLst>
              <a:ext uri="{FF2B5EF4-FFF2-40B4-BE49-F238E27FC236}">
                <a16:creationId xmlns:a16="http://schemas.microsoft.com/office/drawing/2014/main" id="{8A3223AB-5B3D-6CAF-61A3-A3B263D9801B}"/>
              </a:ext>
            </a:extLst>
          </p:cNvPr>
          <p:cNvSpPr/>
          <p:nvPr/>
        </p:nvSpPr>
        <p:spPr>
          <a:xfrm>
            <a:off x="7297990" y="5091981"/>
            <a:ext cx="1814050" cy="587747"/>
          </a:xfrm>
          <a:prstGeom prst="rightArrow">
            <a:avLst>
              <a:gd name="adj1" fmla="val 50000"/>
              <a:gd name="adj2" fmla="val 40475"/>
            </a:avLst>
          </a:prstGeom>
          <a:gradFill>
            <a:gsLst>
              <a:gs pos="27000">
                <a:schemeClr val="accent1"/>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Flèche vers la droite 49">
            <a:extLst>
              <a:ext uri="{FF2B5EF4-FFF2-40B4-BE49-F238E27FC236}">
                <a16:creationId xmlns:a16="http://schemas.microsoft.com/office/drawing/2014/main" id="{0512163B-A183-FBC6-43D3-C32EB6340B3E}"/>
              </a:ext>
            </a:extLst>
          </p:cNvPr>
          <p:cNvSpPr/>
          <p:nvPr/>
        </p:nvSpPr>
        <p:spPr>
          <a:xfrm>
            <a:off x="5361493" y="3214395"/>
            <a:ext cx="3819393" cy="587747"/>
          </a:xfrm>
          <a:prstGeom prst="rightArrow">
            <a:avLst>
              <a:gd name="adj1" fmla="val 50000"/>
              <a:gd name="adj2" fmla="val 40475"/>
            </a:avLst>
          </a:prstGeom>
          <a:gradFill>
            <a:gsLst>
              <a:gs pos="27000">
                <a:schemeClr val="accent6"/>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lèche vers la droite 47">
            <a:extLst>
              <a:ext uri="{FF2B5EF4-FFF2-40B4-BE49-F238E27FC236}">
                <a16:creationId xmlns:a16="http://schemas.microsoft.com/office/drawing/2014/main" id="{F3C84DD5-629D-1845-5EB8-70448BF320F2}"/>
              </a:ext>
            </a:extLst>
          </p:cNvPr>
          <p:cNvSpPr/>
          <p:nvPr/>
        </p:nvSpPr>
        <p:spPr>
          <a:xfrm>
            <a:off x="4136754" y="4048654"/>
            <a:ext cx="1663631" cy="587747"/>
          </a:xfrm>
          <a:prstGeom prst="rightArrow">
            <a:avLst>
              <a:gd name="adj1" fmla="val 50000"/>
              <a:gd name="adj2" fmla="val 40475"/>
            </a:avLst>
          </a:prstGeom>
          <a:gradFill>
            <a:gsLst>
              <a:gs pos="35000">
                <a:srgbClr val="7030A0"/>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28">
            <a:extLst>
              <a:ext uri="{FF2B5EF4-FFF2-40B4-BE49-F238E27FC236}">
                <a16:creationId xmlns:a16="http://schemas.microsoft.com/office/drawing/2014/main" id="{7246C276-0AA5-F442-20B1-4F6AC470DC98}"/>
              </a:ext>
            </a:extLst>
          </p:cNvPr>
          <p:cNvSpPr/>
          <p:nvPr/>
        </p:nvSpPr>
        <p:spPr>
          <a:xfrm>
            <a:off x="3996760" y="2482545"/>
            <a:ext cx="1319798" cy="587747"/>
          </a:xfrm>
          <a:prstGeom prst="rightArrow">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52F1D29-C9D1-BE95-4A4E-A41FED47A170}"/>
              </a:ext>
            </a:extLst>
          </p:cNvPr>
          <p:cNvSpPr>
            <a:spLocks noGrp="1"/>
          </p:cNvSpPr>
          <p:nvPr>
            <p:ph type="title"/>
          </p:nvPr>
        </p:nvSpPr>
        <p:spPr/>
        <p:txBody>
          <a:bodyPr/>
          <a:lstStyle/>
          <a:p>
            <a:r>
              <a:rPr lang="fr-FR" dirty="0"/>
              <a:t>Langage oral – dynamique d’acquisition</a:t>
            </a:r>
          </a:p>
        </p:txBody>
      </p:sp>
      <p:pic>
        <p:nvPicPr>
          <p:cNvPr id="20" name="Espace réservé du contenu 19" descr="Cigogne bébé contour">
            <a:extLst>
              <a:ext uri="{FF2B5EF4-FFF2-40B4-BE49-F238E27FC236}">
                <a16:creationId xmlns:a16="http://schemas.microsoft.com/office/drawing/2014/main" id="{C4DB1487-36EC-7017-F7FA-EC94CB46E619}"/>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00191" y="1853614"/>
            <a:ext cx="609860" cy="609860"/>
          </a:xfrm>
        </p:spPr>
      </p:pic>
      <p:sp>
        <p:nvSpPr>
          <p:cNvPr id="4" name="Espace réservé du numéro de diapositive 3">
            <a:extLst>
              <a:ext uri="{FF2B5EF4-FFF2-40B4-BE49-F238E27FC236}">
                <a16:creationId xmlns:a16="http://schemas.microsoft.com/office/drawing/2014/main" id="{5EAC514B-8174-A259-8429-49BECB9E3F9A}"/>
              </a:ext>
            </a:extLst>
          </p:cNvPr>
          <p:cNvSpPr>
            <a:spLocks noGrp="1"/>
          </p:cNvSpPr>
          <p:nvPr>
            <p:ph type="sldNum" sz="quarter" idx="12"/>
          </p:nvPr>
        </p:nvSpPr>
        <p:spPr/>
        <p:txBody>
          <a:bodyPr/>
          <a:lstStyle/>
          <a:p>
            <a:fld id="{162F1D00-BD13-4404-86B0-79703945A0A7}" type="slidenum">
              <a:rPr lang="en-US" smtClean="0"/>
              <a:t>12</a:t>
            </a:fld>
            <a:endParaRPr lang="en-US"/>
          </a:p>
        </p:txBody>
      </p:sp>
      <p:cxnSp>
        <p:nvCxnSpPr>
          <p:cNvPr id="6" name="Connecteur droit avec flèche 5">
            <a:extLst>
              <a:ext uri="{FF2B5EF4-FFF2-40B4-BE49-F238E27FC236}">
                <a16:creationId xmlns:a16="http://schemas.microsoft.com/office/drawing/2014/main" id="{D2A82CAB-334C-F21A-7EBD-8A64B31321F2}"/>
              </a:ext>
            </a:extLst>
          </p:cNvPr>
          <p:cNvCxnSpPr>
            <a:cxnSpLocks/>
          </p:cNvCxnSpPr>
          <p:nvPr/>
        </p:nvCxnSpPr>
        <p:spPr>
          <a:xfrm>
            <a:off x="127000" y="1854727"/>
            <a:ext cx="8389282" cy="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A53B4D07-FF06-3168-AC68-4C7517D768F7}"/>
              </a:ext>
            </a:extLst>
          </p:cNvPr>
          <p:cNvSpPr txBox="1"/>
          <p:nvPr/>
        </p:nvSpPr>
        <p:spPr>
          <a:xfrm>
            <a:off x="-39361" y="1188511"/>
            <a:ext cx="1295400" cy="646331"/>
          </a:xfrm>
          <a:prstGeom prst="rect">
            <a:avLst/>
          </a:prstGeom>
          <a:noFill/>
        </p:spPr>
        <p:txBody>
          <a:bodyPr wrap="square" rtlCol="0">
            <a:spAutoFit/>
          </a:bodyPr>
          <a:lstStyle/>
          <a:p>
            <a:pPr algn="ctr"/>
            <a:r>
              <a:rPr lang="fr-FR" dirty="0"/>
              <a:t>période</a:t>
            </a:r>
          </a:p>
          <a:p>
            <a:r>
              <a:rPr lang="fr-FR" dirty="0"/>
              <a:t>prénatale</a:t>
            </a:r>
          </a:p>
        </p:txBody>
      </p:sp>
      <p:sp>
        <p:nvSpPr>
          <p:cNvPr id="11" name="ZoneTexte 10">
            <a:extLst>
              <a:ext uri="{FF2B5EF4-FFF2-40B4-BE49-F238E27FC236}">
                <a16:creationId xmlns:a16="http://schemas.microsoft.com/office/drawing/2014/main" id="{39F8958B-4E00-AB5D-2640-A4E0258BEA2E}"/>
              </a:ext>
            </a:extLst>
          </p:cNvPr>
          <p:cNvSpPr txBox="1"/>
          <p:nvPr/>
        </p:nvSpPr>
        <p:spPr>
          <a:xfrm>
            <a:off x="1094086" y="1189605"/>
            <a:ext cx="1295400" cy="646331"/>
          </a:xfrm>
          <a:prstGeom prst="rect">
            <a:avLst/>
          </a:prstGeom>
          <a:noFill/>
        </p:spPr>
        <p:txBody>
          <a:bodyPr wrap="square" rtlCol="0">
            <a:spAutoFit/>
          </a:bodyPr>
          <a:lstStyle/>
          <a:p>
            <a:pPr algn="ctr"/>
            <a:r>
              <a:rPr lang="fr-FR" dirty="0"/>
              <a:t>période néonatale</a:t>
            </a:r>
          </a:p>
        </p:txBody>
      </p:sp>
      <p:sp>
        <p:nvSpPr>
          <p:cNvPr id="12" name="ZoneTexte 11">
            <a:extLst>
              <a:ext uri="{FF2B5EF4-FFF2-40B4-BE49-F238E27FC236}">
                <a16:creationId xmlns:a16="http://schemas.microsoft.com/office/drawing/2014/main" id="{B8BA9EB3-A122-849F-83C7-E70F786839AC}"/>
              </a:ext>
            </a:extLst>
          </p:cNvPr>
          <p:cNvSpPr txBox="1"/>
          <p:nvPr/>
        </p:nvSpPr>
        <p:spPr>
          <a:xfrm>
            <a:off x="3425118" y="1173040"/>
            <a:ext cx="1379209" cy="646331"/>
          </a:xfrm>
          <a:prstGeom prst="rect">
            <a:avLst/>
          </a:prstGeom>
          <a:noFill/>
        </p:spPr>
        <p:txBody>
          <a:bodyPr wrap="square" rtlCol="0">
            <a:spAutoFit/>
          </a:bodyPr>
          <a:lstStyle/>
          <a:p>
            <a:pPr algn="ctr"/>
            <a:r>
              <a:rPr lang="fr-FR" dirty="0"/>
              <a:t>âge préscolaire</a:t>
            </a:r>
          </a:p>
        </p:txBody>
      </p:sp>
      <p:sp>
        <p:nvSpPr>
          <p:cNvPr id="13" name="ZoneTexte 12">
            <a:extLst>
              <a:ext uri="{FF2B5EF4-FFF2-40B4-BE49-F238E27FC236}">
                <a16:creationId xmlns:a16="http://schemas.microsoft.com/office/drawing/2014/main" id="{BF6F97E0-9DB8-E64D-6409-972D7DD2CB25}"/>
              </a:ext>
            </a:extLst>
          </p:cNvPr>
          <p:cNvSpPr txBox="1"/>
          <p:nvPr/>
        </p:nvSpPr>
        <p:spPr>
          <a:xfrm>
            <a:off x="2165171" y="1198203"/>
            <a:ext cx="1436687" cy="646331"/>
          </a:xfrm>
          <a:prstGeom prst="rect">
            <a:avLst/>
          </a:prstGeom>
          <a:noFill/>
        </p:spPr>
        <p:txBody>
          <a:bodyPr wrap="square" rtlCol="0">
            <a:spAutoFit/>
          </a:bodyPr>
          <a:lstStyle/>
          <a:p>
            <a:pPr algn="ctr"/>
            <a:r>
              <a:rPr lang="fr-FR" dirty="0"/>
              <a:t>petite enfance</a:t>
            </a:r>
          </a:p>
        </p:txBody>
      </p:sp>
      <p:sp>
        <p:nvSpPr>
          <p:cNvPr id="14" name="ZoneTexte 13">
            <a:extLst>
              <a:ext uri="{FF2B5EF4-FFF2-40B4-BE49-F238E27FC236}">
                <a16:creationId xmlns:a16="http://schemas.microsoft.com/office/drawing/2014/main" id="{20CBC025-D830-DA78-3766-188A2D698C96}"/>
              </a:ext>
            </a:extLst>
          </p:cNvPr>
          <p:cNvSpPr txBox="1"/>
          <p:nvPr/>
        </p:nvSpPr>
        <p:spPr>
          <a:xfrm>
            <a:off x="4627323" y="1155065"/>
            <a:ext cx="1379209" cy="646331"/>
          </a:xfrm>
          <a:prstGeom prst="rect">
            <a:avLst/>
          </a:prstGeom>
          <a:noFill/>
        </p:spPr>
        <p:txBody>
          <a:bodyPr wrap="square" rtlCol="0">
            <a:spAutoFit/>
          </a:bodyPr>
          <a:lstStyle/>
          <a:p>
            <a:pPr algn="ctr"/>
            <a:r>
              <a:rPr lang="fr-FR" dirty="0"/>
              <a:t>âge scolaire</a:t>
            </a:r>
          </a:p>
        </p:txBody>
      </p:sp>
      <p:sp>
        <p:nvSpPr>
          <p:cNvPr id="16" name="ZoneTexte 15">
            <a:extLst>
              <a:ext uri="{FF2B5EF4-FFF2-40B4-BE49-F238E27FC236}">
                <a16:creationId xmlns:a16="http://schemas.microsoft.com/office/drawing/2014/main" id="{93E5A938-9451-3475-2267-2E2997414790}"/>
              </a:ext>
            </a:extLst>
          </p:cNvPr>
          <p:cNvSpPr txBox="1"/>
          <p:nvPr/>
        </p:nvSpPr>
        <p:spPr>
          <a:xfrm>
            <a:off x="5862309" y="1188511"/>
            <a:ext cx="1538918" cy="369332"/>
          </a:xfrm>
          <a:prstGeom prst="rect">
            <a:avLst/>
          </a:prstGeom>
          <a:noFill/>
        </p:spPr>
        <p:txBody>
          <a:bodyPr wrap="square" rtlCol="0">
            <a:spAutoFit/>
          </a:bodyPr>
          <a:lstStyle/>
          <a:p>
            <a:pPr algn="ctr"/>
            <a:r>
              <a:rPr lang="fr-FR" dirty="0"/>
              <a:t>adolescence</a:t>
            </a:r>
          </a:p>
        </p:txBody>
      </p:sp>
      <p:sp>
        <p:nvSpPr>
          <p:cNvPr id="17" name="ZoneTexte 16">
            <a:extLst>
              <a:ext uri="{FF2B5EF4-FFF2-40B4-BE49-F238E27FC236}">
                <a16:creationId xmlns:a16="http://schemas.microsoft.com/office/drawing/2014/main" id="{8C71076F-C4FA-B4F3-DDCE-E99607DFA1C4}"/>
              </a:ext>
            </a:extLst>
          </p:cNvPr>
          <p:cNvSpPr txBox="1"/>
          <p:nvPr/>
        </p:nvSpPr>
        <p:spPr>
          <a:xfrm>
            <a:off x="7161550" y="1207283"/>
            <a:ext cx="1538918" cy="646331"/>
          </a:xfrm>
          <a:prstGeom prst="rect">
            <a:avLst/>
          </a:prstGeom>
          <a:noFill/>
        </p:spPr>
        <p:txBody>
          <a:bodyPr wrap="square" rtlCol="0">
            <a:spAutoFit/>
          </a:bodyPr>
          <a:lstStyle/>
          <a:p>
            <a:pPr algn="ctr"/>
            <a:r>
              <a:rPr lang="fr-FR" dirty="0"/>
              <a:t>adulte</a:t>
            </a:r>
          </a:p>
          <a:p>
            <a:pPr algn="ctr"/>
            <a:endParaRPr lang="fr-FR" dirty="0"/>
          </a:p>
        </p:txBody>
      </p:sp>
      <p:sp>
        <p:nvSpPr>
          <p:cNvPr id="21" name="ZoneTexte 20">
            <a:extLst>
              <a:ext uri="{FF2B5EF4-FFF2-40B4-BE49-F238E27FC236}">
                <a16:creationId xmlns:a16="http://schemas.microsoft.com/office/drawing/2014/main" id="{245FDB1B-FC79-145E-256C-D6B4C61D5AAA}"/>
              </a:ext>
            </a:extLst>
          </p:cNvPr>
          <p:cNvSpPr txBox="1"/>
          <p:nvPr/>
        </p:nvSpPr>
        <p:spPr>
          <a:xfrm>
            <a:off x="1793613" y="1920554"/>
            <a:ext cx="990469" cy="369332"/>
          </a:xfrm>
          <a:prstGeom prst="rect">
            <a:avLst/>
          </a:prstGeom>
          <a:noFill/>
        </p:spPr>
        <p:txBody>
          <a:bodyPr wrap="square" rtlCol="0">
            <a:spAutoFit/>
          </a:bodyPr>
          <a:lstStyle/>
          <a:p>
            <a:r>
              <a:rPr lang="fr-FR" dirty="0"/>
              <a:t>1 mois</a:t>
            </a:r>
          </a:p>
        </p:txBody>
      </p:sp>
      <p:sp>
        <p:nvSpPr>
          <p:cNvPr id="22" name="ZoneTexte 21">
            <a:extLst>
              <a:ext uri="{FF2B5EF4-FFF2-40B4-BE49-F238E27FC236}">
                <a16:creationId xmlns:a16="http://schemas.microsoft.com/office/drawing/2014/main" id="{D23A476A-0EC6-843F-9506-3D5F0AE7210A}"/>
              </a:ext>
            </a:extLst>
          </p:cNvPr>
          <p:cNvSpPr txBox="1"/>
          <p:nvPr/>
        </p:nvSpPr>
        <p:spPr>
          <a:xfrm>
            <a:off x="2986672" y="1895895"/>
            <a:ext cx="990469" cy="369332"/>
          </a:xfrm>
          <a:prstGeom prst="rect">
            <a:avLst/>
          </a:prstGeom>
          <a:noFill/>
        </p:spPr>
        <p:txBody>
          <a:bodyPr wrap="square" rtlCol="0">
            <a:spAutoFit/>
          </a:bodyPr>
          <a:lstStyle/>
          <a:p>
            <a:r>
              <a:rPr lang="fr-FR" dirty="0"/>
              <a:t>2/3 ans</a:t>
            </a:r>
          </a:p>
        </p:txBody>
      </p:sp>
      <p:sp>
        <p:nvSpPr>
          <p:cNvPr id="23" name="ZoneTexte 22">
            <a:extLst>
              <a:ext uri="{FF2B5EF4-FFF2-40B4-BE49-F238E27FC236}">
                <a16:creationId xmlns:a16="http://schemas.microsoft.com/office/drawing/2014/main" id="{1EFF8871-57DC-028E-EEC2-79BE4EBED309}"/>
              </a:ext>
            </a:extLst>
          </p:cNvPr>
          <p:cNvSpPr txBox="1"/>
          <p:nvPr/>
        </p:nvSpPr>
        <p:spPr>
          <a:xfrm>
            <a:off x="4405415" y="1895895"/>
            <a:ext cx="990469" cy="369332"/>
          </a:xfrm>
          <a:prstGeom prst="rect">
            <a:avLst/>
          </a:prstGeom>
          <a:noFill/>
        </p:spPr>
        <p:txBody>
          <a:bodyPr wrap="square" rtlCol="0">
            <a:spAutoFit/>
          </a:bodyPr>
          <a:lstStyle/>
          <a:p>
            <a:r>
              <a:rPr lang="fr-FR" dirty="0"/>
              <a:t>5/6 ans</a:t>
            </a:r>
          </a:p>
        </p:txBody>
      </p:sp>
      <p:sp>
        <p:nvSpPr>
          <p:cNvPr id="24" name="ZoneTexte 23">
            <a:extLst>
              <a:ext uri="{FF2B5EF4-FFF2-40B4-BE49-F238E27FC236}">
                <a16:creationId xmlns:a16="http://schemas.microsoft.com/office/drawing/2014/main" id="{7A45596F-5D6C-156F-8EEB-591CA998F3D8}"/>
              </a:ext>
            </a:extLst>
          </p:cNvPr>
          <p:cNvSpPr txBox="1"/>
          <p:nvPr/>
        </p:nvSpPr>
        <p:spPr>
          <a:xfrm>
            <a:off x="5698075" y="1895895"/>
            <a:ext cx="990469" cy="369332"/>
          </a:xfrm>
          <a:prstGeom prst="rect">
            <a:avLst/>
          </a:prstGeom>
          <a:noFill/>
        </p:spPr>
        <p:txBody>
          <a:bodyPr wrap="square" rtlCol="0">
            <a:spAutoFit/>
          </a:bodyPr>
          <a:lstStyle/>
          <a:p>
            <a:r>
              <a:rPr lang="fr-FR" dirty="0"/>
              <a:t>12 ans</a:t>
            </a:r>
          </a:p>
        </p:txBody>
      </p:sp>
      <p:sp>
        <p:nvSpPr>
          <p:cNvPr id="25" name="ZoneTexte 24">
            <a:extLst>
              <a:ext uri="{FF2B5EF4-FFF2-40B4-BE49-F238E27FC236}">
                <a16:creationId xmlns:a16="http://schemas.microsoft.com/office/drawing/2014/main" id="{B918A478-4AB4-2A47-9994-5A72D6407194}"/>
              </a:ext>
            </a:extLst>
          </p:cNvPr>
          <p:cNvSpPr txBox="1"/>
          <p:nvPr/>
        </p:nvSpPr>
        <p:spPr>
          <a:xfrm>
            <a:off x="7031997" y="1895895"/>
            <a:ext cx="990469" cy="369332"/>
          </a:xfrm>
          <a:prstGeom prst="rect">
            <a:avLst/>
          </a:prstGeom>
          <a:noFill/>
        </p:spPr>
        <p:txBody>
          <a:bodyPr wrap="square" rtlCol="0">
            <a:spAutoFit/>
          </a:bodyPr>
          <a:lstStyle/>
          <a:p>
            <a:r>
              <a:rPr lang="fr-FR" dirty="0"/>
              <a:t>18 ans</a:t>
            </a:r>
          </a:p>
        </p:txBody>
      </p:sp>
      <p:sp>
        <p:nvSpPr>
          <p:cNvPr id="26" name="ZoneTexte 25">
            <a:extLst>
              <a:ext uri="{FF2B5EF4-FFF2-40B4-BE49-F238E27FC236}">
                <a16:creationId xmlns:a16="http://schemas.microsoft.com/office/drawing/2014/main" id="{43C7EC65-A66F-18B4-32FA-9ADA56739FC3}"/>
              </a:ext>
            </a:extLst>
          </p:cNvPr>
          <p:cNvSpPr txBox="1"/>
          <p:nvPr/>
        </p:nvSpPr>
        <p:spPr>
          <a:xfrm>
            <a:off x="7636379" y="2116255"/>
            <a:ext cx="990469" cy="369332"/>
          </a:xfrm>
          <a:prstGeom prst="rect">
            <a:avLst/>
          </a:prstGeom>
          <a:noFill/>
        </p:spPr>
        <p:txBody>
          <a:bodyPr wrap="square" rtlCol="0">
            <a:spAutoFit/>
          </a:bodyPr>
          <a:lstStyle/>
          <a:p>
            <a:r>
              <a:rPr lang="fr-FR" dirty="0"/>
              <a:t>25 ans</a:t>
            </a:r>
          </a:p>
        </p:txBody>
      </p:sp>
      <p:sp>
        <p:nvSpPr>
          <p:cNvPr id="27" name="Flèche vers la droite 26">
            <a:extLst>
              <a:ext uri="{FF2B5EF4-FFF2-40B4-BE49-F238E27FC236}">
                <a16:creationId xmlns:a16="http://schemas.microsoft.com/office/drawing/2014/main" id="{AFA9A8B9-E167-1F49-FFD9-772B8E222FCD}"/>
              </a:ext>
            </a:extLst>
          </p:cNvPr>
          <p:cNvSpPr/>
          <p:nvPr/>
        </p:nvSpPr>
        <p:spPr>
          <a:xfrm>
            <a:off x="127000" y="2460432"/>
            <a:ext cx="4701575" cy="609860"/>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C3BDAF11-57FE-060F-EE3C-3C12AD1D1EAD}"/>
              </a:ext>
            </a:extLst>
          </p:cNvPr>
          <p:cNvSpPr txBox="1"/>
          <p:nvPr/>
        </p:nvSpPr>
        <p:spPr>
          <a:xfrm>
            <a:off x="260779" y="2579846"/>
            <a:ext cx="1666613" cy="369332"/>
          </a:xfrm>
          <a:prstGeom prst="rect">
            <a:avLst/>
          </a:prstGeom>
          <a:noFill/>
        </p:spPr>
        <p:txBody>
          <a:bodyPr wrap="square" rtlCol="0">
            <a:spAutoFit/>
          </a:bodyPr>
          <a:lstStyle/>
          <a:p>
            <a:r>
              <a:rPr lang="fr-FR" dirty="0">
                <a:solidFill>
                  <a:schemeClr val="bg1"/>
                </a:solidFill>
              </a:rPr>
              <a:t>Phonologie</a:t>
            </a:r>
          </a:p>
        </p:txBody>
      </p:sp>
      <p:sp>
        <p:nvSpPr>
          <p:cNvPr id="32" name="ZoneTexte 31">
            <a:extLst>
              <a:ext uri="{FF2B5EF4-FFF2-40B4-BE49-F238E27FC236}">
                <a16:creationId xmlns:a16="http://schemas.microsoft.com/office/drawing/2014/main" id="{76726247-928B-D2C6-D3E2-55CF39357A16}"/>
              </a:ext>
            </a:extLst>
          </p:cNvPr>
          <p:cNvSpPr txBox="1"/>
          <p:nvPr/>
        </p:nvSpPr>
        <p:spPr>
          <a:xfrm>
            <a:off x="3567913" y="3502286"/>
            <a:ext cx="1229178" cy="369332"/>
          </a:xfrm>
          <a:prstGeom prst="rect">
            <a:avLst/>
          </a:prstGeom>
          <a:noFill/>
        </p:spPr>
        <p:txBody>
          <a:bodyPr wrap="square" rtlCol="0">
            <a:spAutoFit/>
          </a:bodyPr>
          <a:lstStyle/>
          <a:p>
            <a:r>
              <a:rPr lang="fr-FR" dirty="0">
                <a:solidFill>
                  <a:schemeClr val="bg1"/>
                </a:solidFill>
              </a:rPr>
              <a:t>Lexique</a:t>
            </a:r>
          </a:p>
        </p:txBody>
      </p:sp>
      <p:sp>
        <p:nvSpPr>
          <p:cNvPr id="38" name="ZoneTexte 37">
            <a:extLst>
              <a:ext uri="{FF2B5EF4-FFF2-40B4-BE49-F238E27FC236}">
                <a16:creationId xmlns:a16="http://schemas.microsoft.com/office/drawing/2014/main" id="{B6E3C775-B876-C160-6B9F-DDE23F2C44F7}"/>
              </a:ext>
            </a:extLst>
          </p:cNvPr>
          <p:cNvSpPr txBox="1"/>
          <p:nvPr/>
        </p:nvSpPr>
        <p:spPr>
          <a:xfrm>
            <a:off x="742403" y="3688164"/>
            <a:ext cx="8270967" cy="646331"/>
          </a:xfrm>
          <a:prstGeom prst="rect">
            <a:avLst/>
          </a:prstGeom>
          <a:noFill/>
        </p:spPr>
        <p:txBody>
          <a:bodyPr wrap="square" rtlCol="0">
            <a:spAutoFit/>
          </a:bodyPr>
          <a:lstStyle/>
          <a:p>
            <a:r>
              <a:rPr lang="fr-FR" dirty="0"/>
              <a:t>J2		6 mois	1 an		8 ans		       fin de la vie		</a:t>
            </a:r>
          </a:p>
        </p:txBody>
      </p:sp>
      <p:sp>
        <p:nvSpPr>
          <p:cNvPr id="45" name="Flèche vers la droite 44">
            <a:extLst>
              <a:ext uri="{FF2B5EF4-FFF2-40B4-BE49-F238E27FC236}">
                <a16:creationId xmlns:a16="http://schemas.microsoft.com/office/drawing/2014/main" id="{0BCC273C-E5A8-8B93-D8A7-E448526622B0}"/>
              </a:ext>
            </a:extLst>
          </p:cNvPr>
          <p:cNvSpPr/>
          <p:nvPr/>
        </p:nvSpPr>
        <p:spPr>
          <a:xfrm>
            <a:off x="742404" y="4050267"/>
            <a:ext cx="2621675" cy="609860"/>
          </a:xfrm>
          <a:prstGeom prst="rightArrow">
            <a:avLst/>
          </a:prstGeom>
          <a:gradFill>
            <a:gsLst>
              <a:gs pos="0">
                <a:srgbClr val="7030A0"/>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9" name="ZoneTexte 38">
            <a:extLst>
              <a:ext uri="{FF2B5EF4-FFF2-40B4-BE49-F238E27FC236}">
                <a16:creationId xmlns:a16="http://schemas.microsoft.com/office/drawing/2014/main" id="{343FF20E-BFEB-8242-7D02-DA059428FFF4}"/>
              </a:ext>
            </a:extLst>
          </p:cNvPr>
          <p:cNvSpPr txBox="1"/>
          <p:nvPr/>
        </p:nvSpPr>
        <p:spPr>
          <a:xfrm>
            <a:off x="1217126" y="2869722"/>
            <a:ext cx="4701574" cy="369332"/>
          </a:xfrm>
          <a:prstGeom prst="rect">
            <a:avLst/>
          </a:prstGeom>
          <a:noFill/>
        </p:spPr>
        <p:txBody>
          <a:bodyPr wrap="square" rtlCol="0">
            <a:spAutoFit/>
          </a:bodyPr>
          <a:lstStyle/>
          <a:p>
            <a:r>
              <a:rPr lang="fr-FR" dirty="0"/>
              <a:t>6 mois de grossesse – 7 ans</a:t>
            </a:r>
          </a:p>
        </p:txBody>
      </p:sp>
      <p:sp>
        <p:nvSpPr>
          <p:cNvPr id="47" name="Flèche vers la droite 46">
            <a:extLst>
              <a:ext uri="{FF2B5EF4-FFF2-40B4-BE49-F238E27FC236}">
                <a16:creationId xmlns:a16="http://schemas.microsoft.com/office/drawing/2014/main" id="{C78A90D4-BE14-446A-E42D-5149A9354918}"/>
              </a:ext>
            </a:extLst>
          </p:cNvPr>
          <p:cNvSpPr/>
          <p:nvPr/>
        </p:nvSpPr>
        <p:spPr>
          <a:xfrm>
            <a:off x="742404" y="3206198"/>
            <a:ext cx="2369976" cy="609860"/>
          </a:xfrm>
          <a:prstGeom prst="rightArrow">
            <a:avLst/>
          </a:prstGeom>
          <a:gradFill>
            <a:gsLst>
              <a:gs pos="0">
                <a:schemeClr val="accent6"/>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0" name="Flèche vers la droite 29">
            <a:extLst>
              <a:ext uri="{FF2B5EF4-FFF2-40B4-BE49-F238E27FC236}">
                <a16:creationId xmlns:a16="http://schemas.microsoft.com/office/drawing/2014/main" id="{9EB054CA-C25F-FF7C-645B-3513F6FEFE77}"/>
              </a:ext>
            </a:extLst>
          </p:cNvPr>
          <p:cNvSpPr/>
          <p:nvPr/>
        </p:nvSpPr>
        <p:spPr>
          <a:xfrm>
            <a:off x="2443087" y="3197356"/>
            <a:ext cx="3563445" cy="609860"/>
          </a:xfrm>
          <a:prstGeom prst="rightArrow">
            <a:avLst/>
          </a:prstGeom>
          <a:solidFill>
            <a:schemeClr val="accent6"/>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4" name="Flèche vers la droite 33">
            <a:extLst>
              <a:ext uri="{FF2B5EF4-FFF2-40B4-BE49-F238E27FC236}">
                <a16:creationId xmlns:a16="http://schemas.microsoft.com/office/drawing/2014/main" id="{067C7B94-4C48-159F-42C9-DAFE78BE6100}"/>
              </a:ext>
            </a:extLst>
          </p:cNvPr>
          <p:cNvSpPr/>
          <p:nvPr/>
        </p:nvSpPr>
        <p:spPr>
          <a:xfrm>
            <a:off x="3008746" y="4050267"/>
            <a:ext cx="1810419" cy="609860"/>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49" name="Flèche vers la droite 48">
            <a:extLst>
              <a:ext uri="{FF2B5EF4-FFF2-40B4-BE49-F238E27FC236}">
                <a16:creationId xmlns:a16="http://schemas.microsoft.com/office/drawing/2014/main" id="{A6B0A481-0C87-B907-9374-6A7BE9473533}"/>
              </a:ext>
            </a:extLst>
          </p:cNvPr>
          <p:cNvSpPr/>
          <p:nvPr/>
        </p:nvSpPr>
        <p:spPr>
          <a:xfrm>
            <a:off x="2561187" y="5128544"/>
            <a:ext cx="2570650" cy="609860"/>
          </a:xfrm>
          <a:prstGeom prst="rightArrow">
            <a:avLst>
              <a:gd name="adj1" fmla="val 44342"/>
              <a:gd name="adj2" fmla="val 50000"/>
            </a:avLst>
          </a:prstGeom>
          <a:gradFill>
            <a:gsLst>
              <a:gs pos="0">
                <a:schemeClr val="accent1"/>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1" name="ZoneTexte 50">
            <a:extLst>
              <a:ext uri="{FF2B5EF4-FFF2-40B4-BE49-F238E27FC236}">
                <a16:creationId xmlns:a16="http://schemas.microsoft.com/office/drawing/2014/main" id="{317309D3-128E-03A0-8FE3-3FBCE64AE444}"/>
              </a:ext>
            </a:extLst>
          </p:cNvPr>
          <p:cNvSpPr txBox="1"/>
          <p:nvPr/>
        </p:nvSpPr>
        <p:spPr>
          <a:xfrm>
            <a:off x="661607" y="4571170"/>
            <a:ext cx="5344925" cy="646331"/>
          </a:xfrm>
          <a:prstGeom prst="rect">
            <a:avLst/>
          </a:prstGeom>
          <a:noFill/>
        </p:spPr>
        <p:txBody>
          <a:bodyPr wrap="square" rtlCol="0">
            <a:spAutoFit/>
          </a:bodyPr>
          <a:lstStyle/>
          <a:p>
            <a:r>
              <a:rPr lang="fr-FR" dirty="0"/>
              <a:t>J2		   14 mois    1 an 1/2	8 ans		       		</a:t>
            </a:r>
          </a:p>
        </p:txBody>
      </p:sp>
      <p:sp>
        <p:nvSpPr>
          <p:cNvPr id="52" name="Flèche vers la droite 51">
            <a:extLst>
              <a:ext uri="{FF2B5EF4-FFF2-40B4-BE49-F238E27FC236}">
                <a16:creationId xmlns:a16="http://schemas.microsoft.com/office/drawing/2014/main" id="{6C54D772-2A77-C24B-144F-7B96E0E7824E}"/>
              </a:ext>
            </a:extLst>
          </p:cNvPr>
          <p:cNvSpPr/>
          <p:nvPr/>
        </p:nvSpPr>
        <p:spPr>
          <a:xfrm>
            <a:off x="4036848" y="5099784"/>
            <a:ext cx="3599531" cy="609860"/>
          </a:xfrm>
          <a:prstGeom prst="rightArrow">
            <a:avLst/>
          </a:prstGeom>
          <a:solidFill>
            <a:schemeClr val="accent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4" name="ZoneTexte 53">
            <a:extLst>
              <a:ext uri="{FF2B5EF4-FFF2-40B4-BE49-F238E27FC236}">
                <a16:creationId xmlns:a16="http://schemas.microsoft.com/office/drawing/2014/main" id="{8CB0EA6D-77E7-DFB4-B836-27D6AB8E5413}"/>
              </a:ext>
            </a:extLst>
          </p:cNvPr>
          <p:cNvSpPr txBox="1"/>
          <p:nvPr/>
        </p:nvSpPr>
        <p:spPr>
          <a:xfrm>
            <a:off x="1793613" y="5629963"/>
            <a:ext cx="7223057" cy="646331"/>
          </a:xfrm>
          <a:prstGeom prst="rect">
            <a:avLst/>
          </a:prstGeom>
          <a:noFill/>
        </p:spPr>
        <p:txBody>
          <a:bodyPr wrap="square" rtlCol="0">
            <a:spAutoFit/>
          </a:bodyPr>
          <a:lstStyle/>
          <a:p>
            <a:r>
              <a:rPr lang="fr-FR" dirty="0"/>
              <a:t>	6 mois    2 ans 	           8 ans 	             15 ans		       		</a:t>
            </a:r>
          </a:p>
        </p:txBody>
      </p:sp>
      <p:sp>
        <p:nvSpPr>
          <p:cNvPr id="55" name="Flèche vers la droite 54">
            <a:extLst>
              <a:ext uri="{FF2B5EF4-FFF2-40B4-BE49-F238E27FC236}">
                <a16:creationId xmlns:a16="http://schemas.microsoft.com/office/drawing/2014/main" id="{0F15B6D6-7BC1-BF7D-4DD5-FBCC084CFAEA}"/>
              </a:ext>
            </a:extLst>
          </p:cNvPr>
          <p:cNvSpPr/>
          <p:nvPr/>
        </p:nvSpPr>
        <p:spPr>
          <a:xfrm>
            <a:off x="931654" y="6068976"/>
            <a:ext cx="8081716" cy="609860"/>
          </a:xfrm>
          <a:prstGeom prst="rightArrow">
            <a:avLst/>
          </a:prstGeom>
          <a:gradFill>
            <a:gsLst>
              <a:gs pos="0">
                <a:schemeClr val="accent5"/>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7" name="ZoneTexte 56">
            <a:extLst>
              <a:ext uri="{FF2B5EF4-FFF2-40B4-BE49-F238E27FC236}">
                <a16:creationId xmlns:a16="http://schemas.microsoft.com/office/drawing/2014/main" id="{CC8D6D33-DA26-3D38-F175-9CFE9B48257D}"/>
              </a:ext>
            </a:extLst>
          </p:cNvPr>
          <p:cNvSpPr txBox="1"/>
          <p:nvPr/>
        </p:nvSpPr>
        <p:spPr>
          <a:xfrm>
            <a:off x="2885602" y="3334538"/>
            <a:ext cx="1192607" cy="369332"/>
          </a:xfrm>
          <a:prstGeom prst="rect">
            <a:avLst/>
          </a:prstGeom>
          <a:noFill/>
        </p:spPr>
        <p:txBody>
          <a:bodyPr wrap="square" rtlCol="0">
            <a:spAutoFit/>
          </a:bodyPr>
          <a:lstStyle/>
          <a:p>
            <a:r>
              <a:rPr lang="fr-FR" dirty="0">
                <a:solidFill>
                  <a:schemeClr val="bg1"/>
                </a:solidFill>
              </a:rPr>
              <a:t>Lexique</a:t>
            </a:r>
          </a:p>
        </p:txBody>
      </p:sp>
      <p:sp>
        <p:nvSpPr>
          <p:cNvPr id="58" name="ZoneTexte 57">
            <a:extLst>
              <a:ext uri="{FF2B5EF4-FFF2-40B4-BE49-F238E27FC236}">
                <a16:creationId xmlns:a16="http://schemas.microsoft.com/office/drawing/2014/main" id="{56B7880B-2F39-7A67-E5BA-B5FE999D74C5}"/>
              </a:ext>
            </a:extLst>
          </p:cNvPr>
          <p:cNvSpPr txBox="1"/>
          <p:nvPr/>
        </p:nvSpPr>
        <p:spPr>
          <a:xfrm>
            <a:off x="2994150" y="4159240"/>
            <a:ext cx="1950176" cy="369332"/>
          </a:xfrm>
          <a:prstGeom prst="rect">
            <a:avLst/>
          </a:prstGeom>
          <a:noFill/>
        </p:spPr>
        <p:txBody>
          <a:bodyPr wrap="square" rtlCol="0">
            <a:spAutoFit/>
          </a:bodyPr>
          <a:lstStyle/>
          <a:p>
            <a:r>
              <a:rPr lang="fr-FR" dirty="0">
                <a:solidFill>
                  <a:schemeClr val="bg1"/>
                </a:solidFill>
              </a:rPr>
              <a:t>Morphosyntaxe</a:t>
            </a:r>
          </a:p>
        </p:txBody>
      </p:sp>
      <p:sp>
        <p:nvSpPr>
          <p:cNvPr id="59" name="ZoneTexte 58">
            <a:extLst>
              <a:ext uri="{FF2B5EF4-FFF2-40B4-BE49-F238E27FC236}">
                <a16:creationId xmlns:a16="http://schemas.microsoft.com/office/drawing/2014/main" id="{6F4C0CDA-A19F-194F-C562-6A3A0DEB6A68}"/>
              </a:ext>
            </a:extLst>
          </p:cNvPr>
          <p:cNvSpPr txBox="1"/>
          <p:nvPr/>
        </p:nvSpPr>
        <p:spPr>
          <a:xfrm>
            <a:off x="4405415" y="5245919"/>
            <a:ext cx="1698855" cy="369332"/>
          </a:xfrm>
          <a:prstGeom prst="rect">
            <a:avLst/>
          </a:prstGeom>
          <a:noFill/>
        </p:spPr>
        <p:txBody>
          <a:bodyPr wrap="square" rtlCol="0">
            <a:spAutoFit/>
          </a:bodyPr>
          <a:lstStyle/>
          <a:p>
            <a:r>
              <a:rPr lang="fr-FR" dirty="0">
                <a:solidFill>
                  <a:schemeClr val="bg1"/>
                </a:solidFill>
              </a:rPr>
              <a:t>Discours</a:t>
            </a:r>
          </a:p>
        </p:txBody>
      </p:sp>
      <p:sp>
        <p:nvSpPr>
          <p:cNvPr id="60" name="ZoneTexte 59">
            <a:extLst>
              <a:ext uri="{FF2B5EF4-FFF2-40B4-BE49-F238E27FC236}">
                <a16:creationId xmlns:a16="http://schemas.microsoft.com/office/drawing/2014/main" id="{FFF821BF-E8E7-91BC-BE38-3E2A23E7D1C9}"/>
              </a:ext>
            </a:extLst>
          </p:cNvPr>
          <p:cNvSpPr txBox="1"/>
          <p:nvPr/>
        </p:nvSpPr>
        <p:spPr>
          <a:xfrm>
            <a:off x="3761117" y="6173027"/>
            <a:ext cx="1936958" cy="369332"/>
          </a:xfrm>
          <a:prstGeom prst="rect">
            <a:avLst/>
          </a:prstGeom>
          <a:noFill/>
        </p:spPr>
        <p:txBody>
          <a:bodyPr wrap="square" rtlCol="0">
            <a:spAutoFit/>
          </a:bodyPr>
          <a:lstStyle/>
          <a:p>
            <a:r>
              <a:rPr lang="fr-FR" dirty="0">
                <a:solidFill>
                  <a:schemeClr val="tx2"/>
                </a:solidFill>
              </a:rPr>
              <a:t>Pragmatique</a:t>
            </a:r>
          </a:p>
        </p:txBody>
      </p:sp>
    </p:spTree>
    <p:extLst>
      <p:ext uri="{BB962C8B-B14F-4D97-AF65-F5344CB8AC3E}">
        <p14:creationId xmlns:p14="http://schemas.microsoft.com/office/powerpoint/2010/main" val="272078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999A1-8FB3-3CB9-4CAE-AB82192CB6A0}"/>
            </a:ext>
          </a:extLst>
        </p:cNvPr>
        <p:cNvGrpSpPr/>
        <p:nvPr/>
      </p:nvGrpSpPr>
      <p:grpSpPr>
        <a:xfrm>
          <a:off x="0" y="0"/>
          <a:ext cx="0" cy="0"/>
          <a:chOff x="0" y="0"/>
          <a:chExt cx="0" cy="0"/>
        </a:xfrm>
      </p:grpSpPr>
      <p:sp>
        <p:nvSpPr>
          <p:cNvPr id="56" name="Flèche vers la droite 55">
            <a:extLst>
              <a:ext uri="{FF2B5EF4-FFF2-40B4-BE49-F238E27FC236}">
                <a16:creationId xmlns:a16="http://schemas.microsoft.com/office/drawing/2014/main" id="{F8B4AECA-70C1-9247-B6BA-E89F169A8337}"/>
              </a:ext>
            </a:extLst>
          </p:cNvPr>
          <p:cNvSpPr/>
          <p:nvPr/>
        </p:nvSpPr>
        <p:spPr>
          <a:xfrm>
            <a:off x="7297990" y="5091981"/>
            <a:ext cx="1814050" cy="587747"/>
          </a:xfrm>
          <a:prstGeom prst="rightArrow">
            <a:avLst>
              <a:gd name="adj1" fmla="val 50000"/>
              <a:gd name="adj2" fmla="val 40475"/>
            </a:avLst>
          </a:prstGeom>
          <a:gradFill>
            <a:gsLst>
              <a:gs pos="27000">
                <a:schemeClr val="accent1"/>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Flèche vers la droite 49">
            <a:extLst>
              <a:ext uri="{FF2B5EF4-FFF2-40B4-BE49-F238E27FC236}">
                <a16:creationId xmlns:a16="http://schemas.microsoft.com/office/drawing/2014/main" id="{7F5B6CEE-C1C6-32B7-6F34-8C092C19F1AD}"/>
              </a:ext>
            </a:extLst>
          </p:cNvPr>
          <p:cNvSpPr/>
          <p:nvPr/>
        </p:nvSpPr>
        <p:spPr>
          <a:xfrm>
            <a:off x="5361493" y="3214395"/>
            <a:ext cx="3819393" cy="587747"/>
          </a:xfrm>
          <a:prstGeom prst="rightArrow">
            <a:avLst>
              <a:gd name="adj1" fmla="val 50000"/>
              <a:gd name="adj2" fmla="val 40475"/>
            </a:avLst>
          </a:prstGeom>
          <a:gradFill>
            <a:gsLst>
              <a:gs pos="27000">
                <a:schemeClr val="accent6"/>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lèche vers la droite 47">
            <a:extLst>
              <a:ext uri="{FF2B5EF4-FFF2-40B4-BE49-F238E27FC236}">
                <a16:creationId xmlns:a16="http://schemas.microsoft.com/office/drawing/2014/main" id="{139DA10D-8457-EE75-B976-45A06D7F6E56}"/>
              </a:ext>
            </a:extLst>
          </p:cNvPr>
          <p:cNvSpPr/>
          <p:nvPr/>
        </p:nvSpPr>
        <p:spPr>
          <a:xfrm>
            <a:off x="4136754" y="4048654"/>
            <a:ext cx="1663631" cy="587747"/>
          </a:xfrm>
          <a:prstGeom prst="rightArrow">
            <a:avLst>
              <a:gd name="adj1" fmla="val 50000"/>
              <a:gd name="adj2" fmla="val 40475"/>
            </a:avLst>
          </a:prstGeom>
          <a:gradFill>
            <a:gsLst>
              <a:gs pos="35000">
                <a:srgbClr val="7030A0"/>
              </a:gs>
              <a:gs pos="100000">
                <a:schemeClr val="accent3">
                  <a:hueOff val="933090"/>
                  <a:satOff val="22746"/>
                  <a:lumOff val="-1"/>
                  <a:alphaOff val="0"/>
                  <a:tint val="70000"/>
                  <a:shade val="100000"/>
                  <a:alpha val="100000"/>
                  <a:satMod val="200000"/>
                  <a:lumMod val="100000"/>
                </a:schemeClr>
              </a:gs>
            </a:gsLst>
            <a:lin ang="5400000" scaled="1"/>
          </a:gra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Flèche vers la droite 28">
            <a:extLst>
              <a:ext uri="{FF2B5EF4-FFF2-40B4-BE49-F238E27FC236}">
                <a16:creationId xmlns:a16="http://schemas.microsoft.com/office/drawing/2014/main" id="{11B55FBB-041B-C77F-AEF0-935CEE07EBF3}"/>
              </a:ext>
            </a:extLst>
          </p:cNvPr>
          <p:cNvSpPr/>
          <p:nvPr/>
        </p:nvSpPr>
        <p:spPr>
          <a:xfrm>
            <a:off x="3996760" y="2482545"/>
            <a:ext cx="1319798" cy="587747"/>
          </a:xfrm>
          <a:prstGeom prst="rightArrow">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5DEE895-59FE-F17B-DBEA-EC1AABF643AB}"/>
              </a:ext>
            </a:extLst>
          </p:cNvPr>
          <p:cNvSpPr>
            <a:spLocks noGrp="1"/>
          </p:cNvSpPr>
          <p:nvPr>
            <p:ph type="title"/>
          </p:nvPr>
        </p:nvSpPr>
        <p:spPr/>
        <p:txBody>
          <a:bodyPr/>
          <a:lstStyle/>
          <a:p>
            <a:r>
              <a:rPr lang="fr-FR" dirty="0"/>
              <a:t>Langage oral – dynamique d’acquisition</a:t>
            </a:r>
          </a:p>
        </p:txBody>
      </p:sp>
      <p:pic>
        <p:nvPicPr>
          <p:cNvPr id="20" name="Espace réservé du contenu 19" descr="Cigogne bébé contour">
            <a:extLst>
              <a:ext uri="{FF2B5EF4-FFF2-40B4-BE49-F238E27FC236}">
                <a16:creationId xmlns:a16="http://schemas.microsoft.com/office/drawing/2014/main" id="{45AA2A8B-B028-C42E-AFE9-6A1108DA4F6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00191" y="1853614"/>
            <a:ext cx="609860" cy="609860"/>
          </a:xfrm>
        </p:spPr>
      </p:pic>
      <p:sp>
        <p:nvSpPr>
          <p:cNvPr id="4" name="Espace réservé du numéro de diapositive 3">
            <a:extLst>
              <a:ext uri="{FF2B5EF4-FFF2-40B4-BE49-F238E27FC236}">
                <a16:creationId xmlns:a16="http://schemas.microsoft.com/office/drawing/2014/main" id="{1B7F0F11-3345-5F0D-48D1-4B09EE78DEE5}"/>
              </a:ext>
            </a:extLst>
          </p:cNvPr>
          <p:cNvSpPr>
            <a:spLocks noGrp="1"/>
          </p:cNvSpPr>
          <p:nvPr>
            <p:ph type="sldNum" sz="quarter" idx="12"/>
          </p:nvPr>
        </p:nvSpPr>
        <p:spPr/>
        <p:txBody>
          <a:bodyPr/>
          <a:lstStyle/>
          <a:p>
            <a:fld id="{162F1D00-BD13-4404-86B0-79703945A0A7}" type="slidenum">
              <a:rPr lang="en-US" smtClean="0"/>
              <a:t>13</a:t>
            </a:fld>
            <a:endParaRPr lang="en-US"/>
          </a:p>
        </p:txBody>
      </p:sp>
      <p:cxnSp>
        <p:nvCxnSpPr>
          <p:cNvPr id="6" name="Connecteur droit avec flèche 5">
            <a:extLst>
              <a:ext uri="{FF2B5EF4-FFF2-40B4-BE49-F238E27FC236}">
                <a16:creationId xmlns:a16="http://schemas.microsoft.com/office/drawing/2014/main" id="{D0C784DB-DF2D-D811-6449-7449F8D48D66}"/>
              </a:ext>
            </a:extLst>
          </p:cNvPr>
          <p:cNvCxnSpPr>
            <a:cxnSpLocks/>
          </p:cNvCxnSpPr>
          <p:nvPr/>
        </p:nvCxnSpPr>
        <p:spPr>
          <a:xfrm>
            <a:off x="127000" y="1854727"/>
            <a:ext cx="8389282" cy="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33FF4B7D-C1BE-AD92-ADEA-D79F50F4A3C4}"/>
              </a:ext>
            </a:extLst>
          </p:cNvPr>
          <p:cNvSpPr txBox="1"/>
          <p:nvPr/>
        </p:nvSpPr>
        <p:spPr>
          <a:xfrm>
            <a:off x="-39361" y="1188511"/>
            <a:ext cx="1295400" cy="646331"/>
          </a:xfrm>
          <a:prstGeom prst="rect">
            <a:avLst/>
          </a:prstGeom>
          <a:noFill/>
        </p:spPr>
        <p:txBody>
          <a:bodyPr wrap="square" rtlCol="0">
            <a:spAutoFit/>
          </a:bodyPr>
          <a:lstStyle/>
          <a:p>
            <a:pPr algn="ctr"/>
            <a:r>
              <a:rPr lang="fr-FR" dirty="0"/>
              <a:t>période</a:t>
            </a:r>
          </a:p>
          <a:p>
            <a:r>
              <a:rPr lang="fr-FR" dirty="0"/>
              <a:t>prénatale</a:t>
            </a:r>
          </a:p>
        </p:txBody>
      </p:sp>
      <p:sp>
        <p:nvSpPr>
          <p:cNvPr id="11" name="ZoneTexte 10">
            <a:extLst>
              <a:ext uri="{FF2B5EF4-FFF2-40B4-BE49-F238E27FC236}">
                <a16:creationId xmlns:a16="http://schemas.microsoft.com/office/drawing/2014/main" id="{0A0D6FF6-72CF-1E9D-D0DB-66B0A1660AC4}"/>
              </a:ext>
            </a:extLst>
          </p:cNvPr>
          <p:cNvSpPr txBox="1"/>
          <p:nvPr/>
        </p:nvSpPr>
        <p:spPr>
          <a:xfrm>
            <a:off x="1094086" y="1189605"/>
            <a:ext cx="1295400" cy="646331"/>
          </a:xfrm>
          <a:prstGeom prst="rect">
            <a:avLst/>
          </a:prstGeom>
          <a:noFill/>
        </p:spPr>
        <p:txBody>
          <a:bodyPr wrap="square" rtlCol="0">
            <a:spAutoFit/>
          </a:bodyPr>
          <a:lstStyle/>
          <a:p>
            <a:pPr algn="ctr"/>
            <a:r>
              <a:rPr lang="fr-FR" dirty="0"/>
              <a:t>période néonatale</a:t>
            </a:r>
          </a:p>
        </p:txBody>
      </p:sp>
      <p:sp>
        <p:nvSpPr>
          <p:cNvPr id="12" name="ZoneTexte 11">
            <a:extLst>
              <a:ext uri="{FF2B5EF4-FFF2-40B4-BE49-F238E27FC236}">
                <a16:creationId xmlns:a16="http://schemas.microsoft.com/office/drawing/2014/main" id="{8C0EA1A7-151A-E4B0-1A17-1A37733F9FEB}"/>
              </a:ext>
            </a:extLst>
          </p:cNvPr>
          <p:cNvSpPr txBox="1"/>
          <p:nvPr/>
        </p:nvSpPr>
        <p:spPr>
          <a:xfrm>
            <a:off x="3425118" y="1173040"/>
            <a:ext cx="1379209" cy="646331"/>
          </a:xfrm>
          <a:prstGeom prst="rect">
            <a:avLst/>
          </a:prstGeom>
          <a:noFill/>
        </p:spPr>
        <p:txBody>
          <a:bodyPr wrap="square" rtlCol="0">
            <a:spAutoFit/>
          </a:bodyPr>
          <a:lstStyle/>
          <a:p>
            <a:pPr algn="ctr"/>
            <a:r>
              <a:rPr lang="fr-FR" dirty="0"/>
              <a:t>âge préscolaire</a:t>
            </a:r>
          </a:p>
        </p:txBody>
      </p:sp>
      <p:sp>
        <p:nvSpPr>
          <p:cNvPr id="13" name="ZoneTexte 12">
            <a:extLst>
              <a:ext uri="{FF2B5EF4-FFF2-40B4-BE49-F238E27FC236}">
                <a16:creationId xmlns:a16="http://schemas.microsoft.com/office/drawing/2014/main" id="{4FE73E2E-52B9-5643-DECE-991AB103D8F2}"/>
              </a:ext>
            </a:extLst>
          </p:cNvPr>
          <p:cNvSpPr txBox="1"/>
          <p:nvPr/>
        </p:nvSpPr>
        <p:spPr>
          <a:xfrm>
            <a:off x="2165171" y="1198203"/>
            <a:ext cx="1436687" cy="646331"/>
          </a:xfrm>
          <a:prstGeom prst="rect">
            <a:avLst/>
          </a:prstGeom>
          <a:noFill/>
        </p:spPr>
        <p:txBody>
          <a:bodyPr wrap="square" rtlCol="0">
            <a:spAutoFit/>
          </a:bodyPr>
          <a:lstStyle/>
          <a:p>
            <a:pPr algn="ctr"/>
            <a:r>
              <a:rPr lang="fr-FR" dirty="0"/>
              <a:t>petite enfance</a:t>
            </a:r>
          </a:p>
        </p:txBody>
      </p:sp>
      <p:sp>
        <p:nvSpPr>
          <p:cNvPr id="14" name="ZoneTexte 13">
            <a:extLst>
              <a:ext uri="{FF2B5EF4-FFF2-40B4-BE49-F238E27FC236}">
                <a16:creationId xmlns:a16="http://schemas.microsoft.com/office/drawing/2014/main" id="{416B45C0-5960-150A-3982-9C65F1CDC735}"/>
              </a:ext>
            </a:extLst>
          </p:cNvPr>
          <p:cNvSpPr txBox="1"/>
          <p:nvPr/>
        </p:nvSpPr>
        <p:spPr>
          <a:xfrm>
            <a:off x="4627323" y="1155065"/>
            <a:ext cx="1379209" cy="646331"/>
          </a:xfrm>
          <a:prstGeom prst="rect">
            <a:avLst/>
          </a:prstGeom>
          <a:noFill/>
        </p:spPr>
        <p:txBody>
          <a:bodyPr wrap="square" rtlCol="0">
            <a:spAutoFit/>
          </a:bodyPr>
          <a:lstStyle/>
          <a:p>
            <a:pPr algn="ctr"/>
            <a:r>
              <a:rPr lang="fr-FR" dirty="0"/>
              <a:t>âge scolaire</a:t>
            </a:r>
          </a:p>
        </p:txBody>
      </p:sp>
      <p:sp>
        <p:nvSpPr>
          <p:cNvPr id="16" name="ZoneTexte 15">
            <a:extLst>
              <a:ext uri="{FF2B5EF4-FFF2-40B4-BE49-F238E27FC236}">
                <a16:creationId xmlns:a16="http://schemas.microsoft.com/office/drawing/2014/main" id="{5B3DE1AE-F865-3114-3160-72AA0484E84D}"/>
              </a:ext>
            </a:extLst>
          </p:cNvPr>
          <p:cNvSpPr txBox="1"/>
          <p:nvPr/>
        </p:nvSpPr>
        <p:spPr>
          <a:xfrm>
            <a:off x="5862309" y="1188511"/>
            <a:ext cx="1538918" cy="369332"/>
          </a:xfrm>
          <a:prstGeom prst="rect">
            <a:avLst/>
          </a:prstGeom>
          <a:noFill/>
        </p:spPr>
        <p:txBody>
          <a:bodyPr wrap="square" rtlCol="0">
            <a:spAutoFit/>
          </a:bodyPr>
          <a:lstStyle/>
          <a:p>
            <a:pPr algn="ctr"/>
            <a:r>
              <a:rPr lang="fr-FR" dirty="0"/>
              <a:t>adolescence</a:t>
            </a:r>
          </a:p>
        </p:txBody>
      </p:sp>
      <p:sp>
        <p:nvSpPr>
          <p:cNvPr id="17" name="ZoneTexte 16">
            <a:extLst>
              <a:ext uri="{FF2B5EF4-FFF2-40B4-BE49-F238E27FC236}">
                <a16:creationId xmlns:a16="http://schemas.microsoft.com/office/drawing/2014/main" id="{90FD035A-D054-08FB-0E3B-2E683FFBDA01}"/>
              </a:ext>
            </a:extLst>
          </p:cNvPr>
          <p:cNvSpPr txBox="1"/>
          <p:nvPr/>
        </p:nvSpPr>
        <p:spPr>
          <a:xfrm>
            <a:off x="7161550" y="1207283"/>
            <a:ext cx="1538918" cy="646331"/>
          </a:xfrm>
          <a:prstGeom prst="rect">
            <a:avLst/>
          </a:prstGeom>
          <a:noFill/>
        </p:spPr>
        <p:txBody>
          <a:bodyPr wrap="square" rtlCol="0">
            <a:spAutoFit/>
          </a:bodyPr>
          <a:lstStyle/>
          <a:p>
            <a:pPr algn="ctr"/>
            <a:r>
              <a:rPr lang="fr-FR" dirty="0"/>
              <a:t>adulte</a:t>
            </a:r>
          </a:p>
          <a:p>
            <a:pPr algn="ctr"/>
            <a:endParaRPr lang="fr-FR" dirty="0"/>
          </a:p>
        </p:txBody>
      </p:sp>
      <p:sp>
        <p:nvSpPr>
          <p:cNvPr id="21" name="ZoneTexte 20">
            <a:extLst>
              <a:ext uri="{FF2B5EF4-FFF2-40B4-BE49-F238E27FC236}">
                <a16:creationId xmlns:a16="http://schemas.microsoft.com/office/drawing/2014/main" id="{3B4ECCAD-4357-B76F-D87D-B13FBA10813F}"/>
              </a:ext>
            </a:extLst>
          </p:cNvPr>
          <p:cNvSpPr txBox="1"/>
          <p:nvPr/>
        </p:nvSpPr>
        <p:spPr>
          <a:xfrm>
            <a:off x="1793613" y="1920554"/>
            <a:ext cx="990469" cy="369332"/>
          </a:xfrm>
          <a:prstGeom prst="rect">
            <a:avLst/>
          </a:prstGeom>
          <a:noFill/>
        </p:spPr>
        <p:txBody>
          <a:bodyPr wrap="square" rtlCol="0">
            <a:spAutoFit/>
          </a:bodyPr>
          <a:lstStyle/>
          <a:p>
            <a:r>
              <a:rPr lang="fr-FR" dirty="0"/>
              <a:t>1 mois</a:t>
            </a:r>
          </a:p>
        </p:txBody>
      </p:sp>
      <p:sp>
        <p:nvSpPr>
          <p:cNvPr id="22" name="ZoneTexte 21">
            <a:extLst>
              <a:ext uri="{FF2B5EF4-FFF2-40B4-BE49-F238E27FC236}">
                <a16:creationId xmlns:a16="http://schemas.microsoft.com/office/drawing/2014/main" id="{2ECF4B69-4B4B-E4EC-DDE5-1080C8C2DCED}"/>
              </a:ext>
            </a:extLst>
          </p:cNvPr>
          <p:cNvSpPr txBox="1"/>
          <p:nvPr/>
        </p:nvSpPr>
        <p:spPr>
          <a:xfrm>
            <a:off x="2986672" y="1895895"/>
            <a:ext cx="990469" cy="369332"/>
          </a:xfrm>
          <a:prstGeom prst="rect">
            <a:avLst/>
          </a:prstGeom>
          <a:noFill/>
        </p:spPr>
        <p:txBody>
          <a:bodyPr wrap="square" rtlCol="0">
            <a:spAutoFit/>
          </a:bodyPr>
          <a:lstStyle/>
          <a:p>
            <a:r>
              <a:rPr lang="fr-FR" dirty="0"/>
              <a:t>2/3 ans</a:t>
            </a:r>
          </a:p>
        </p:txBody>
      </p:sp>
      <p:sp>
        <p:nvSpPr>
          <p:cNvPr id="23" name="ZoneTexte 22">
            <a:extLst>
              <a:ext uri="{FF2B5EF4-FFF2-40B4-BE49-F238E27FC236}">
                <a16:creationId xmlns:a16="http://schemas.microsoft.com/office/drawing/2014/main" id="{CF499CB4-090C-A4E7-10E4-ED924CDCF36C}"/>
              </a:ext>
            </a:extLst>
          </p:cNvPr>
          <p:cNvSpPr txBox="1"/>
          <p:nvPr/>
        </p:nvSpPr>
        <p:spPr>
          <a:xfrm>
            <a:off x="4405415" y="1895895"/>
            <a:ext cx="990469" cy="369332"/>
          </a:xfrm>
          <a:prstGeom prst="rect">
            <a:avLst/>
          </a:prstGeom>
          <a:noFill/>
        </p:spPr>
        <p:txBody>
          <a:bodyPr wrap="square" rtlCol="0">
            <a:spAutoFit/>
          </a:bodyPr>
          <a:lstStyle/>
          <a:p>
            <a:r>
              <a:rPr lang="fr-FR" dirty="0"/>
              <a:t>5/6 ans</a:t>
            </a:r>
          </a:p>
        </p:txBody>
      </p:sp>
      <p:sp>
        <p:nvSpPr>
          <p:cNvPr id="24" name="ZoneTexte 23">
            <a:extLst>
              <a:ext uri="{FF2B5EF4-FFF2-40B4-BE49-F238E27FC236}">
                <a16:creationId xmlns:a16="http://schemas.microsoft.com/office/drawing/2014/main" id="{3001F6BD-BB4D-FC93-201C-C6C7546E327E}"/>
              </a:ext>
            </a:extLst>
          </p:cNvPr>
          <p:cNvSpPr txBox="1"/>
          <p:nvPr/>
        </p:nvSpPr>
        <p:spPr>
          <a:xfrm>
            <a:off x="5698075" y="1895895"/>
            <a:ext cx="990469" cy="369332"/>
          </a:xfrm>
          <a:prstGeom prst="rect">
            <a:avLst/>
          </a:prstGeom>
          <a:noFill/>
        </p:spPr>
        <p:txBody>
          <a:bodyPr wrap="square" rtlCol="0">
            <a:spAutoFit/>
          </a:bodyPr>
          <a:lstStyle/>
          <a:p>
            <a:r>
              <a:rPr lang="fr-FR" dirty="0"/>
              <a:t>12 ans</a:t>
            </a:r>
          </a:p>
        </p:txBody>
      </p:sp>
      <p:sp>
        <p:nvSpPr>
          <p:cNvPr id="25" name="ZoneTexte 24">
            <a:extLst>
              <a:ext uri="{FF2B5EF4-FFF2-40B4-BE49-F238E27FC236}">
                <a16:creationId xmlns:a16="http://schemas.microsoft.com/office/drawing/2014/main" id="{9EAF7522-EE55-002B-4347-0FB2C31DF62B}"/>
              </a:ext>
            </a:extLst>
          </p:cNvPr>
          <p:cNvSpPr txBox="1"/>
          <p:nvPr/>
        </p:nvSpPr>
        <p:spPr>
          <a:xfrm>
            <a:off x="7031997" y="1895895"/>
            <a:ext cx="990469" cy="369332"/>
          </a:xfrm>
          <a:prstGeom prst="rect">
            <a:avLst/>
          </a:prstGeom>
          <a:noFill/>
        </p:spPr>
        <p:txBody>
          <a:bodyPr wrap="square" rtlCol="0">
            <a:spAutoFit/>
          </a:bodyPr>
          <a:lstStyle/>
          <a:p>
            <a:r>
              <a:rPr lang="fr-FR" dirty="0"/>
              <a:t>18 ans</a:t>
            </a:r>
          </a:p>
        </p:txBody>
      </p:sp>
      <p:sp>
        <p:nvSpPr>
          <p:cNvPr id="26" name="ZoneTexte 25">
            <a:extLst>
              <a:ext uri="{FF2B5EF4-FFF2-40B4-BE49-F238E27FC236}">
                <a16:creationId xmlns:a16="http://schemas.microsoft.com/office/drawing/2014/main" id="{CC75109E-AFA3-672F-09F2-7EEA38D69009}"/>
              </a:ext>
            </a:extLst>
          </p:cNvPr>
          <p:cNvSpPr txBox="1"/>
          <p:nvPr/>
        </p:nvSpPr>
        <p:spPr>
          <a:xfrm>
            <a:off x="7636379" y="2116255"/>
            <a:ext cx="990469" cy="369332"/>
          </a:xfrm>
          <a:prstGeom prst="rect">
            <a:avLst/>
          </a:prstGeom>
          <a:noFill/>
        </p:spPr>
        <p:txBody>
          <a:bodyPr wrap="square" rtlCol="0">
            <a:spAutoFit/>
          </a:bodyPr>
          <a:lstStyle/>
          <a:p>
            <a:r>
              <a:rPr lang="fr-FR" dirty="0"/>
              <a:t>25 ans</a:t>
            </a:r>
          </a:p>
        </p:txBody>
      </p:sp>
      <p:sp>
        <p:nvSpPr>
          <p:cNvPr id="27" name="Flèche vers la droite 26">
            <a:extLst>
              <a:ext uri="{FF2B5EF4-FFF2-40B4-BE49-F238E27FC236}">
                <a16:creationId xmlns:a16="http://schemas.microsoft.com/office/drawing/2014/main" id="{0C0B4525-E691-3154-1F9D-8D646D292CFB}"/>
              </a:ext>
            </a:extLst>
          </p:cNvPr>
          <p:cNvSpPr/>
          <p:nvPr/>
        </p:nvSpPr>
        <p:spPr>
          <a:xfrm>
            <a:off x="127000" y="2460432"/>
            <a:ext cx="4701575" cy="609860"/>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FF5BBC90-AF5E-EB83-AF61-9B1241472A7D}"/>
              </a:ext>
            </a:extLst>
          </p:cNvPr>
          <p:cNvSpPr txBox="1"/>
          <p:nvPr/>
        </p:nvSpPr>
        <p:spPr>
          <a:xfrm>
            <a:off x="260779" y="2579846"/>
            <a:ext cx="1666613" cy="369332"/>
          </a:xfrm>
          <a:prstGeom prst="rect">
            <a:avLst/>
          </a:prstGeom>
          <a:noFill/>
        </p:spPr>
        <p:txBody>
          <a:bodyPr wrap="square" rtlCol="0">
            <a:spAutoFit/>
          </a:bodyPr>
          <a:lstStyle/>
          <a:p>
            <a:r>
              <a:rPr lang="fr-FR" dirty="0">
                <a:solidFill>
                  <a:schemeClr val="bg1"/>
                </a:solidFill>
              </a:rPr>
              <a:t>Phonologie</a:t>
            </a:r>
          </a:p>
        </p:txBody>
      </p:sp>
      <p:sp>
        <p:nvSpPr>
          <p:cNvPr id="32" name="ZoneTexte 31">
            <a:extLst>
              <a:ext uri="{FF2B5EF4-FFF2-40B4-BE49-F238E27FC236}">
                <a16:creationId xmlns:a16="http://schemas.microsoft.com/office/drawing/2014/main" id="{52EFB9BF-DFFB-3AA8-2FD1-72BFC1E06766}"/>
              </a:ext>
            </a:extLst>
          </p:cNvPr>
          <p:cNvSpPr txBox="1"/>
          <p:nvPr/>
        </p:nvSpPr>
        <p:spPr>
          <a:xfrm>
            <a:off x="3567913" y="3502286"/>
            <a:ext cx="1229178" cy="369332"/>
          </a:xfrm>
          <a:prstGeom prst="rect">
            <a:avLst/>
          </a:prstGeom>
          <a:noFill/>
        </p:spPr>
        <p:txBody>
          <a:bodyPr wrap="square" rtlCol="0">
            <a:spAutoFit/>
          </a:bodyPr>
          <a:lstStyle/>
          <a:p>
            <a:r>
              <a:rPr lang="fr-FR" dirty="0">
                <a:solidFill>
                  <a:schemeClr val="bg1"/>
                </a:solidFill>
              </a:rPr>
              <a:t>Lexique</a:t>
            </a:r>
          </a:p>
        </p:txBody>
      </p:sp>
      <p:sp>
        <p:nvSpPr>
          <p:cNvPr id="38" name="ZoneTexte 37">
            <a:extLst>
              <a:ext uri="{FF2B5EF4-FFF2-40B4-BE49-F238E27FC236}">
                <a16:creationId xmlns:a16="http://schemas.microsoft.com/office/drawing/2014/main" id="{B2EBE65E-861E-F99D-AA6C-D325ED649B27}"/>
              </a:ext>
            </a:extLst>
          </p:cNvPr>
          <p:cNvSpPr txBox="1"/>
          <p:nvPr/>
        </p:nvSpPr>
        <p:spPr>
          <a:xfrm>
            <a:off x="742403" y="3688164"/>
            <a:ext cx="8270967" cy="646331"/>
          </a:xfrm>
          <a:prstGeom prst="rect">
            <a:avLst/>
          </a:prstGeom>
          <a:noFill/>
        </p:spPr>
        <p:txBody>
          <a:bodyPr wrap="square" rtlCol="0">
            <a:spAutoFit/>
          </a:bodyPr>
          <a:lstStyle/>
          <a:p>
            <a:r>
              <a:rPr lang="fr-FR" dirty="0"/>
              <a:t>J2		6 mois	1 an		8 ans		       fin de la vie		</a:t>
            </a:r>
          </a:p>
        </p:txBody>
      </p:sp>
      <p:sp>
        <p:nvSpPr>
          <p:cNvPr id="45" name="Flèche vers la droite 44">
            <a:extLst>
              <a:ext uri="{FF2B5EF4-FFF2-40B4-BE49-F238E27FC236}">
                <a16:creationId xmlns:a16="http://schemas.microsoft.com/office/drawing/2014/main" id="{B3148D70-CF35-E646-5D2E-EF6440FAAA83}"/>
              </a:ext>
            </a:extLst>
          </p:cNvPr>
          <p:cNvSpPr/>
          <p:nvPr/>
        </p:nvSpPr>
        <p:spPr>
          <a:xfrm>
            <a:off x="742404" y="4050267"/>
            <a:ext cx="2621675" cy="609860"/>
          </a:xfrm>
          <a:prstGeom prst="rightArrow">
            <a:avLst/>
          </a:prstGeom>
          <a:gradFill>
            <a:gsLst>
              <a:gs pos="0">
                <a:srgbClr val="7030A0"/>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9" name="ZoneTexte 38">
            <a:extLst>
              <a:ext uri="{FF2B5EF4-FFF2-40B4-BE49-F238E27FC236}">
                <a16:creationId xmlns:a16="http://schemas.microsoft.com/office/drawing/2014/main" id="{48E51FB5-AE77-30E0-86A9-74F470F0B9EC}"/>
              </a:ext>
            </a:extLst>
          </p:cNvPr>
          <p:cNvSpPr txBox="1"/>
          <p:nvPr/>
        </p:nvSpPr>
        <p:spPr>
          <a:xfrm>
            <a:off x="1217126" y="2869722"/>
            <a:ext cx="4701574" cy="369332"/>
          </a:xfrm>
          <a:prstGeom prst="rect">
            <a:avLst/>
          </a:prstGeom>
          <a:noFill/>
        </p:spPr>
        <p:txBody>
          <a:bodyPr wrap="square" rtlCol="0">
            <a:spAutoFit/>
          </a:bodyPr>
          <a:lstStyle/>
          <a:p>
            <a:r>
              <a:rPr lang="fr-FR" dirty="0"/>
              <a:t>6 mois de grossesse – 7 ans</a:t>
            </a:r>
          </a:p>
        </p:txBody>
      </p:sp>
      <p:sp>
        <p:nvSpPr>
          <p:cNvPr id="47" name="Flèche vers la droite 46">
            <a:extLst>
              <a:ext uri="{FF2B5EF4-FFF2-40B4-BE49-F238E27FC236}">
                <a16:creationId xmlns:a16="http://schemas.microsoft.com/office/drawing/2014/main" id="{B21120AB-B61F-B101-A568-DCFE66637B75}"/>
              </a:ext>
            </a:extLst>
          </p:cNvPr>
          <p:cNvSpPr/>
          <p:nvPr/>
        </p:nvSpPr>
        <p:spPr>
          <a:xfrm>
            <a:off x="742404" y="3206198"/>
            <a:ext cx="2369976" cy="609860"/>
          </a:xfrm>
          <a:prstGeom prst="rightArrow">
            <a:avLst/>
          </a:prstGeom>
          <a:gradFill>
            <a:gsLst>
              <a:gs pos="0">
                <a:schemeClr val="accent6"/>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0" name="Flèche vers la droite 29">
            <a:extLst>
              <a:ext uri="{FF2B5EF4-FFF2-40B4-BE49-F238E27FC236}">
                <a16:creationId xmlns:a16="http://schemas.microsoft.com/office/drawing/2014/main" id="{6E473D15-572C-BF05-6B62-ED9B031690F5}"/>
              </a:ext>
            </a:extLst>
          </p:cNvPr>
          <p:cNvSpPr/>
          <p:nvPr/>
        </p:nvSpPr>
        <p:spPr>
          <a:xfrm>
            <a:off x="2443087" y="3197356"/>
            <a:ext cx="3563445" cy="609860"/>
          </a:xfrm>
          <a:prstGeom prst="rightArrow">
            <a:avLst/>
          </a:prstGeom>
          <a:solidFill>
            <a:schemeClr val="accent6"/>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34" name="Flèche vers la droite 33">
            <a:extLst>
              <a:ext uri="{FF2B5EF4-FFF2-40B4-BE49-F238E27FC236}">
                <a16:creationId xmlns:a16="http://schemas.microsoft.com/office/drawing/2014/main" id="{9258F5A1-1A18-4E93-CEFF-3AC6B89A3732}"/>
              </a:ext>
            </a:extLst>
          </p:cNvPr>
          <p:cNvSpPr/>
          <p:nvPr/>
        </p:nvSpPr>
        <p:spPr>
          <a:xfrm>
            <a:off x="3008746" y="4050267"/>
            <a:ext cx="1810419" cy="609860"/>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49" name="Flèche vers la droite 48">
            <a:extLst>
              <a:ext uri="{FF2B5EF4-FFF2-40B4-BE49-F238E27FC236}">
                <a16:creationId xmlns:a16="http://schemas.microsoft.com/office/drawing/2014/main" id="{79DC9661-528F-321C-142F-FDC77F71185E}"/>
              </a:ext>
            </a:extLst>
          </p:cNvPr>
          <p:cNvSpPr/>
          <p:nvPr/>
        </p:nvSpPr>
        <p:spPr>
          <a:xfrm>
            <a:off x="2561187" y="5128544"/>
            <a:ext cx="2570650" cy="609860"/>
          </a:xfrm>
          <a:prstGeom prst="rightArrow">
            <a:avLst>
              <a:gd name="adj1" fmla="val 44342"/>
              <a:gd name="adj2" fmla="val 50000"/>
            </a:avLst>
          </a:prstGeom>
          <a:gradFill>
            <a:gsLst>
              <a:gs pos="0">
                <a:schemeClr val="accent1"/>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1" name="ZoneTexte 50">
            <a:extLst>
              <a:ext uri="{FF2B5EF4-FFF2-40B4-BE49-F238E27FC236}">
                <a16:creationId xmlns:a16="http://schemas.microsoft.com/office/drawing/2014/main" id="{AEF4E9E0-DD19-84A2-738A-67E7026328E3}"/>
              </a:ext>
            </a:extLst>
          </p:cNvPr>
          <p:cNvSpPr txBox="1"/>
          <p:nvPr/>
        </p:nvSpPr>
        <p:spPr>
          <a:xfrm>
            <a:off x="661607" y="4571170"/>
            <a:ext cx="5344925" cy="646331"/>
          </a:xfrm>
          <a:prstGeom prst="rect">
            <a:avLst/>
          </a:prstGeom>
          <a:noFill/>
        </p:spPr>
        <p:txBody>
          <a:bodyPr wrap="square" rtlCol="0">
            <a:spAutoFit/>
          </a:bodyPr>
          <a:lstStyle/>
          <a:p>
            <a:r>
              <a:rPr lang="fr-FR" dirty="0"/>
              <a:t>J2		   14 mois    1 an 1/2	8 ans		       		</a:t>
            </a:r>
          </a:p>
        </p:txBody>
      </p:sp>
      <p:sp>
        <p:nvSpPr>
          <p:cNvPr id="52" name="Flèche vers la droite 51">
            <a:extLst>
              <a:ext uri="{FF2B5EF4-FFF2-40B4-BE49-F238E27FC236}">
                <a16:creationId xmlns:a16="http://schemas.microsoft.com/office/drawing/2014/main" id="{A3A787AD-C884-91E2-1A83-B6A220F9E632}"/>
              </a:ext>
            </a:extLst>
          </p:cNvPr>
          <p:cNvSpPr/>
          <p:nvPr/>
        </p:nvSpPr>
        <p:spPr>
          <a:xfrm>
            <a:off x="4036848" y="5099784"/>
            <a:ext cx="3599531" cy="609860"/>
          </a:xfrm>
          <a:prstGeom prst="rightArrow">
            <a:avLst/>
          </a:prstGeom>
          <a:solidFill>
            <a:schemeClr val="accent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4" name="ZoneTexte 53">
            <a:extLst>
              <a:ext uri="{FF2B5EF4-FFF2-40B4-BE49-F238E27FC236}">
                <a16:creationId xmlns:a16="http://schemas.microsoft.com/office/drawing/2014/main" id="{226B70C9-3955-03CA-9387-D0F42F4B6A1D}"/>
              </a:ext>
            </a:extLst>
          </p:cNvPr>
          <p:cNvSpPr txBox="1"/>
          <p:nvPr/>
        </p:nvSpPr>
        <p:spPr>
          <a:xfrm>
            <a:off x="1793613" y="5629963"/>
            <a:ext cx="7223057" cy="646331"/>
          </a:xfrm>
          <a:prstGeom prst="rect">
            <a:avLst/>
          </a:prstGeom>
          <a:noFill/>
        </p:spPr>
        <p:txBody>
          <a:bodyPr wrap="square" rtlCol="0">
            <a:spAutoFit/>
          </a:bodyPr>
          <a:lstStyle/>
          <a:p>
            <a:r>
              <a:rPr lang="fr-FR" dirty="0"/>
              <a:t>	6 mois    2 ans 	           8 ans 	             15 ans		       		</a:t>
            </a:r>
          </a:p>
        </p:txBody>
      </p:sp>
      <p:sp>
        <p:nvSpPr>
          <p:cNvPr id="55" name="Flèche vers la droite 54">
            <a:extLst>
              <a:ext uri="{FF2B5EF4-FFF2-40B4-BE49-F238E27FC236}">
                <a16:creationId xmlns:a16="http://schemas.microsoft.com/office/drawing/2014/main" id="{4522F127-FB4E-2AFD-A405-7BAA94A3AC3B}"/>
              </a:ext>
            </a:extLst>
          </p:cNvPr>
          <p:cNvSpPr/>
          <p:nvPr/>
        </p:nvSpPr>
        <p:spPr>
          <a:xfrm>
            <a:off x="931654" y="6068976"/>
            <a:ext cx="8081716" cy="609860"/>
          </a:xfrm>
          <a:prstGeom prst="rightArrow">
            <a:avLst/>
          </a:prstGeom>
          <a:gradFill>
            <a:gsLst>
              <a:gs pos="0">
                <a:schemeClr val="accent5"/>
              </a:gs>
              <a:gs pos="100000">
                <a:schemeClr val="bg1"/>
              </a:gs>
            </a:gsLst>
            <a:lin ang="5400000" scaled="1"/>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0000"/>
              </a:highlight>
            </a:endParaRPr>
          </a:p>
        </p:txBody>
      </p:sp>
      <p:sp>
        <p:nvSpPr>
          <p:cNvPr id="57" name="ZoneTexte 56">
            <a:extLst>
              <a:ext uri="{FF2B5EF4-FFF2-40B4-BE49-F238E27FC236}">
                <a16:creationId xmlns:a16="http://schemas.microsoft.com/office/drawing/2014/main" id="{1855B0EB-A96B-FCA4-CEFD-C2834D510705}"/>
              </a:ext>
            </a:extLst>
          </p:cNvPr>
          <p:cNvSpPr txBox="1"/>
          <p:nvPr/>
        </p:nvSpPr>
        <p:spPr>
          <a:xfrm>
            <a:off x="2885602" y="3334538"/>
            <a:ext cx="1192607" cy="369332"/>
          </a:xfrm>
          <a:prstGeom prst="rect">
            <a:avLst/>
          </a:prstGeom>
          <a:noFill/>
        </p:spPr>
        <p:txBody>
          <a:bodyPr wrap="square" rtlCol="0">
            <a:spAutoFit/>
          </a:bodyPr>
          <a:lstStyle/>
          <a:p>
            <a:r>
              <a:rPr lang="fr-FR" dirty="0">
                <a:solidFill>
                  <a:schemeClr val="bg1"/>
                </a:solidFill>
              </a:rPr>
              <a:t>Lexique</a:t>
            </a:r>
          </a:p>
        </p:txBody>
      </p:sp>
      <p:sp>
        <p:nvSpPr>
          <p:cNvPr id="58" name="ZoneTexte 57">
            <a:extLst>
              <a:ext uri="{FF2B5EF4-FFF2-40B4-BE49-F238E27FC236}">
                <a16:creationId xmlns:a16="http://schemas.microsoft.com/office/drawing/2014/main" id="{83874467-6C61-D0A3-AE63-41765CD8D346}"/>
              </a:ext>
            </a:extLst>
          </p:cNvPr>
          <p:cNvSpPr txBox="1"/>
          <p:nvPr/>
        </p:nvSpPr>
        <p:spPr>
          <a:xfrm>
            <a:off x="2994150" y="4159240"/>
            <a:ext cx="1950176" cy="369332"/>
          </a:xfrm>
          <a:prstGeom prst="rect">
            <a:avLst/>
          </a:prstGeom>
          <a:noFill/>
        </p:spPr>
        <p:txBody>
          <a:bodyPr wrap="square" rtlCol="0">
            <a:spAutoFit/>
          </a:bodyPr>
          <a:lstStyle/>
          <a:p>
            <a:r>
              <a:rPr lang="fr-FR" dirty="0">
                <a:solidFill>
                  <a:schemeClr val="bg1"/>
                </a:solidFill>
              </a:rPr>
              <a:t>Morphosyntaxe</a:t>
            </a:r>
          </a:p>
        </p:txBody>
      </p:sp>
      <p:sp>
        <p:nvSpPr>
          <p:cNvPr id="59" name="ZoneTexte 58">
            <a:extLst>
              <a:ext uri="{FF2B5EF4-FFF2-40B4-BE49-F238E27FC236}">
                <a16:creationId xmlns:a16="http://schemas.microsoft.com/office/drawing/2014/main" id="{11BD0B8C-0209-31C6-74EF-60C41D019F99}"/>
              </a:ext>
            </a:extLst>
          </p:cNvPr>
          <p:cNvSpPr txBox="1"/>
          <p:nvPr/>
        </p:nvSpPr>
        <p:spPr>
          <a:xfrm>
            <a:off x="4405415" y="5245919"/>
            <a:ext cx="1698855" cy="369332"/>
          </a:xfrm>
          <a:prstGeom prst="rect">
            <a:avLst/>
          </a:prstGeom>
          <a:noFill/>
        </p:spPr>
        <p:txBody>
          <a:bodyPr wrap="square" rtlCol="0">
            <a:spAutoFit/>
          </a:bodyPr>
          <a:lstStyle/>
          <a:p>
            <a:r>
              <a:rPr lang="fr-FR" dirty="0">
                <a:solidFill>
                  <a:schemeClr val="bg1"/>
                </a:solidFill>
              </a:rPr>
              <a:t>Discours</a:t>
            </a:r>
          </a:p>
        </p:txBody>
      </p:sp>
      <p:sp>
        <p:nvSpPr>
          <p:cNvPr id="60" name="ZoneTexte 59">
            <a:extLst>
              <a:ext uri="{FF2B5EF4-FFF2-40B4-BE49-F238E27FC236}">
                <a16:creationId xmlns:a16="http://schemas.microsoft.com/office/drawing/2014/main" id="{11B2CA13-3FB1-F273-4127-CCCDAB349D15}"/>
              </a:ext>
            </a:extLst>
          </p:cNvPr>
          <p:cNvSpPr txBox="1"/>
          <p:nvPr/>
        </p:nvSpPr>
        <p:spPr>
          <a:xfrm>
            <a:off x="3761117" y="6173027"/>
            <a:ext cx="1936958" cy="369332"/>
          </a:xfrm>
          <a:prstGeom prst="rect">
            <a:avLst/>
          </a:prstGeom>
          <a:noFill/>
        </p:spPr>
        <p:txBody>
          <a:bodyPr wrap="square" rtlCol="0">
            <a:spAutoFit/>
          </a:bodyPr>
          <a:lstStyle/>
          <a:p>
            <a:r>
              <a:rPr lang="fr-FR" dirty="0">
                <a:solidFill>
                  <a:schemeClr val="tx2"/>
                </a:solidFill>
              </a:rPr>
              <a:t>Pragmatique</a:t>
            </a:r>
          </a:p>
        </p:txBody>
      </p:sp>
      <p:sp>
        <p:nvSpPr>
          <p:cNvPr id="61" name="Rectangle : coins arrondis 60">
            <a:extLst>
              <a:ext uri="{FF2B5EF4-FFF2-40B4-BE49-F238E27FC236}">
                <a16:creationId xmlns:a16="http://schemas.microsoft.com/office/drawing/2014/main" id="{644D011C-FCBC-69F2-8BCD-CAC84ED87C79}"/>
              </a:ext>
            </a:extLst>
          </p:cNvPr>
          <p:cNvSpPr/>
          <p:nvPr/>
        </p:nvSpPr>
        <p:spPr>
          <a:xfrm>
            <a:off x="1739824" y="2698732"/>
            <a:ext cx="6053612" cy="317562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342900" indent="-342900" algn="just">
              <a:buFontTx/>
              <a:buChar char="-"/>
            </a:pPr>
            <a:r>
              <a:rPr lang="fr-FR" sz="2400" dirty="0"/>
              <a:t>Dynamiques développementales spécifiques / trajectoires</a:t>
            </a:r>
          </a:p>
          <a:p>
            <a:pPr marL="342900" indent="-342900" algn="just">
              <a:buFontTx/>
              <a:buChar char="-"/>
            </a:pPr>
            <a:r>
              <a:rPr lang="fr-FR" sz="2400" dirty="0"/>
              <a:t>interdépendantes</a:t>
            </a:r>
          </a:p>
          <a:p>
            <a:pPr marL="342900" indent="-342900" algn="just">
              <a:buFontTx/>
              <a:buChar char="-"/>
            </a:pPr>
            <a:r>
              <a:rPr lang="fr-FR" sz="2400" dirty="0"/>
              <a:t>variations interindividuelles</a:t>
            </a:r>
          </a:p>
        </p:txBody>
      </p:sp>
    </p:spTree>
    <p:extLst>
      <p:ext uri="{BB962C8B-B14F-4D97-AF65-F5344CB8AC3E}">
        <p14:creationId xmlns:p14="http://schemas.microsoft.com/office/powerpoint/2010/main" val="18475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76399-09E8-8C17-DCF4-47A9656A645B}"/>
              </a:ext>
            </a:extLst>
          </p:cNvPr>
          <p:cNvSpPr>
            <a:spLocks noGrp="1"/>
          </p:cNvSpPr>
          <p:nvPr>
            <p:ph type="title"/>
          </p:nvPr>
        </p:nvSpPr>
        <p:spPr/>
        <p:txBody>
          <a:bodyPr/>
          <a:lstStyle/>
          <a:p>
            <a:r>
              <a:rPr lang="fr-FR" dirty="0"/>
              <a:t>Le langage oral  comme un socle solide …</a:t>
            </a:r>
          </a:p>
        </p:txBody>
      </p:sp>
      <p:pic>
        <p:nvPicPr>
          <p:cNvPr id="9" name="Espace réservé du contenu 8" descr="Une image contenant texte, capture d’écran, Site web, conception&#10;&#10;Description générée automatiquement">
            <a:extLst>
              <a:ext uri="{FF2B5EF4-FFF2-40B4-BE49-F238E27FC236}">
                <a16:creationId xmlns:a16="http://schemas.microsoft.com/office/drawing/2014/main" id="{85CF06DF-0A81-427F-3843-64DF421CC4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4553" y="1558730"/>
            <a:ext cx="6205967" cy="4649422"/>
          </a:xfrm>
        </p:spPr>
      </p:pic>
      <p:sp>
        <p:nvSpPr>
          <p:cNvPr id="4" name="Espace réservé du numéro de diapositive 3">
            <a:extLst>
              <a:ext uri="{FF2B5EF4-FFF2-40B4-BE49-F238E27FC236}">
                <a16:creationId xmlns:a16="http://schemas.microsoft.com/office/drawing/2014/main" id="{7E2FB039-6015-DDC4-B1D8-CD462BEA4915}"/>
              </a:ext>
            </a:extLst>
          </p:cNvPr>
          <p:cNvSpPr>
            <a:spLocks noGrp="1"/>
          </p:cNvSpPr>
          <p:nvPr>
            <p:ph type="sldNum" sz="quarter" idx="12"/>
          </p:nvPr>
        </p:nvSpPr>
        <p:spPr/>
        <p:txBody>
          <a:bodyPr/>
          <a:lstStyle/>
          <a:p>
            <a:fld id="{162F1D00-BD13-4404-86B0-79703945A0A7}" type="slidenum">
              <a:rPr lang="en-US" smtClean="0"/>
              <a:t>14</a:t>
            </a:fld>
            <a:endParaRPr lang="en-US"/>
          </a:p>
        </p:txBody>
      </p:sp>
      <p:sp>
        <p:nvSpPr>
          <p:cNvPr id="10" name="ZoneTexte 9">
            <a:extLst>
              <a:ext uri="{FF2B5EF4-FFF2-40B4-BE49-F238E27FC236}">
                <a16:creationId xmlns:a16="http://schemas.microsoft.com/office/drawing/2014/main" id="{B567AD70-EEC8-7F9A-ED7A-40572B686F77}"/>
              </a:ext>
            </a:extLst>
          </p:cNvPr>
          <p:cNvSpPr txBox="1"/>
          <p:nvPr/>
        </p:nvSpPr>
        <p:spPr>
          <a:xfrm>
            <a:off x="7655442" y="6386052"/>
            <a:ext cx="1370571"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a:t>Snow, 2020</a:t>
            </a:r>
          </a:p>
        </p:txBody>
      </p:sp>
      <p:sp>
        <p:nvSpPr>
          <p:cNvPr id="3" name="ZoneTexte 2">
            <a:extLst>
              <a:ext uri="{FF2B5EF4-FFF2-40B4-BE49-F238E27FC236}">
                <a16:creationId xmlns:a16="http://schemas.microsoft.com/office/drawing/2014/main" id="{217727C6-F92B-8487-7616-DDBB0E268105}"/>
              </a:ext>
            </a:extLst>
          </p:cNvPr>
          <p:cNvSpPr txBox="1"/>
          <p:nvPr/>
        </p:nvSpPr>
        <p:spPr>
          <a:xfrm>
            <a:off x="3613352" y="5426879"/>
            <a:ext cx="1726577" cy="369332"/>
          </a:xfrm>
          <a:prstGeom prst="rect">
            <a:avLst/>
          </a:prstGeom>
          <a:solidFill>
            <a:srgbClr val="FFD579"/>
          </a:solidFill>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Langage oral</a:t>
            </a:r>
          </a:p>
        </p:txBody>
      </p:sp>
      <p:pic>
        <p:nvPicPr>
          <p:cNvPr id="8" name="Image 7" descr="Une image contenant texte, Police, logo, cœur&#10;&#10;Description générée automatiquement">
            <a:extLst>
              <a:ext uri="{FF2B5EF4-FFF2-40B4-BE49-F238E27FC236}">
                <a16:creationId xmlns:a16="http://schemas.microsoft.com/office/drawing/2014/main" id="{32260038-8278-E446-1A3E-EC2A3E276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9850" y="6082554"/>
            <a:ext cx="1219200" cy="571500"/>
          </a:xfrm>
          <a:prstGeom prst="rect">
            <a:avLst/>
          </a:prstGeom>
        </p:spPr>
      </p:pic>
      <p:sp>
        <p:nvSpPr>
          <p:cNvPr id="11" name="ZoneTexte 10">
            <a:extLst>
              <a:ext uri="{FF2B5EF4-FFF2-40B4-BE49-F238E27FC236}">
                <a16:creationId xmlns:a16="http://schemas.microsoft.com/office/drawing/2014/main" id="{DFE5CF06-0F95-9539-69B7-76154AB33E43}"/>
              </a:ext>
            </a:extLst>
          </p:cNvPr>
          <p:cNvSpPr txBox="1"/>
          <p:nvPr/>
        </p:nvSpPr>
        <p:spPr>
          <a:xfrm>
            <a:off x="3613352" y="6094470"/>
            <a:ext cx="1792103" cy="2769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sz="1200" dirty="0"/>
              <a:t>Sécurité affective</a:t>
            </a:r>
          </a:p>
        </p:txBody>
      </p:sp>
      <p:sp>
        <p:nvSpPr>
          <p:cNvPr id="12" name="ZoneTexte 11">
            <a:extLst>
              <a:ext uri="{FF2B5EF4-FFF2-40B4-BE49-F238E27FC236}">
                <a16:creationId xmlns:a16="http://schemas.microsoft.com/office/drawing/2014/main" id="{A75B3568-2B81-7977-AC01-8EA284959E73}"/>
              </a:ext>
            </a:extLst>
          </p:cNvPr>
          <p:cNvSpPr txBox="1"/>
          <p:nvPr/>
        </p:nvSpPr>
        <p:spPr>
          <a:xfrm>
            <a:off x="2198265" y="4856392"/>
            <a:ext cx="1726577"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dirty="0"/>
              <a:t>Langage écrit</a:t>
            </a:r>
          </a:p>
        </p:txBody>
      </p:sp>
      <p:sp>
        <p:nvSpPr>
          <p:cNvPr id="13" name="ZoneTexte 12">
            <a:extLst>
              <a:ext uri="{FF2B5EF4-FFF2-40B4-BE49-F238E27FC236}">
                <a16:creationId xmlns:a16="http://schemas.microsoft.com/office/drawing/2014/main" id="{4B79AFA5-E61E-1AB9-95A8-7551E5FCE9D3}"/>
              </a:ext>
            </a:extLst>
          </p:cNvPr>
          <p:cNvSpPr txBox="1"/>
          <p:nvPr/>
        </p:nvSpPr>
        <p:spPr>
          <a:xfrm>
            <a:off x="4735128" y="4650696"/>
            <a:ext cx="1792103"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1600" dirty="0"/>
              <a:t>Interactions &amp; relations sociales</a:t>
            </a:r>
          </a:p>
        </p:txBody>
      </p:sp>
      <p:sp>
        <p:nvSpPr>
          <p:cNvPr id="14" name="ZoneTexte 13">
            <a:extLst>
              <a:ext uri="{FF2B5EF4-FFF2-40B4-BE49-F238E27FC236}">
                <a16:creationId xmlns:a16="http://schemas.microsoft.com/office/drawing/2014/main" id="{8D3F625B-5C05-84F4-D7CF-8151A85DC7EA}"/>
              </a:ext>
            </a:extLst>
          </p:cNvPr>
          <p:cNvSpPr txBox="1"/>
          <p:nvPr/>
        </p:nvSpPr>
        <p:spPr>
          <a:xfrm>
            <a:off x="3613352" y="1905101"/>
            <a:ext cx="272721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1600" dirty="0"/>
              <a:t>Insertion professionnelle</a:t>
            </a:r>
          </a:p>
        </p:txBody>
      </p:sp>
      <p:sp>
        <p:nvSpPr>
          <p:cNvPr id="15" name="ZoneTexte 14">
            <a:extLst>
              <a:ext uri="{FF2B5EF4-FFF2-40B4-BE49-F238E27FC236}">
                <a16:creationId xmlns:a16="http://schemas.microsoft.com/office/drawing/2014/main" id="{A045BCEB-897A-FC9C-8EC6-90CD81C70835}"/>
              </a:ext>
            </a:extLst>
          </p:cNvPr>
          <p:cNvSpPr txBox="1"/>
          <p:nvPr/>
        </p:nvSpPr>
        <p:spPr>
          <a:xfrm>
            <a:off x="5631180" y="2493770"/>
            <a:ext cx="2024262"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600" dirty="0"/>
              <a:t>Réussite éducative</a:t>
            </a:r>
          </a:p>
        </p:txBody>
      </p:sp>
    </p:spTree>
    <p:extLst>
      <p:ext uri="{BB962C8B-B14F-4D97-AF65-F5344CB8AC3E}">
        <p14:creationId xmlns:p14="http://schemas.microsoft.com/office/powerpoint/2010/main" val="3004803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ustomShape 1"/>
          <p:cNvSpPr/>
          <p:nvPr/>
        </p:nvSpPr>
        <p:spPr>
          <a:xfrm>
            <a:off x="1277007" y="2375314"/>
            <a:ext cx="1939159" cy="764961"/>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fr-FR" sz="1350" b="1" spc="-1" dirty="0">
                <a:solidFill>
                  <a:srgbClr val="FFFFFF"/>
                </a:solidFill>
                <a:latin typeface="Arial"/>
                <a:ea typeface="Arial"/>
              </a:rPr>
              <a:t>Maîtrise du Langage Ecrit (lecture, écriture, …)</a:t>
            </a:r>
            <a:endParaRPr lang="en-US" sz="1350" spc="-1" dirty="0">
              <a:latin typeface="Calibri"/>
            </a:endParaRPr>
          </a:p>
        </p:txBody>
      </p:sp>
      <p:sp>
        <p:nvSpPr>
          <p:cNvPr id="587" name="CustomShape 2"/>
          <p:cNvSpPr/>
          <p:nvPr/>
        </p:nvSpPr>
        <p:spPr>
          <a:xfrm>
            <a:off x="5216642" y="2450139"/>
            <a:ext cx="1594215" cy="535110"/>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fr-FR" sz="1350" b="1" spc="-1" dirty="0">
                <a:solidFill>
                  <a:srgbClr val="FFFFFF"/>
                </a:solidFill>
                <a:latin typeface="Arial"/>
                <a:ea typeface="Arial"/>
              </a:rPr>
              <a:t>Réussite scolaire et éducative</a:t>
            </a:r>
            <a:endParaRPr lang="en-US" sz="1350" spc="-1" dirty="0">
              <a:latin typeface="Calibri"/>
            </a:endParaRPr>
          </a:p>
        </p:txBody>
      </p:sp>
      <p:sp>
        <p:nvSpPr>
          <p:cNvPr id="588" name="CustomShape 3"/>
          <p:cNvSpPr/>
          <p:nvPr/>
        </p:nvSpPr>
        <p:spPr>
          <a:xfrm>
            <a:off x="3865292" y="2521742"/>
            <a:ext cx="402570" cy="318870"/>
          </a:xfrm>
          <a:prstGeom prst="rightArrow">
            <a:avLst>
              <a:gd name="adj1" fmla="val 32000"/>
              <a:gd name="adj2" fmla="val 66125"/>
            </a:avLst>
          </a:prstGeom>
          <a:solidFill>
            <a:schemeClr val="accent4">
              <a:lumMod val="50000"/>
            </a:schemeClr>
          </a:solidFill>
          <a:ln w="255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a:lstStyle/>
          <a:p>
            <a:endParaRPr lang="fr-FR"/>
          </a:p>
        </p:txBody>
      </p:sp>
      <p:sp>
        <p:nvSpPr>
          <p:cNvPr id="590" name="CustomShape 5"/>
          <p:cNvSpPr/>
          <p:nvPr/>
        </p:nvSpPr>
        <p:spPr>
          <a:xfrm>
            <a:off x="1612530" y="1841400"/>
            <a:ext cx="456570" cy="268110"/>
          </a:xfrm>
          <a:prstGeom prst="rect">
            <a:avLst/>
          </a:prstGeom>
          <a:noFill/>
          <a:ln w="12600">
            <a:noFill/>
          </a:ln>
        </p:spPr>
        <p:style>
          <a:lnRef idx="0">
            <a:scrgbClr r="0" g="0" b="0"/>
          </a:lnRef>
          <a:fillRef idx="0">
            <a:scrgbClr r="0" g="0" b="0"/>
          </a:fillRef>
          <a:effectRef idx="0">
            <a:scrgbClr r="0" g="0" b="0"/>
          </a:effectRef>
          <a:fontRef idx="minor"/>
        </p:style>
        <p:txBody>
          <a:bodyPr lIns="34290" tIns="33750" rIns="34290" bIns="33750" anchor="ctr">
            <a:noAutofit/>
          </a:bodyPr>
          <a:lstStyle/>
          <a:p>
            <a:pPr algn="ctr">
              <a:lnSpc>
                <a:spcPct val="100000"/>
              </a:lnSpc>
            </a:pPr>
            <a:fld id="{91053349-3FD8-44CA-84EF-0231DEECE664}" type="slidenum">
              <a:rPr lang="fr-FR" sz="1350" b="1" spc="-1">
                <a:solidFill>
                  <a:srgbClr val="FFFFFF"/>
                </a:solidFill>
                <a:latin typeface="Calibri"/>
                <a:ea typeface="Calibri"/>
              </a:rPr>
              <a:t>15</a:t>
            </a:fld>
            <a:endParaRPr lang="en-US" sz="1350" spc="-1">
              <a:latin typeface="Calibri"/>
            </a:endParaRPr>
          </a:p>
        </p:txBody>
      </p:sp>
      <p:grpSp>
        <p:nvGrpSpPr>
          <p:cNvPr id="591" name="Group 6"/>
          <p:cNvGrpSpPr/>
          <p:nvPr/>
        </p:nvGrpSpPr>
        <p:grpSpPr>
          <a:xfrm>
            <a:off x="2700512" y="3664996"/>
            <a:ext cx="3134700" cy="1224661"/>
            <a:chOff x="3299760" y="3814780"/>
            <a:chExt cx="4179600" cy="1632880"/>
          </a:xfrm>
        </p:grpSpPr>
        <p:sp>
          <p:nvSpPr>
            <p:cNvPr id="592" name="CustomShape 7"/>
            <p:cNvSpPr/>
            <p:nvPr/>
          </p:nvSpPr>
          <p:spPr>
            <a:xfrm>
              <a:off x="3299760" y="3814780"/>
              <a:ext cx="4179600" cy="1632880"/>
            </a:xfrm>
            <a:prstGeom prst="round2DiagRect">
              <a:avLst>
                <a:gd name="adj1" fmla="val 16667"/>
                <a:gd name="adj2" fmla="val 0"/>
              </a:avLst>
            </a:prstGeom>
            <a:solidFill>
              <a:srgbClr val="FFFFFF"/>
            </a:solidFill>
            <a:ln w="25560">
              <a:solidFill>
                <a:schemeClr val="accent1"/>
              </a:solidFill>
              <a:roun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lIns="34290" tIns="33750" rIns="34290" bIns="33750" anchor="ctr">
              <a:spAutoFit/>
            </a:bodyPr>
            <a:lstStyle/>
            <a:p>
              <a:pPr algn="ctr">
                <a:lnSpc>
                  <a:spcPct val="100000"/>
                </a:lnSpc>
              </a:pPr>
              <a:r>
                <a:rPr lang="fr-FR" sz="1350" b="1" spc="-1">
                  <a:solidFill>
                    <a:srgbClr val="000000"/>
                  </a:solidFill>
                  <a:latin typeface="Arial"/>
                  <a:ea typeface="Arial"/>
                </a:rPr>
                <a:t>Lire</a:t>
              </a:r>
              <a:r>
                <a:rPr lang="fr-FR" sz="1350" spc="-1">
                  <a:solidFill>
                    <a:srgbClr val="000000"/>
                  </a:solidFill>
                  <a:latin typeface="Arial"/>
                  <a:ea typeface="Arial"/>
                </a:rPr>
                <a:t>, c’est </a:t>
              </a:r>
              <a:r>
                <a:rPr lang="fr-FR" sz="1350" u="sng" spc="-1">
                  <a:solidFill>
                    <a:srgbClr val="000000"/>
                  </a:solidFill>
                  <a:latin typeface="Arial"/>
                  <a:ea typeface="Arial"/>
                </a:rPr>
                <a:t>décoder</a:t>
              </a:r>
              <a:r>
                <a:rPr lang="fr-FR" sz="1350" spc="-1">
                  <a:solidFill>
                    <a:srgbClr val="000000"/>
                  </a:solidFill>
                  <a:latin typeface="Arial"/>
                  <a:ea typeface="Arial"/>
                </a:rPr>
                <a:t> et </a:t>
              </a:r>
              <a:r>
                <a:rPr lang="fr-FR" sz="1350" u="sng" spc="-1">
                  <a:solidFill>
                    <a:srgbClr val="000000"/>
                  </a:solidFill>
                  <a:latin typeface="Arial"/>
                  <a:ea typeface="Arial"/>
                </a:rPr>
                <a:t>comprendre</a:t>
              </a:r>
              <a:r>
                <a:rPr lang="fr-FR" sz="1350" spc="-1">
                  <a:solidFill>
                    <a:srgbClr val="000000"/>
                  </a:solidFill>
                  <a:latin typeface="Arial"/>
                  <a:ea typeface="Arial"/>
                </a:rPr>
                <a:t> !</a:t>
              </a:r>
              <a:endParaRPr lang="en-US" sz="1350" spc="-1">
                <a:latin typeface="Calibri"/>
              </a:endParaRPr>
            </a:p>
            <a:p>
              <a:pPr algn="ctr">
                <a:lnSpc>
                  <a:spcPct val="100000"/>
                </a:lnSpc>
              </a:pPr>
              <a:endParaRPr lang="en-US" sz="1350" spc="-1">
                <a:latin typeface="Calibri"/>
              </a:endParaRPr>
            </a:p>
            <a:p>
              <a:pPr algn="ctr">
                <a:lnSpc>
                  <a:spcPct val="100000"/>
                </a:lnSpc>
              </a:pPr>
              <a:endParaRPr lang="en-US" sz="1350" spc="-1">
                <a:latin typeface="Calibri"/>
              </a:endParaRPr>
            </a:p>
            <a:p>
              <a:pPr algn="ctr">
                <a:lnSpc>
                  <a:spcPct val="100000"/>
                </a:lnSpc>
              </a:pPr>
              <a:endParaRPr lang="en-US" sz="1350" spc="-1">
                <a:latin typeface="Calibri"/>
              </a:endParaRPr>
            </a:p>
            <a:p>
              <a:pPr algn="ctr">
                <a:lnSpc>
                  <a:spcPct val="100000"/>
                </a:lnSpc>
              </a:pPr>
              <a:endParaRPr lang="en-US" sz="1350" spc="-1">
                <a:latin typeface="Calibri"/>
              </a:endParaRPr>
            </a:p>
          </p:txBody>
        </p:sp>
        <p:sp>
          <p:nvSpPr>
            <p:cNvPr id="593" name="CustomShape 8"/>
            <p:cNvSpPr/>
            <p:nvPr/>
          </p:nvSpPr>
          <p:spPr>
            <a:xfrm>
              <a:off x="5004000" y="4242240"/>
              <a:ext cx="360" cy="568800"/>
            </a:xfrm>
            <a:custGeom>
              <a:avLst/>
              <a:gdLst/>
              <a:ahLst/>
              <a:cxnLst/>
              <a:rect l="l" t="t" r="r" b="b"/>
              <a:pathLst>
                <a:path w="21600" h="21600">
                  <a:moveTo>
                    <a:pt x="0" y="0"/>
                  </a:moveTo>
                  <a:lnTo>
                    <a:pt x="21600" y="21600"/>
                  </a:lnTo>
                </a:path>
              </a:pathLst>
            </a:custGeom>
            <a:noFill/>
            <a:ln w="25560">
              <a:solidFill>
                <a:schemeClr val="accent1"/>
              </a:solidFill>
              <a:round/>
              <a:tailEnd type="triangle" w="med" len="me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594" name="CustomShape 9"/>
            <p:cNvSpPr/>
            <p:nvPr/>
          </p:nvSpPr>
          <p:spPr>
            <a:xfrm>
              <a:off x="6453360" y="4242240"/>
              <a:ext cx="360" cy="568800"/>
            </a:xfrm>
            <a:custGeom>
              <a:avLst/>
              <a:gdLst/>
              <a:ahLst/>
              <a:cxnLst/>
              <a:rect l="l" t="t" r="r" b="b"/>
              <a:pathLst>
                <a:path w="21600" h="21600">
                  <a:moveTo>
                    <a:pt x="0" y="0"/>
                  </a:moveTo>
                  <a:lnTo>
                    <a:pt x="21600" y="21600"/>
                  </a:lnTo>
                </a:path>
              </a:pathLst>
            </a:custGeom>
            <a:noFill/>
            <a:ln w="25560">
              <a:solidFill>
                <a:schemeClr val="accent1"/>
              </a:solidFill>
              <a:round/>
              <a:tailEnd type="triangle" w="med" len="me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595" name="CustomShape 10"/>
            <p:cNvSpPr/>
            <p:nvPr/>
          </p:nvSpPr>
          <p:spPr>
            <a:xfrm>
              <a:off x="4420800" y="4852080"/>
              <a:ext cx="1408320" cy="337100"/>
            </a:xfrm>
            <a:prstGeom prst="rect">
              <a:avLst/>
            </a:prstGeom>
            <a:noFill/>
            <a:ln w="12600">
              <a:noFill/>
            </a:ln>
          </p:spPr>
          <p:style>
            <a:lnRef idx="0">
              <a:scrgbClr r="0" g="0" b="0"/>
            </a:lnRef>
            <a:fillRef idx="0">
              <a:scrgbClr r="0" g="0" b="0"/>
            </a:fillRef>
            <a:effectRef idx="0">
              <a:scrgbClr r="0" g="0" b="0"/>
            </a:effectRef>
            <a:fontRef idx="minor"/>
          </p:style>
          <p:txBody>
            <a:bodyPr lIns="34290" tIns="33750" rIns="34290" bIns="33750">
              <a:spAutoFit/>
            </a:bodyPr>
            <a:lstStyle/>
            <a:p>
              <a:pPr>
                <a:lnSpc>
                  <a:spcPct val="100000"/>
                </a:lnSpc>
              </a:pPr>
              <a:r>
                <a:rPr lang="fr-FR" sz="1200" spc="-1">
                  <a:solidFill>
                    <a:srgbClr val="000000"/>
                  </a:solidFill>
                  <a:latin typeface="Arial"/>
                  <a:ea typeface="Arial"/>
                </a:rPr>
                <a:t>Lettres/sons</a:t>
              </a:r>
              <a:endParaRPr lang="en-US" sz="1200" spc="-1">
                <a:latin typeface="Calibri"/>
              </a:endParaRPr>
            </a:p>
          </p:txBody>
        </p:sp>
        <p:sp>
          <p:nvSpPr>
            <p:cNvPr id="596" name="CustomShape 11"/>
            <p:cNvSpPr/>
            <p:nvPr/>
          </p:nvSpPr>
          <p:spPr>
            <a:xfrm>
              <a:off x="5950440" y="4838040"/>
              <a:ext cx="1408320" cy="583321"/>
            </a:xfrm>
            <a:prstGeom prst="rect">
              <a:avLst/>
            </a:prstGeom>
            <a:noFill/>
            <a:ln w="12600">
              <a:noFill/>
            </a:ln>
          </p:spPr>
          <p:style>
            <a:lnRef idx="0">
              <a:scrgbClr r="0" g="0" b="0"/>
            </a:lnRef>
            <a:fillRef idx="0">
              <a:scrgbClr r="0" g="0" b="0"/>
            </a:fillRef>
            <a:effectRef idx="0">
              <a:scrgbClr r="0" g="0" b="0"/>
            </a:effectRef>
            <a:fontRef idx="minor"/>
          </p:style>
          <p:txBody>
            <a:bodyPr lIns="34290" tIns="33750" rIns="34290" bIns="33750">
              <a:spAutoFit/>
            </a:bodyPr>
            <a:lstStyle/>
            <a:p>
              <a:pPr>
                <a:lnSpc>
                  <a:spcPct val="100000"/>
                </a:lnSpc>
              </a:pPr>
              <a:r>
                <a:rPr lang="fr-FR" sz="1200" spc="-1">
                  <a:solidFill>
                    <a:srgbClr val="000000"/>
                  </a:solidFill>
                  <a:latin typeface="Arial"/>
                  <a:ea typeface="Arial"/>
                </a:rPr>
                <a:t>Vocabulaire grammaire</a:t>
              </a:r>
              <a:endParaRPr lang="en-US" sz="1200" spc="-1">
                <a:latin typeface="Calibri"/>
              </a:endParaRPr>
            </a:p>
          </p:txBody>
        </p:sp>
      </p:grpSp>
      <p:sp>
        <p:nvSpPr>
          <p:cNvPr id="2" name="Titre 1">
            <a:extLst>
              <a:ext uri="{FF2B5EF4-FFF2-40B4-BE49-F238E27FC236}">
                <a16:creationId xmlns:a16="http://schemas.microsoft.com/office/drawing/2014/main" id="{B835ADA6-895B-4844-8994-BE461A659D31}"/>
              </a:ext>
            </a:extLst>
          </p:cNvPr>
          <p:cNvSpPr>
            <a:spLocks noGrp="1"/>
          </p:cNvSpPr>
          <p:nvPr>
            <p:ph type="title"/>
          </p:nvPr>
        </p:nvSpPr>
        <p:spPr/>
        <p:txBody>
          <a:bodyPr/>
          <a:lstStyle/>
          <a:p>
            <a:pPr algn="just"/>
            <a:r>
              <a:rPr lang="en-US" sz="2800" dirty="0" err="1"/>
              <a:t>Langage</a:t>
            </a:r>
            <a:r>
              <a:rPr lang="en-US" sz="2800" dirty="0"/>
              <a:t> </a:t>
            </a:r>
            <a:r>
              <a:rPr lang="en-US" sz="2800" dirty="0" err="1"/>
              <a:t>écrit</a:t>
            </a:r>
            <a:r>
              <a:rPr lang="en-US" sz="2800" dirty="0"/>
              <a:t> &amp; </a:t>
            </a:r>
            <a:r>
              <a:rPr lang="en-US" sz="2800" dirty="0" err="1"/>
              <a:t>réussite</a:t>
            </a:r>
            <a:r>
              <a:rPr lang="en-US" sz="2800" dirty="0"/>
              <a:t> </a:t>
            </a:r>
            <a:r>
              <a:rPr lang="en-US" sz="2800" dirty="0" err="1"/>
              <a:t>scolaire</a:t>
            </a:r>
            <a:endParaRPr lang="en-US" sz="2800" dirty="0"/>
          </a:p>
        </p:txBody>
      </p:sp>
    </p:spTree>
    <p:extLst>
      <p:ext uri="{BB962C8B-B14F-4D97-AF65-F5344CB8AC3E}">
        <p14:creationId xmlns:p14="http://schemas.microsoft.com/office/powerpoint/2010/main" val="4024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childTnLst>
                                </p:cTn>
                              </p:par>
                            </p:childTnLst>
                          </p:cTn>
                        </p:par>
                        <p:par>
                          <p:cTn id="7" fill="hold">
                            <p:stCondLst>
                              <p:cond delay="0"/>
                            </p:stCondLst>
                            <p:childTnLst>
                              <p:par>
                                <p:cTn id="8" presetID="10" presetClass="entr" fill="hold" nodeType="afterEffect">
                                  <p:stCondLst>
                                    <p:cond delay="0"/>
                                  </p:stCondLst>
                                  <p:childTnLst>
                                    <p:set>
                                      <p:cBhvr>
                                        <p:cTn id="9" dur="1" fill="hold">
                                          <p:stCondLst>
                                            <p:cond delay="0"/>
                                          </p:stCondLst>
                                        </p:cTn>
                                        <p:tgtEl>
                                          <p:spTgt spid="587"/>
                                        </p:tgtEl>
                                        <p:attrNameLst>
                                          <p:attrName>style.visibility</p:attrName>
                                        </p:attrNameLst>
                                      </p:cBhvr>
                                      <p:to>
                                        <p:strVal val="visible"/>
                                      </p:to>
                                    </p:set>
                                    <p:animEffect transition="in" filter="fade">
                                      <p:cBhvr additive="repl">
                                        <p:cTn id="10" dur="500"/>
                                        <p:tgtEl>
                                          <p:spTgt spid="58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CustomShape 1"/>
          <p:cNvSpPr/>
          <p:nvPr/>
        </p:nvSpPr>
        <p:spPr>
          <a:xfrm>
            <a:off x="1158766" y="2375314"/>
            <a:ext cx="1922059" cy="764961"/>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fr-FR" sz="1350" b="1" spc="-1" dirty="0">
                <a:solidFill>
                  <a:srgbClr val="FFFFFF"/>
                </a:solidFill>
                <a:latin typeface="Arial"/>
                <a:ea typeface="Arial"/>
              </a:rPr>
              <a:t>Maîtrise du Langage Ecrit (lecture, écriture, …)</a:t>
            </a:r>
            <a:endParaRPr lang="en-US" sz="1350" spc="-1" dirty="0">
              <a:latin typeface="Calibri"/>
            </a:endParaRPr>
          </a:p>
        </p:txBody>
      </p:sp>
      <p:sp>
        <p:nvSpPr>
          <p:cNvPr id="587" name="CustomShape 2"/>
          <p:cNvSpPr/>
          <p:nvPr/>
        </p:nvSpPr>
        <p:spPr>
          <a:xfrm>
            <a:off x="5216642" y="2462599"/>
            <a:ext cx="1759599" cy="535110"/>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fr-FR" sz="1350" b="1" spc="-1" dirty="0">
                <a:solidFill>
                  <a:srgbClr val="FFFFFF"/>
                </a:solidFill>
                <a:latin typeface="Arial"/>
                <a:ea typeface="Arial"/>
              </a:rPr>
              <a:t>Réussite scolaire et éducative</a:t>
            </a:r>
            <a:endParaRPr lang="en-US" sz="1350" spc="-1" dirty="0">
              <a:latin typeface="Calibri"/>
            </a:endParaRPr>
          </a:p>
        </p:txBody>
      </p:sp>
      <p:sp>
        <p:nvSpPr>
          <p:cNvPr id="588" name="CustomShape 3"/>
          <p:cNvSpPr/>
          <p:nvPr/>
        </p:nvSpPr>
        <p:spPr>
          <a:xfrm>
            <a:off x="3865292" y="2521742"/>
            <a:ext cx="402570" cy="318870"/>
          </a:xfrm>
          <a:prstGeom prst="rightArrow">
            <a:avLst>
              <a:gd name="adj1" fmla="val 32000"/>
              <a:gd name="adj2" fmla="val 66125"/>
            </a:avLst>
          </a:prstGeom>
          <a:solidFill>
            <a:schemeClr val="accent4">
              <a:lumMod val="50000"/>
            </a:schemeClr>
          </a:solidFill>
          <a:ln w="255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a:lstStyle/>
          <a:p>
            <a:endParaRPr lang="fr-FR"/>
          </a:p>
        </p:txBody>
      </p:sp>
      <p:sp>
        <p:nvSpPr>
          <p:cNvPr id="590" name="CustomShape 5"/>
          <p:cNvSpPr/>
          <p:nvPr/>
        </p:nvSpPr>
        <p:spPr>
          <a:xfrm>
            <a:off x="1612530" y="1841400"/>
            <a:ext cx="456570" cy="268110"/>
          </a:xfrm>
          <a:prstGeom prst="rect">
            <a:avLst/>
          </a:prstGeom>
          <a:noFill/>
          <a:ln w="12600">
            <a:noFill/>
          </a:ln>
        </p:spPr>
        <p:style>
          <a:lnRef idx="0">
            <a:scrgbClr r="0" g="0" b="0"/>
          </a:lnRef>
          <a:fillRef idx="0">
            <a:scrgbClr r="0" g="0" b="0"/>
          </a:fillRef>
          <a:effectRef idx="0">
            <a:scrgbClr r="0" g="0" b="0"/>
          </a:effectRef>
          <a:fontRef idx="minor"/>
        </p:style>
        <p:txBody>
          <a:bodyPr lIns="34290" tIns="33750" rIns="34290" bIns="33750" anchor="ctr">
            <a:noAutofit/>
          </a:bodyPr>
          <a:lstStyle/>
          <a:p>
            <a:pPr algn="ctr">
              <a:lnSpc>
                <a:spcPct val="100000"/>
              </a:lnSpc>
            </a:pPr>
            <a:fld id="{91053349-3FD8-44CA-84EF-0231DEECE664}" type="slidenum">
              <a:rPr lang="fr-FR" sz="1350" b="1" spc="-1">
                <a:solidFill>
                  <a:srgbClr val="FFFFFF"/>
                </a:solidFill>
                <a:latin typeface="Calibri"/>
                <a:ea typeface="Calibri"/>
              </a:rPr>
              <a:t>16</a:t>
            </a:fld>
            <a:endParaRPr lang="en-US" sz="1350" spc="-1">
              <a:latin typeface="Calibri"/>
            </a:endParaRPr>
          </a:p>
        </p:txBody>
      </p:sp>
      <p:grpSp>
        <p:nvGrpSpPr>
          <p:cNvPr id="591" name="Group 6"/>
          <p:cNvGrpSpPr/>
          <p:nvPr/>
        </p:nvGrpSpPr>
        <p:grpSpPr>
          <a:xfrm>
            <a:off x="2700512" y="3664996"/>
            <a:ext cx="3134700" cy="1224661"/>
            <a:chOff x="3299760" y="3814780"/>
            <a:chExt cx="4179600" cy="1632880"/>
          </a:xfrm>
        </p:grpSpPr>
        <p:sp>
          <p:nvSpPr>
            <p:cNvPr id="592" name="CustomShape 7"/>
            <p:cNvSpPr/>
            <p:nvPr/>
          </p:nvSpPr>
          <p:spPr>
            <a:xfrm>
              <a:off x="3299760" y="3814780"/>
              <a:ext cx="4179600" cy="1632880"/>
            </a:xfrm>
            <a:prstGeom prst="round2DiagRect">
              <a:avLst>
                <a:gd name="adj1" fmla="val 16667"/>
                <a:gd name="adj2" fmla="val 0"/>
              </a:avLst>
            </a:prstGeom>
            <a:solidFill>
              <a:srgbClr val="FFFFFF"/>
            </a:solidFill>
            <a:ln w="25560">
              <a:solidFill>
                <a:schemeClr val="accent1"/>
              </a:solidFill>
              <a:roun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lIns="34290" tIns="33750" rIns="34290" bIns="33750" anchor="ctr">
              <a:spAutoFit/>
            </a:bodyPr>
            <a:lstStyle/>
            <a:p>
              <a:pPr algn="ctr">
                <a:lnSpc>
                  <a:spcPct val="100000"/>
                </a:lnSpc>
              </a:pPr>
              <a:r>
                <a:rPr lang="fr-FR" sz="1350" b="1" spc="-1">
                  <a:solidFill>
                    <a:srgbClr val="000000"/>
                  </a:solidFill>
                  <a:latin typeface="Arial"/>
                  <a:ea typeface="Arial"/>
                </a:rPr>
                <a:t>Lire</a:t>
              </a:r>
              <a:r>
                <a:rPr lang="fr-FR" sz="1350" spc="-1">
                  <a:solidFill>
                    <a:srgbClr val="000000"/>
                  </a:solidFill>
                  <a:latin typeface="Arial"/>
                  <a:ea typeface="Arial"/>
                </a:rPr>
                <a:t>, c’est </a:t>
              </a:r>
              <a:r>
                <a:rPr lang="fr-FR" sz="1350" u="sng" spc="-1">
                  <a:solidFill>
                    <a:srgbClr val="000000"/>
                  </a:solidFill>
                  <a:latin typeface="Arial"/>
                  <a:ea typeface="Arial"/>
                </a:rPr>
                <a:t>décoder</a:t>
              </a:r>
              <a:r>
                <a:rPr lang="fr-FR" sz="1350" spc="-1">
                  <a:solidFill>
                    <a:srgbClr val="000000"/>
                  </a:solidFill>
                  <a:latin typeface="Arial"/>
                  <a:ea typeface="Arial"/>
                </a:rPr>
                <a:t> et </a:t>
              </a:r>
              <a:r>
                <a:rPr lang="fr-FR" sz="1350" u="sng" spc="-1">
                  <a:solidFill>
                    <a:srgbClr val="000000"/>
                  </a:solidFill>
                  <a:latin typeface="Arial"/>
                  <a:ea typeface="Arial"/>
                </a:rPr>
                <a:t>comprendre</a:t>
              </a:r>
              <a:r>
                <a:rPr lang="fr-FR" sz="1350" spc="-1">
                  <a:solidFill>
                    <a:srgbClr val="000000"/>
                  </a:solidFill>
                  <a:latin typeface="Arial"/>
                  <a:ea typeface="Arial"/>
                </a:rPr>
                <a:t> !</a:t>
              </a:r>
              <a:endParaRPr lang="en-US" sz="1350" spc="-1">
                <a:latin typeface="Calibri"/>
              </a:endParaRPr>
            </a:p>
            <a:p>
              <a:pPr algn="ctr">
                <a:lnSpc>
                  <a:spcPct val="100000"/>
                </a:lnSpc>
              </a:pPr>
              <a:endParaRPr lang="en-US" sz="1350" spc="-1">
                <a:latin typeface="Calibri"/>
              </a:endParaRPr>
            </a:p>
            <a:p>
              <a:pPr algn="ctr">
                <a:lnSpc>
                  <a:spcPct val="100000"/>
                </a:lnSpc>
              </a:pPr>
              <a:endParaRPr lang="en-US" sz="1350" spc="-1">
                <a:latin typeface="Calibri"/>
              </a:endParaRPr>
            </a:p>
            <a:p>
              <a:pPr algn="ctr">
                <a:lnSpc>
                  <a:spcPct val="100000"/>
                </a:lnSpc>
              </a:pPr>
              <a:endParaRPr lang="en-US" sz="1350" spc="-1">
                <a:latin typeface="Calibri"/>
              </a:endParaRPr>
            </a:p>
            <a:p>
              <a:pPr algn="ctr">
                <a:lnSpc>
                  <a:spcPct val="100000"/>
                </a:lnSpc>
              </a:pPr>
              <a:endParaRPr lang="en-US" sz="1350" spc="-1">
                <a:latin typeface="Calibri"/>
              </a:endParaRPr>
            </a:p>
          </p:txBody>
        </p:sp>
        <p:sp>
          <p:nvSpPr>
            <p:cNvPr id="593" name="CustomShape 8"/>
            <p:cNvSpPr/>
            <p:nvPr/>
          </p:nvSpPr>
          <p:spPr>
            <a:xfrm>
              <a:off x="5004000" y="4242240"/>
              <a:ext cx="360" cy="568800"/>
            </a:xfrm>
            <a:custGeom>
              <a:avLst/>
              <a:gdLst/>
              <a:ahLst/>
              <a:cxnLst/>
              <a:rect l="l" t="t" r="r" b="b"/>
              <a:pathLst>
                <a:path w="21600" h="21600">
                  <a:moveTo>
                    <a:pt x="0" y="0"/>
                  </a:moveTo>
                  <a:lnTo>
                    <a:pt x="21600" y="21600"/>
                  </a:lnTo>
                </a:path>
              </a:pathLst>
            </a:custGeom>
            <a:noFill/>
            <a:ln w="25560">
              <a:solidFill>
                <a:schemeClr val="accent1"/>
              </a:solidFill>
              <a:round/>
              <a:tailEnd type="triangle" w="med" len="me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594" name="CustomShape 9"/>
            <p:cNvSpPr/>
            <p:nvPr/>
          </p:nvSpPr>
          <p:spPr>
            <a:xfrm>
              <a:off x="6453360" y="4242240"/>
              <a:ext cx="360" cy="568800"/>
            </a:xfrm>
            <a:custGeom>
              <a:avLst/>
              <a:gdLst/>
              <a:ahLst/>
              <a:cxnLst/>
              <a:rect l="l" t="t" r="r" b="b"/>
              <a:pathLst>
                <a:path w="21600" h="21600">
                  <a:moveTo>
                    <a:pt x="0" y="0"/>
                  </a:moveTo>
                  <a:lnTo>
                    <a:pt x="21600" y="21600"/>
                  </a:lnTo>
                </a:path>
              </a:pathLst>
            </a:custGeom>
            <a:noFill/>
            <a:ln w="25560">
              <a:solidFill>
                <a:schemeClr val="accent1"/>
              </a:solidFill>
              <a:round/>
              <a:tailEnd type="triangle" w="med" len="me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595" name="CustomShape 10"/>
            <p:cNvSpPr/>
            <p:nvPr/>
          </p:nvSpPr>
          <p:spPr>
            <a:xfrm>
              <a:off x="4420800" y="4852080"/>
              <a:ext cx="1408320" cy="337100"/>
            </a:xfrm>
            <a:prstGeom prst="rect">
              <a:avLst/>
            </a:prstGeom>
            <a:noFill/>
            <a:ln w="12600">
              <a:noFill/>
            </a:ln>
          </p:spPr>
          <p:style>
            <a:lnRef idx="0">
              <a:scrgbClr r="0" g="0" b="0"/>
            </a:lnRef>
            <a:fillRef idx="0">
              <a:scrgbClr r="0" g="0" b="0"/>
            </a:fillRef>
            <a:effectRef idx="0">
              <a:scrgbClr r="0" g="0" b="0"/>
            </a:effectRef>
            <a:fontRef idx="minor"/>
          </p:style>
          <p:txBody>
            <a:bodyPr lIns="34290" tIns="33750" rIns="34290" bIns="33750">
              <a:spAutoFit/>
            </a:bodyPr>
            <a:lstStyle/>
            <a:p>
              <a:pPr>
                <a:lnSpc>
                  <a:spcPct val="100000"/>
                </a:lnSpc>
              </a:pPr>
              <a:r>
                <a:rPr lang="fr-FR" sz="1200" spc="-1" dirty="0">
                  <a:solidFill>
                    <a:srgbClr val="000000"/>
                  </a:solidFill>
                  <a:latin typeface="Arial"/>
                  <a:ea typeface="Arial"/>
                </a:rPr>
                <a:t>Lettres/</a:t>
              </a:r>
              <a:r>
                <a:rPr lang="fr-FR" sz="1200" b="1" spc="-1" dirty="0">
                  <a:solidFill>
                    <a:srgbClr val="C00000"/>
                  </a:solidFill>
                  <a:latin typeface="Arial"/>
                  <a:ea typeface="Arial"/>
                </a:rPr>
                <a:t>sons</a:t>
              </a:r>
              <a:endParaRPr lang="en-US" sz="1200" b="1" spc="-1" dirty="0">
                <a:solidFill>
                  <a:srgbClr val="C00000"/>
                </a:solidFill>
                <a:latin typeface="Calibri"/>
              </a:endParaRPr>
            </a:p>
          </p:txBody>
        </p:sp>
        <p:sp>
          <p:nvSpPr>
            <p:cNvPr id="596" name="CustomShape 11"/>
            <p:cNvSpPr/>
            <p:nvPr/>
          </p:nvSpPr>
          <p:spPr>
            <a:xfrm>
              <a:off x="5950440" y="4838040"/>
              <a:ext cx="1408320" cy="583321"/>
            </a:xfrm>
            <a:prstGeom prst="rect">
              <a:avLst/>
            </a:prstGeom>
            <a:noFill/>
            <a:ln w="12600">
              <a:noFill/>
            </a:ln>
          </p:spPr>
          <p:style>
            <a:lnRef idx="0">
              <a:scrgbClr r="0" g="0" b="0"/>
            </a:lnRef>
            <a:fillRef idx="0">
              <a:scrgbClr r="0" g="0" b="0"/>
            </a:fillRef>
            <a:effectRef idx="0">
              <a:scrgbClr r="0" g="0" b="0"/>
            </a:effectRef>
            <a:fontRef idx="minor"/>
          </p:style>
          <p:txBody>
            <a:bodyPr lIns="34290" tIns="33750" rIns="34290" bIns="33750">
              <a:spAutoFit/>
            </a:bodyPr>
            <a:lstStyle/>
            <a:p>
              <a:pPr>
                <a:lnSpc>
                  <a:spcPct val="100000"/>
                </a:lnSpc>
              </a:pPr>
              <a:r>
                <a:rPr lang="fr-FR" sz="1200" b="1" spc="-1" dirty="0">
                  <a:solidFill>
                    <a:srgbClr val="C00000"/>
                  </a:solidFill>
                  <a:latin typeface="Arial"/>
                  <a:ea typeface="Arial"/>
                </a:rPr>
                <a:t>Vocabulaire grammaire</a:t>
              </a:r>
              <a:endParaRPr lang="en-US" sz="1200" b="1" spc="-1" dirty="0">
                <a:solidFill>
                  <a:srgbClr val="C00000"/>
                </a:solidFill>
                <a:latin typeface="Calibri"/>
              </a:endParaRPr>
            </a:p>
          </p:txBody>
        </p:sp>
      </p:grpSp>
      <p:sp>
        <p:nvSpPr>
          <p:cNvPr id="2" name="Titre 1">
            <a:extLst>
              <a:ext uri="{FF2B5EF4-FFF2-40B4-BE49-F238E27FC236}">
                <a16:creationId xmlns:a16="http://schemas.microsoft.com/office/drawing/2014/main" id="{B835ADA6-895B-4844-8994-BE461A659D31}"/>
              </a:ext>
            </a:extLst>
          </p:cNvPr>
          <p:cNvSpPr>
            <a:spLocks noGrp="1"/>
          </p:cNvSpPr>
          <p:nvPr>
            <p:ph type="title"/>
          </p:nvPr>
        </p:nvSpPr>
        <p:spPr/>
        <p:txBody>
          <a:bodyPr/>
          <a:lstStyle/>
          <a:p>
            <a:r>
              <a:rPr lang="en-US" dirty="0" err="1"/>
              <a:t>Langage</a:t>
            </a:r>
            <a:r>
              <a:rPr lang="en-US" dirty="0"/>
              <a:t> </a:t>
            </a:r>
            <a:r>
              <a:rPr lang="en-US" dirty="0" err="1"/>
              <a:t>écrit</a:t>
            </a:r>
            <a:r>
              <a:rPr lang="en-US" dirty="0"/>
              <a:t> &amp; </a:t>
            </a:r>
            <a:r>
              <a:rPr lang="en-US" dirty="0" err="1"/>
              <a:t>langage</a:t>
            </a:r>
            <a:r>
              <a:rPr lang="en-US" dirty="0"/>
              <a:t> oral</a:t>
            </a:r>
          </a:p>
        </p:txBody>
      </p:sp>
      <p:sp>
        <p:nvSpPr>
          <p:cNvPr id="13" name="CustomShape 14">
            <a:extLst>
              <a:ext uri="{FF2B5EF4-FFF2-40B4-BE49-F238E27FC236}">
                <a16:creationId xmlns:a16="http://schemas.microsoft.com/office/drawing/2014/main" id="{E3A672D0-329B-5249-A4D8-B1BB94C074CD}"/>
              </a:ext>
            </a:extLst>
          </p:cNvPr>
          <p:cNvSpPr/>
          <p:nvPr/>
        </p:nvSpPr>
        <p:spPr>
          <a:xfrm>
            <a:off x="4069682" y="4432441"/>
            <a:ext cx="1675080" cy="1361070"/>
          </a:xfrm>
          <a:prstGeom prst="rect">
            <a:avLst/>
          </a:prstGeom>
          <a:noFill/>
          <a:ln w="25560">
            <a:solidFill>
              <a:schemeClr val="accent1"/>
            </a:solidFill>
            <a:prstDash val="sysDash"/>
            <a:round/>
          </a:ln>
          <a:effectLst>
            <a:outerShdw blurRad="50800" dist="20160" dir="5400000" rotWithShape="0">
              <a:srgbClr val="000000">
                <a:alpha val="42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3" name="ZoneTexte 2">
            <a:extLst>
              <a:ext uri="{FF2B5EF4-FFF2-40B4-BE49-F238E27FC236}">
                <a16:creationId xmlns:a16="http://schemas.microsoft.com/office/drawing/2014/main" id="{3C1F5463-6CE4-1240-A33D-78460670100A}"/>
              </a:ext>
            </a:extLst>
          </p:cNvPr>
          <p:cNvSpPr txBox="1"/>
          <p:nvPr/>
        </p:nvSpPr>
        <p:spPr>
          <a:xfrm>
            <a:off x="4267862" y="5290613"/>
            <a:ext cx="1303306" cy="300082"/>
          </a:xfrm>
          <a:prstGeom prst="rect">
            <a:avLst/>
          </a:prstGeom>
          <a:noFill/>
        </p:spPr>
        <p:txBody>
          <a:bodyPr wrap="none" rtlCol="0">
            <a:spAutoFit/>
          </a:bodyPr>
          <a:lstStyle/>
          <a:p>
            <a:r>
              <a:rPr lang="en-US" sz="1350" b="1" dirty="0" err="1">
                <a:solidFill>
                  <a:srgbClr val="C00000"/>
                </a:solidFill>
              </a:rPr>
              <a:t>Langage</a:t>
            </a:r>
            <a:r>
              <a:rPr lang="en-US" sz="1350" b="1" dirty="0">
                <a:solidFill>
                  <a:srgbClr val="C00000"/>
                </a:solidFill>
              </a:rPr>
              <a:t> oral</a:t>
            </a:r>
          </a:p>
        </p:txBody>
      </p:sp>
    </p:spTree>
    <p:extLst>
      <p:ext uri="{BB962C8B-B14F-4D97-AF65-F5344CB8AC3E}">
        <p14:creationId xmlns:p14="http://schemas.microsoft.com/office/powerpoint/2010/main" val="152216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CustomShape 1"/>
          <p:cNvSpPr/>
          <p:nvPr/>
        </p:nvSpPr>
        <p:spPr>
          <a:xfrm>
            <a:off x="2927399" y="1762045"/>
            <a:ext cx="1516479" cy="620240"/>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fr-FR" sz="1600" b="1" spc="-1" dirty="0">
                <a:solidFill>
                  <a:srgbClr val="FFFFFF"/>
                </a:solidFill>
                <a:latin typeface="Calibri" panose="020F0502020204030204" pitchFamily="34" charset="0"/>
                <a:ea typeface="Arial"/>
                <a:cs typeface="Calibri" panose="020F0502020204030204" pitchFamily="34" charset="0"/>
              </a:rPr>
              <a:t>Maîtrise Langage Ecrit</a:t>
            </a:r>
            <a:endParaRPr lang="en-US" sz="1600" spc="-1" dirty="0">
              <a:latin typeface="Calibri" panose="020F0502020204030204" pitchFamily="34" charset="0"/>
              <a:cs typeface="Calibri" panose="020F0502020204030204" pitchFamily="34" charset="0"/>
            </a:endParaRPr>
          </a:p>
        </p:txBody>
      </p:sp>
      <p:sp>
        <p:nvSpPr>
          <p:cNvPr id="613" name="CustomShape 2"/>
          <p:cNvSpPr/>
          <p:nvPr/>
        </p:nvSpPr>
        <p:spPr>
          <a:xfrm>
            <a:off x="5352431" y="1704399"/>
            <a:ext cx="1405558" cy="892655"/>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fr-FR" sz="1600" b="1" spc="-1" dirty="0">
                <a:solidFill>
                  <a:srgbClr val="FFFFFF"/>
                </a:solidFill>
                <a:latin typeface="Calibri" panose="020F0502020204030204" pitchFamily="34" charset="0"/>
                <a:ea typeface="Arial"/>
                <a:cs typeface="Calibri" panose="020F0502020204030204" pitchFamily="34" charset="0"/>
              </a:rPr>
              <a:t>Réussite scolaire et éducative</a:t>
            </a:r>
            <a:endParaRPr lang="en-US" sz="1600" spc="-1" dirty="0">
              <a:latin typeface="Calibri" panose="020F0502020204030204" pitchFamily="34" charset="0"/>
              <a:cs typeface="Calibri" panose="020F0502020204030204" pitchFamily="34" charset="0"/>
            </a:endParaRPr>
          </a:p>
        </p:txBody>
      </p:sp>
      <p:sp>
        <p:nvSpPr>
          <p:cNvPr id="614" name="CustomShape 3"/>
          <p:cNvSpPr/>
          <p:nvPr/>
        </p:nvSpPr>
        <p:spPr>
          <a:xfrm>
            <a:off x="4811566" y="1988957"/>
            <a:ext cx="402570" cy="318870"/>
          </a:xfrm>
          <a:prstGeom prst="rightArrow">
            <a:avLst>
              <a:gd name="adj1" fmla="val 32000"/>
              <a:gd name="adj2" fmla="val 66125"/>
            </a:avLst>
          </a:prstGeom>
          <a:solidFill>
            <a:schemeClr val="accent4">
              <a:lumMod val="50000"/>
            </a:schemeClr>
          </a:solidFill>
          <a:ln w="255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a:lstStyle/>
          <a:p>
            <a:endParaRPr lang="fr-FR"/>
          </a:p>
        </p:txBody>
      </p:sp>
      <p:sp>
        <p:nvSpPr>
          <p:cNvPr id="616" name="CustomShape 5"/>
          <p:cNvSpPr/>
          <p:nvPr/>
        </p:nvSpPr>
        <p:spPr>
          <a:xfrm>
            <a:off x="794220" y="1739911"/>
            <a:ext cx="1435320" cy="918194"/>
          </a:xfrm>
          <a:prstGeom prst="roundRect">
            <a:avLst>
              <a:gd name="adj" fmla="val 16667"/>
            </a:avLst>
          </a:prstGeom>
          <a:solidFill>
            <a:srgbClr val="E55959"/>
          </a:solidFill>
          <a:ln>
            <a:solidFill>
              <a:srgbClr val="C40025"/>
            </a:solidFill>
            <a:round/>
          </a:ln>
        </p:spPr>
        <p:style>
          <a:lnRef idx="2">
            <a:schemeClr val="accent3">
              <a:shade val="50000"/>
            </a:schemeClr>
          </a:lnRef>
          <a:fillRef idx="1">
            <a:schemeClr val="accent3"/>
          </a:fillRef>
          <a:effectRef idx="0">
            <a:schemeClr val="accent3"/>
          </a:effectRef>
          <a:fontRef idx="minor"/>
        </p:style>
        <p:txBody>
          <a:bodyPr lIns="34290" tIns="33750" rIns="34290" bIns="33750">
            <a:spAutoFit/>
          </a:bodyPr>
          <a:lstStyle/>
          <a:p>
            <a:pPr algn="ctr">
              <a:lnSpc>
                <a:spcPct val="100000"/>
              </a:lnSpc>
            </a:pPr>
            <a:r>
              <a:rPr lang="fr-FR" b="1" spc="-1" dirty="0">
                <a:solidFill>
                  <a:srgbClr val="FFFFFF"/>
                </a:solidFill>
                <a:latin typeface="Calibri" panose="020F0502020204030204" pitchFamily="34" charset="0"/>
                <a:ea typeface="Arial"/>
                <a:cs typeface="Calibri" panose="020F0502020204030204" pitchFamily="34" charset="0"/>
              </a:rPr>
              <a:t>Maîtrise </a:t>
            </a:r>
          </a:p>
          <a:p>
            <a:pPr algn="ctr">
              <a:lnSpc>
                <a:spcPct val="100000"/>
              </a:lnSpc>
            </a:pPr>
            <a:r>
              <a:rPr lang="fr-FR" b="1" spc="-1" dirty="0">
                <a:solidFill>
                  <a:srgbClr val="FFFFFF"/>
                </a:solidFill>
                <a:latin typeface="Calibri" panose="020F0502020204030204" pitchFamily="34" charset="0"/>
                <a:ea typeface="Arial"/>
                <a:cs typeface="Calibri" panose="020F0502020204030204" pitchFamily="34" charset="0"/>
              </a:rPr>
              <a:t>Langage Oral </a:t>
            </a:r>
          </a:p>
          <a:p>
            <a:pPr algn="ctr">
              <a:lnSpc>
                <a:spcPct val="100000"/>
              </a:lnSpc>
            </a:pPr>
            <a:endParaRPr lang="en-US" sz="1350" spc="-1" dirty="0">
              <a:latin typeface="Calibri" panose="020F0502020204030204" pitchFamily="34" charset="0"/>
              <a:cs typeface="Calibri" panose="020F0502020204030204" pitchFamily="34" charset="0"/>
            </a:endParaRPr>
          </a:p>
        </p:txBody>
      </p:sp>
      <p:sp>
        <p:nvSpPr>
          <p:cNvPr id="617" name="CustomShape 6"/>
          <p:cNvSpPr/>
          <p:nvPr/>
        </p:nvSpPr>
        <p:spPr>
          <a:xfrm>
            <a:off x="2436309" y="1988957"/>
            <a:ext cx="402570" cy="318870"/>
          </a:xfrm>
          <a:prstGeom prst="rightArrow">
            <a:avLst>
              <a:gd name="adj1" fmla="val 32000"/>
              <a:gd name="adj2" fmla="val 66125"/>
            </a:avLst>
          </a:prstGeom>
          <a:solidFill>
            <a:schemeClr val="accent4">
              <a:lumMod val="50000"/>
            </a:schemeClr>
          </a:solidFill>
          <a:ln w="255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a:lstStyle/>
          <a:p>
            <a:endParaRPr lang="fr-FR"/>
          </a:p>
        </p:txBody>
      </p:sp>
      <p:sp>
        <p:nvSpPr>
          <p:cNvPr id="5" name="Titre 4">
            <a:extLst>
              <a:ext uri="{FF2B5EF4-FFF2-40B4-BE49-F238E27FC236}">
                <a16:creationId xmlns:a16="http://schemas.microsoft.com/office/drawing/2014/main" id="{EF3586CE-8AB7-5042-8FB2-0D834A1B0191}"/>
              </a:ext>
            </a:extLst>
          </p:cNvPr>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Langage</a:t>
            </a:r>
            <a:r>
              <a:rPr lang="en-US" dirty="0">
                <a:latin typeface="Calibri" panose="020F0502020204030204" pitchFamily="34" charset="0"/>
                <a:cs typeface="Calibri" panose="020F0502020204030204" pitchFamily="34" charset="0"/>
              </a:rPr>
              <a:t> oral &amp; </a:t>
            </a:r>
            <a:r>
              <a:rPr lang="en-US" dirty="0" err="1">
                <a:latin typeface="Calibri" panose="020F0502020204030204" pitchFamily="34" charset="0"/>
                <a:cs typeface="Calibri" panose="020F0502020204030204" pitchFamily="34" charset="0"/>
              </a:rPr>
              <a:t>réussite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scolaire</a:t>
            </a:r>
            <a:endParaRPr lang="en-US" dirty="0">
              <a:latin typeface="Calibri" panose="020F0502020204030204" pitchFamily="34" charset="0"/>
              <a:cs typeface="Calibri" panose="020F0502020204030204" pitchFamily="34" charset="0"/>
            </a:endParaRPr>
          </a:p>
        </p:txBody>
      </p:sp>
      <p:sp>
        <p:nvSpPr>
          <p:cNvPr id="2" name="Espace réservé du contenu 2">
            <a:extLst>
              <a:ext uri="{FF2B5EF4-FFF2-40B4-BE49-F238E27FC236}">
                <a16:creationId xmlns:a16="http://schemas.microsoft.com/office/drawing/2014/main" id="{CBE7CF3C-6232-531B-2253-4B684E5CFA61}"/>
              </a:ext>
            </a:extLst>
          </p:cNvPr>
          <p:cNvSpPr>
            <a:spLocks noGrp="1"/>
          </p:cNvSpPr>
          <p:nvPr>
            <p:ph idx="1"/>
          </p:nvPr>
        </p:nvSpPr>
        <p:spPr>
          <a:xfrm>
            <a:off x="692604" y="2986094"/>
            <a:ext cx="8037328" cy="3587234"/>
          </a:xfrm>
        </p:spPr>
        <p:txBody>
          <a:bodyPr/>
          <a:lstStyle/>
          <a:p>
            <a:r>
              <a:rPr lang="fr-FR" sz="2000" dirty="0"/>
              <a:t>Le langage oral est le </a:t>
            </a:r>
            <a:r>
              <a:rPr lang="fr-FR" sz="2000" b="1" dirty="0"/>
              <a:t>médiateur de la plupart des apprentissages</a:t>
            </a:r>
            <a:r>
              <a:rPr lang="fr-FR" sz="2000" dirty="0"/>
              <a:t> de l’enfant </a:t>
            </a:r>
          </a:p>
          <a:p>
            <a:r>
              <a:rPr lang="fr-FR" sz="2000" dirty="0"/>
              <a:t>Les habiletés langagières d’un enfant âgé de 5 ans </a:t>
            </a:r>
            <a:r>
              <a:rPr lang="fr-FR" sz="2000" b="1" dirty="0"/>
              <a:t>prédisent sa réussite </a:t>
            </a:r>
            <a:r>
              <a:rPr lang="fr-FR" sz="2000" dirty="0"/>
              <a:t>scolaire en français et en mathématique en quatrième année du primaire</a:t>
            </a:r>
          </a:p>
          <a:p>
            <a:r>
              <a:rPr lang="fr-FR" sz="2000" dirty="0"/>
              <a:t>L’habileté à comprendre et utiliser le langage est </a:t>
            </a:r>
            <a:r>
              <a:rPr lang="fr-FR" sz="2000" b="1" dirty="0"/>
              <a:t>critique pour la réussite scolaire</a:t>
            </a:r>
          </a:p>
          <a:p>
            <a:endParaRPr lang="fr-FR" dirty="0"/>
          </a:p>
          <a:p>
            <a:endParaRPr lang="fr-FR" dirty="0"/>
          </a:p>
          <a:p>
            <a:endParaRPr lang="fr-FR" dirty="0"/>
          </a:p>
        </p:txBody>
      </p:sp>
      <p:sp>
        <p:nvSpPr>
          <p:cNvPr id="6" name="ZoneTexte 5">
            <a:extLst>
              <a:ext uri="{FF2B5EF4-FFF2-40B4-BE49-F238E27FC236}">
                <a16:creationId xmlns:a16="http://schemas.microsoft.com/office/drawing/2014/main" id="{D46583A7-8F2D-263C-7C43-D233C5397A14}"/>
              </a:ext>
            </a:extLst>
          </p:cNvPr>
          <p:cNvSpPr txBox="1"/>
          <p:nvPr/>
        </p:nvSpPr>
        <p:spPr>
          <a:xfrm>
            <a:off x="5959406" y="3429000"/>
            <a:ext cx="3180016"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err="1"/>
              <a:t>Dockrell</a:t>
            </a:r>
            <a:r>
              <a:rPr lang="fr-FR" sz="1600" dirty="0"/>
              <a:t>, Stuart &amp; King, 2010</a:t>
            </a:r>
          </a:p>
        </p:txBody>
      </p:sp>
      <p:sp>
        <p:nvSpPr>
          <p:cNvPr id="7" name="ZoneTexte 6">
            <a:extLst>
              <a:ext uri="{FF2B5EF4-FFF2-40B4-BE49-F238E27FC236}">
                <a16:creationId xmlns:a16="http://schemas.microsoft.com/office/drawing/2014/main" id="{1A31176F-B707-F857-8D0C-C61A86DD9A21}"/>
              </a:ext>
            </a:extLst>
          </p:cNvPr>
          <p:cNvSpPr txBox="1"/>
          <p:nvPr/>
        </p:nvSpPr>
        <p:spPr>
          <a:xfrm>
            <a:off x="6610104" y="4675807"/>
            <a:ext cx="252931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a:t>Duncan et al., 2007</a:t>
            </a:r>
          </a:p>
        </p:txBody>
      </p:sp>
      <p:sp>
        <p:nvSpPr>
          <p:cNvPr id="8" name="ZoneTexte 7">
            <a:extLst>
              <a:ext uri="{FF2B5EF4-FFF2-40B4-BE49-F238E27FC236}">
                <a16:creationId xmlns:a16="http://schemas.microsoft.com/office/drawing/2014/main" id="{A170FC7B-51FD-56BE-B362-66FCA1E35839}"/>
              </a:ext>
            </a:extLst>
          </p:cNvPr>
          <p:cNvSpPr txBox="1"/>
          <p:nvPr/>
        </p:nvSpPr>
        <p:spPr>
          <a:xfrm>
            <a:off x="6483104" y="5623009"/>
            <a:ext cx="252931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dirty="0" err="1"/>
              <a:t>Adlof</a:t>
            </a:r>
            <a:r>
              <a:rPr lang="fr-FR" sz="1600" dirty="0"/>
              <a:t> &amp; Hogan, 2018</a:t>
            </a:r>
          </a:p>
        </p:txBody>
      </p:sp>
      <p:sp>
        <p:nvSpPr>
          <p:cNvPr id="3" name="CustomShape 2">
            <a:extLst>
              <a:ext uri="{FF2B5EF4-FFF2-40B4-BE49-F238E27FC236}">
                <a16:creationId xmlns:a16="http://schemas.microsoft.com/office/drawing/2014/main" id="{A4C39FB2-36C5-C12F-E858-3D222255F73F}"/>
              </a:ext>
            </a:extLst>
          </p:cNvPr>
          <p:cNvSpPr/>
          <p:nvPr/>
        </p:nvSpPr>
        <p:spPr>
          <a:xfrm>
            <a:off x="7455824" y="1701604"/>
            <a:ext cx="1556597" cy="799013"/>
          </a:xfrm>
          <a:prstGeom prst="roundRect">
            <a:avLst>
              <a:gd name="adj" fmla="val 16667"/>
            </a:avLst>
          </a:prstGeom>
          <a:solidFill>
            <a:srgbClr val="E55959"/>
          </a:solidFill>
          <a:ln w="12600">
            <a:solidFill>
              <a:srgbClr val="C40025"/>
            </a:solidFill>
            <a:miter/>
          </a:ln>
        </p:spPr>
        <p:style>
          <a:lnRef idx="0">
            <a:scrgbClr r="0" g="0" b="0"/>
          </a:lnRef>
          <a:fillRef idx="0">
            <a:scrgbClr r="0" g="0" b="0"/>
          </a:fillRef>
          <a:effectRef idx="0">
            <a:scrgbClr r="0" g="0" b="0"/>
          </a:effectRef>
          <a:fontRef idx="minor"/>
        </p:style>
        <p:txBody>
          <a:bodyPr wrap="square" lIns="34290" tIns="33750" rIns="34290" bIns="33750">
            <a:spAutoFit/>
          </a:bodyPr>
          <a:lstStyle/>
          <a:p>
            <a:pPr algn="ctr">
              <a:lnSpc>
                <a:spcPct val="100000"/>
              </a:lnSpc>
            </a:pPr>
            <a:r>
              <a:rPr lang="nl-BE" sz="1600" b="1" spc="-1" dirty="0">
                <a:solidFill>
                  <a:srgbClr val="FFFFFF"/>
                </a:solidFill>
                <a:latin typeface="Calibri" panose="020F0502020204030204" pitchFamily="34" charset="0"/>
                <a:ea typeface="Arial"/>
                <a:cs typeface="Calibri" panose="020F0502020204030204" pitchFamily="34" charset="0"/>
              </a:rPr>
              <a:t>insertion professionnelle</a:t>
            </a:r>
            <a:endParaRPr lang="en-US" sz="1600" spc="-1" dirty="0">
              <a:latin typeface="Calibri" panose="020F0502020204030204" pitchFamily="34" charset="0"/>
              <a:cs typeface="Calibri" panose="020F0502020204030204" pitchFamily="34" charset="0"/>
            </a:endParaRPr>
          </a:p>
          <a:p>
            <a:pPr algn="ctr">
              <a:lnSpc>
                <a:spcPct val="100000"/>
              </a:lnSpc>
            </a:pPr>
            <a:endParaRPr lang="en-US" sz="1050" spc="-1" dirty="0">
              <a:latin typeface="Calibri" panose="020F0502020204030204" pitchFamily="34" charset="0"/>
              <a:cs typeface="Calibri" panose="020F0502020204030204" pitchFamily="34" charset="0"/>
            </a:endParaRPr>
          </a:p>
        </p:txBody>
      </p:sp>
      <p:sp>
        <p:nvSpPr>
          <p:cNvPr id="4" name="CustomShape 3">
            <a:extLst>
              <a:ext uri="{FF2B5EF4-FFF2-40B4-BE49-F238E27FC236}">
                <a16:creationId xmlns:a16="http://schemas.microsoft.com/office/drawing/2014/main" id="{F2AAF32A-D8D5-2552-5B22-7C2B60EBB95D}"/>
              </a:ext>
            </a:extLst>
          </p:cNvPr>
          <p:cNvSpPr/>
          <p:nvPr/>
        </p:nvSpPr>
        <p:spPr>
          <a:xfrm>
            <a:off x="6813886" y="1988957"/>
            <a:ext cx="402570" cy="318870"/>
          </a:xfrm>
          <a:prstGeom prst="rightArrow">
            <a:avLst>
              <a:gd name="adj1" fmla="val 32000"/>
              <a:gd name="adj2" fmla="val 66125"/>
            </a:avLst>
          </a:prstGeom>
          <a:solidFill>
            <a:schemeClr val="accent4">
              <a:lumMod val="50000"/>
            </a:schemeClr>
          </a:solidFill>
          <a:ln w="255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a:lstStyle/>
          <a:p>
            <a:endParaRPr lang="fr-FR"/>
          </a:p>
        </p:txBody>
      </p:sp>
    </p:spTree>
    <p:extLst>
      <p:ext uri="{BB962C8B-B14F-4D97-AF65-F5344CB8AC3E}">
        <p14:creationId xmlns:p14="http://schemas.microsoft.com/office/powerpoint/2010/main" val="375856132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95F81-EC6F-AB97-5FBB-9F47CCA482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AAAAD60-598D-7AA9-D1EC-0CDFEFD3730C}"/>
              </a:ext>
            </a:extLst>
          </p:cNvPr>
          <p:cNvSpPr>
            <a:spLocks noGrp="1"/>
          </p:cNvSpPr>
          <p:nvPr>
            <p:ph type="title"/>
          </p:nvPr>
        </p:nvSpPr>
        <p:spPr/>
        <p:txBody>
          <a:bodyPr/>
          <a:lstStyle/>
          <a:p>
            <a:r>
              <a:rPr lang="fr-FR" dirty="0"/>
              <a:t>Messages clés</a:t>
            </a:r>
          </a:p>
        </p:txBody>
      </p:sp>
      <p:pic>
        <p:nvPicPr>
          <p:cNvPr id="6" name="Espace réservé du contenu 5" descr="Une image contenant objets en métal, clé, verrouiller&#10;&#10;Le contenu généré par l’IA peut être incorrect.">
            <a:extLst>
              <a:ext uri="{FF2B5EF4-FFF2-40B4-BE49-F238E27FC236}">
                <a16:creationId xmlns:a16="http://schemas.microsoft.com/office/drawing/2014/main" id="{C79DB1F6-93DF-990A-C843-534726D742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7066" y="228600"/>
            <a:ext cx="1564204" cy="994251"/>
          </a:xfrm>
          <a:ln>
            <a:noFill/>
          </a:ln>
        </p:spPr>
        <p:style>
          <a:lnRef idx="2">
            <a:schemeClr val="accent5"/>
          </a:lnRef>
          <a:fillRef idx="1">
            <a:schemeClr val="lt1"/>
          </a:fillRef>
          <a:effectRef idx="0">
            <a:schemeClr val="accent5"/>
          </a:effectRef>
          <a:fontRef idx="minor">
            <a:schemeClr val="dk1"/>
          </a:fontRef>
        </p:style>
      </p:pic>
      <p:sp>
        <p:nvSpPr>
          <p:cNvPr id="4" name="Espace réservé du numéro de diapositive 3">
            <a:extLst>
              <a:ext uri="{FF2B5EF4-FFF2-40B4-BE49-F238E27FC236}">
                <a16:creationId xmlns:a16="http://schemas.microsoft.com/office/drawing/2014/main" id="{76306687-67D1-12F0-511B-B193BE40299B}"/>
              </a:ext>
            </a:extLst>
          </p:cNvPr>
          <p:cNvSpPr>
            <a:spLocks noGrp="1"/>
          </p:cNvSpPr>
          <p:nvPr>
            <p:ph type="sldNum" sz="quarter" idx="12"/>
          </p:nvPr>
        </p:nvSpPr>
        <p:spPr/>
        <p:txBody>
          <a:bodyPr/>
          <a:lstStyle/>
          <a:p>
            <a:fld id="{162F1D00-BD13-4404-86B0-79703945A0A7}" type="slidenum">
              <a:rPr lang="en-US" smtClean="0"/>
              <a:t>18</a:t>
            </a:fld>
            <a:endParaRPr lang="en-US"/>
          </a:p>
        </p:txBody>
      </p:sp>
      <p:sp>
        <p:nvSpPr>
          <p:cNvPr id="7" name="ZoneTexte 6">
            <a:extLst>
              <a:ext uri="{FF2B5EF4-FFF2-40B4-BE49-F238E27FC236}">
                <a16:creationId xmlns:a16="http://schemas.microsoft.com/office/drawing/2014/main" id="{1392D91B-123F-E2C7-8EBF-5B43085EAAC1}"/>
              </a:ext>
            </a:extLst>
          </p:cNvPr>
          <p:cNvSpPr txBox="1"/>
          <p:nvPr/>
        </p:nvSpPr>
        <p:spPr>
          <a:xfrm>
            <a:off x="1037758" y="1859339"/>
            <a:ext cx="7068483" cy="424731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a:t>Le langage oral</a:t>
            </a:r>
          </a:p>
          <a:p>
            <a:endParaRPr lang="fr-FR" sz="2400" dirty="0"/>
          </a:p>
          <a:p>
            <a:pPr marL="285750" indent="-285750">
              <a:buFont typeface="Arial" panose="020B0604020202020204" pitchFamily="34" charset="0"/>
              <a:buChar char="•"/>
            </a:pPr>
            <a:r>
              <a:rPr lang="fr-FR" sz="2400" dirty="0">
                <a:solidFill>
                  <a:schemeClr val="tx1"/>
                </a:solidFill>
              </a:rPr>
              <a:t>est composé de </a:t>
            </a:r>
            <a:r>
              <a:rPr lang="fr-FR" sz="2400" dirty="0">
                <a:solidFill>
                  <a:schemeClr val="accent3"/>
                </a:solidFill>
              </a:rPr>
              <a:t>différents composants</a:t>
            </a:r>
            <a:r>
              <a:rPr lang="fr-FR" sz="2400" dirty="0"/>
              <a:t>, avec leurs trajectoires développementales propres, qui interagissent</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a:t>est un </a:t>
            </a:r>
            <a:r>
              <a:rPr lang="fr-FR" sz="2400" dirty="0">
                <a:solidFill>
                  <a:schemeClr val="accent3"/>
                </a:solidFill>
              </a:rPr>
              <a:t>socle</a:t>
            </a:r>
            <a:r>
              <a:rPr lang="fr-FR" sz="2400" dirty="0"/>
              <a:t> pour les </a:t>
            </a:r>
            <a:r>
              <a:rPr lang="fr-FR" sz="2400" dirty="0">
                <a:solidFill>
                  <a:schemeClr val="accent3"/>
                </a:solidFill>
              </a:rPr>
              <a:t>apprentissages ultérieurs </a:t>
            </a:r>
            <a:r>
              <a:rPr lang="fr-FR" sz="2400" dirty="0"/>
              <a:t>et pour </a:t>
            </a:r>
            <a:r>
              <a:rPr lang="fr-FR" sz="2400" dirty="0">
                <a:solidFill>
                  <a:schemeClr val="accent3"/>
                </a:solidFill>
              </a:rPr>
              <a:t>se construire </a:t>
            </a:r>
            <a:r>
              <a:rPr lang="fr-FR" sz="2400" dirty="0"/>
              <a:t>(gestion des émotions, interactions sociales…)</a:t>
            </a: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810975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60561-7CC8-14AE-6CCF-3D9526F56F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A9C2D5-5933-75D9-7BDB-73EDAE5745DF}"/>
              </a:ext>
            </a:extLst>
          </p:cNvPr>
          <p:cNvSpPr>
            <a:spLocks noGrp="1"/>
          </p:cNvSpPr>
          <p:nvPr>
            <p:ph type="title"/>
          </p:nvPr>
        </p:nvSpPr>
        <p:spPr/>
        <p:txBody>
          <a:bodyPr>
            <a:normAutofit fontScale="90000"/>
          </a:bodyPr>
          <a:lstStyle/>
          <a:p>
            <a:br>
              <a:rPr lang="fr-FR" dirty="0"/>
            </a:br>
            <a:br>
              <a:rPr lang="fr-FR" dirty="0"/>
            </a:br>
            <a:r>
              <a:rPr lang="fr-FR" dirty="0"/>
              <a:t> Apprendre le langage</a:t>
            </a:r>
          </a:p>
        </p:txBody>
      </p:sp>
      <p:sp>
        <p:nvSpPr>
          <p:cNvPr id="3" name="Espace réservé du texte 2">
            <a:extLst>
              <a:ext uri="{FF2B5EF4-FFF2-40B4-BE49-F238E27FC236}">
                <a16:creationId xmlns:a16="http://schemas.microsoft.com/office/drawing/2014/main" id="{14A48616-1116-A927-413D-82543967E46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1110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FC0332-6FD1-37C3-EA54-865139594802}"/>
              </a:ext>
            </a:extLst>
          </p:cNvPr>
          <p:cNvSpPr>
            <a:spLocks noGrp="1"/>
          </p:cNvSpPr>
          <p:nvPr>
            <p:ph type="title"/>
          </p:nvPr>
        </p:nvSpPr>
        <p:spPr/>
        <p:txBody>
          <a:bodyPr>
            <a:normAutofit fontScale="90000"/>
          </a:bodyPr>
          <a:lstStyle/>
          <a:p>
            <a:br>
              <a:rPr lang="fr-FR" dirty="0"/>
            </a:br>
            <a:br>
              <a:rPr lang="fr-FR" dirty="0"/>
            </a:br>
            <a:r>
              <a:rPr lang="fr-FR" dirty="0"/>
              <a:t> Le langage : composants et repères développementaux</a:t>
            </a:r>
          </a:p>
        </p:txBody>
      </p:sp>
      <p:sp>
        <p:nvSpPr>
          <p:cNvPr id="3" name="Espace réservé du texte 2">
            <a:extLst>
              <a:ext uri="{FF2B5EF4-FFF2-40B4-BE49-F238E27FC236}">
                <a16:creationId xmlns:a16="http://schemas.microsoft.com/office/drawing/2014/main" id="{D31A294D-B401-AC4E-5157-9ACD68D7302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74145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C49D6C-C6F8-7792-34CD-BB86AC6B42F9}"/>
              </a:ext>
            </a:extLst>
          </p:cNvPr>
          <p:cNvSpPr>
            <a:spLocks noGrp="1"/>
          </p:cNvSpPr>
          <p:nvPr>
            <p:ph type="title"/>
          </p:nvPr>
        </p:nvSpPr>
        <p:spPr/>
        <p:txBody>
          <a:bodyPr/>
          <a:lstStyle/>
          <a:p>
            <a:r>
              <a:rPr lang="fr-FR" dirty="0"/>
              <a:t>L’acquisition du langage dépend…</a:t>
            </a:r>
          </a:p>
        </p:txBody>
      </p:sp>
      <p:sp>
        <p:nvSpPr>
          <p:cNvPr id="4" name="Espace réservé du numéro de diapositive 3">
            <a:extLst>
              <a:ext uri="{FF2B5EF4-FFF2-40B4-BE49-F238E27FC236}">
                <a16:creationId xmlns:a16="http://schemas.microsoft.com/office/drawing/2014/main" id="{04166F6B-F188-A682-F150-F04A462FFD29}"/>
              </a:ext>
            </a:extLst>
          </p:cNvPr>
          <p:cNvSpPr>
            <a:spLocks noGrp="1"/>
          </p:cNvSpPr>
          <p:nvPr>
            <p:ph type="sldNum" sz="quarter" idx="12"/>
          </p:nvPr>
        </p:nvSpPr>
        <p:spPr/>
        <p:txBody>
          <a:bodyPr/>
          <a:lstStyle/>
          <a:p>
            <a:fld id="{162F1D00-BD13-4404-86B0-79703945A0A7}" type="slidenum">
              <a:rPr lang="en-US" smtClean="0"/>
              <a:t>20</a:t>
            </a:fld>
            <a:endParaRPr lang="en-US"/>
          </a:p>
        </p:txBody>
      </p:sp>
      <p:pic>
        <p:nvPicPr>
          <p:cNvPr id="12" name="Image 11" descr="Une image contenant clipart, Graphique, illustration, dessin humoristique&#10;&#10;Description générée automatiquement">
            <a:extLst>
              <a:ext uri="{FF2B5EF4-FFF2-40B4-BE49-F238E27FC236}">
                <a16:creationId xmlns:a16="http://schemas.microsoft.com/office/drawing/2014/main" id="{702BA684-E55B-D7E6-1B0F-37547B4FC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02" y="3088356"/>
            <a:ext cx="3086105" cy="2203672"/>
          </a:xfrm>
          <a:prstGeom prst="rect">
            <a:avLst/>
          </a:prstGeom>
        </p:spPr>
      </p:pic>
      <p:sp>
        <p:nvSpPr>
          <p:cNvPr id="13" name="ZoneTexte 12">
            <a:extLst>
              <a:ext uri="{FF2B5EF4-FFF2-40B4-BE49-F238E27FC236}">
                <a16:creationId xmlns:a16="http://schemas.microsoft.com/office/drawing/2014/main" id="{E2CB3E31-C375-96C4-AF18-8571C9A88ED1}"/>
              </a:ext>
            </a:extLst>
          </p:cNvPr>
          <p:cNvSpPr txBox="1"/>
          <p:nvPr/>
        </p:nvSpPr>
        <p:spPr>
          <a:xfrm>
            <a:off x="1445455" y="2276922"/>
            <a:ext cx="2722652" cy="369332"/>
          </a:xfrm>
          <a:prstGeom prst="rect">
            <a:avLst/>
          </a:prstGeom>
          <a:noFill/>
          <a:ln>
            <a:solidFill>
              <a:schemeClr val="accent1"/>
            </a:solidFill>
          </a:ln>
        </p:spPr>
        <p:txBody>
          <a:bodyPr wrap="square" rtlCol="0">
            <a:spAutoFit/>
          </a:bodyPr>
          <a:lstStyle/>
          <a:p>
            <a:r>
              <a:rPr lang="fr-FR" dirty="0"/>
              <a:t>Equipement biologique</a:t>
            </a:r>
          </a:p>
        </p:txBody>
      </p:sp>
      <p:pic>
        <p:nvPicPr>
          <p:cNvPr id="15" name="Image 14" descr="Une image contenant écriture manuscrite, Police, calligraphie, typographie&#10;&#10;Description générée automatiquement">
            <a:extLst>
              <a:ext uri="{FF2B5EF4-FFF2-40B4-BE49-F238E27FC236}">
                <a16:creationId xmlns:a16="http://schemas.microsoft.com/office/drawing/2014/main" id="{991064C3-BD53-4E28-72F5-9E4B9AA54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177" y="2327164"/>
            <a:ext cx="1778000" cy="1905000"/>
          </a:xfrm>
          <a:prstGeom prst="rect">
            <a:avLst/>
          </a:prstGeom>
        </p:spPr>
      </p:pic>
      <p:sp>
        <p:nvSpPr>
          <p:cNvPr id="16" name="ZoneTexte 15">
            <a:extLst>
              <a:ext uri="{FF2B5EF4-FFF2-40B4-BE49-F238E27FC236}">
                <a16:creationId xmlns:a16="http://schemas.microsoft.com/office/drawing/2014/main" id="{F0908201-6D07-2648-779C-63F7453BD4BD}"/>
              </a:ext>
            </a:extLst>
          </p:cNvPr>
          <p:cNvSpPr txBox="1"/>
          <p:nvPr/>
        </p:nvSpPr>
        <p:spPr>
          <a:xfrm>
            <a:off x="5115087" y="1907590"/>
            <a:ext cx="2722652" cy="36933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dirty="0"/>
              <a:t>Interactions de qualité</a:t>
            </a:r>
          </a:p>
        </p:txBody>
      </p:sp>
      <p:pic>
        <p:nvPicPr>
          <p:cNvPr id="18" name="Image 17" descr="Une image contenant cœur, Saint-Valentin&#10;&#10;Description générée automatiquement">
            <a:extLst>
              <a:ext uri="{FF2B5EF4-FFF2-40B4-BE49-F238E27FC236}">
                <a16:creationId xmlns:a16="http://schemas.microsoft.com/office/drawing/2014/main" id="{A9E84446-BE56-EB72-4033-08000E1B43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981" y="4983217"/>
            <a:ext cx="1375172" cy="778712"/>
          </a:xfrm>
          <a:prstGeom prst="rect">
            <a:avLst/>
          </a:prstGeom>
        </p:spPr>
      </p:pic>
      <p:sp>
        <p:nvSpPr>
          <p:cNvPr id="19" name="ZoneTexte 18">
            <a:extLst>
              <a:ext uri="{FF2B5EF4-FFF2-40B4-BE49-F238E27FC236}">
                <a16:creationId xmlns:a16="http://schemas.microsoft.com/office/drawing/2014/main" id="{3DB0B970-2A18-FEE5-1CF4-A9C9FFD6A56A}"/>
              </a:ext>
            </a:extLst>
          </p:cNvPr>
          <p:cNvSpPr txBox="1"/>
          <p:nvPr/>
        </p:nvSpPr>
        <p:spPr>
          <a:xfrm>
            <a:off x="5510657" y="4551035"/>
            <a:ext cx="2191821" cy="369332"/>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dirty="0"/>
              <a:t>Sécurité affective</a:t>
            </a:r>
          </a:p>
        </p:txBody>
      </p:sp>
      <p:sp>
        <p:nvSpPr>
          <p:cNvPr id="5" name="ZoneTexte 4">
            <a:extLst>
              <a:ext uri="{FF2B5EF4-FFF2-40B4-BE49-F238E27FC236}">
                <a16:creationId xmlns:a16="http://schemas.microsoft.com/office/drawing/2014/main" id="{F4ADF499-AF5A-B2E1-D7A6-BB7B93C48C42}"/>
              </a:ext>
            </a:extLst>
          </p:cNvPr>
          <p:cNvSpPr txBox="1"/>
          <p:nvPr/>
        </p:nvSpPr>
        <p:spPr>
          <a:xfrm>
            <a:off x="790237" y="5506524"/>
            <a:ext cx="4221176" cy="646331"/>
          </a:xfrm>
          <a:prstGeom prst="rect">
            <a:avLst/>
          </a:prstGeom>
          <a:noFill/>
        </p:spPr>
        <p:txBody>
          <a:bodyPr wrap="square" rtlCol="0">
            <a:spAutoFit/>
          </a:bodyPr>
          <a:lstStyle/>
          <a:p>
            <a:r>
              <a:rPr lang="fr-FR" dirty="0"/>
              <a:t>Un</a:t>
            </a:r>
            <a:r>
              <a:rPr lang="fr-FR" u="sng" dirty="0"/>
              <a:t> équipement neurobiologique </a:t>
            </a:r>
          </a:p>
          <a:p>
            <a:r>
              <a:rPr lang="fr-FR" dirty="0"/>
              <a:t>pour apprendre</a:t>
            </a:r>
          </a:p>
        </p:txBody>
      </p:sp>
      <p:sp>
        <p:nvSpPr>
          <p:cNvPr id="6" name="ZoneTexte 5">
            <a:extLst>
              <a:ext uri="{FF2B5EF4-FFF2-40B4-BE49-F238E27FC236}">
                <a16:creationId xmlns:a16="http://schemas.microsoft.com/office/drawing/2014/main" id="{A5CE2C1A-0E78-FD7C-7E99-20EF5BAF2856}"/>
              </a:ext>
            </a:extLst>
          </p:cNvPr>
          <p:cNvSpPr txBox="1"/>
          <p:nvPr/>
        </p:nvSpPr>
        <p:spPr>
          <a:xfrm>
            <a:off x="5183565" y="5691190"/>
            <a:ext cx="4221176" cy="646331"/>
          </a:xfrm>
          <a:prstGeom prst="rect">
            <a:avLst/>
          </a:prstGeom>
          <a:noFill/>
        </p:spPr>
        <p:txBody>
          <a:bodyPr wrap="square" rtlCol="0">
            <a:spAutoFit/>
          </a:bodyPr>
          <a:lstStyle/>
          <a:p>
            <a:r>
              <a:rPr lang="fr-FR" dirty="0"/>
              <a:t>un </a:t>
            </a:r>
            <a:r>
              <a:rPr lang="fr-FR" u="sng" dirty="0"/>
              <a:t>environnement</a:t>
            </a:r>
            <a:r>
              <a:rPr lang="fr-FR" dirty="0"/>
              <a:t> dans lequel les enfants vivent et apprennent</a:t>
            </a:r>
          </a:p>
        </p:txBody>
      </p:sp>
      <p:sp>
        <p:nvSpPr>
          <p:cNvPr id="7" name="ZoneTexte 6">
            <a:extLst>
              <a:ext uri="{FF2B5EF4-FFF2-40B4-BE49-F238E27FC236}">
                <a16:creationId xmlns:a16="http://schemas.microsoft.com/office/drawing/2014/main" id="{40E88AE3-68B1-F4B8-280F-09D428FEBCF9}"/>
              </a:ext>
            </a:extLst>
          </p:cNvPr>
          <p:cNvSpPr txBox="1"/>
          <p:nvPr/>
        </p:nvSpPr>
        <p:spPr>
          <a:xfrm>
            <a:off x="4572000" y="5691190"/>
            <a:ext cx="439413" cy="369332"/>
          </a:xfrm>
          <a:prstGeom prst="rect">
            <a:avLst/>
          </a:prstGeom>
          <a:noFill/>
        </p:spPr>
        <p:txBody>
          <a:bodyPr wrap="square" rtlCol="0">
            <a:spAutoFit/>
          </a:bodyPr>
          <a:lstStyle/>
          <a:p>
            <a:r>
              <a:rPr lang="fr-FR" dirty="0"/>
              <a:t>&amp;</a:t>
            </a:r>
          </a:p>
        </p:txBody>
      </p:sp>
    </p:spTree>
    <p:extLst>
      <p:ext uri="{BB962C8B-B14F-4D97-AF65-F5344CB8AC3E}">
        <p14:creationId xmlns:p14="http://schemas.microsoft.com/office/powerpoint/2010/main" val="2277418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AFB7D0-E241-57A7-7C40-D9C4FF2E5CB7}"/>
              </a:ext>
            </a:extLst>
          </p:cNvPr>
          <p:cNvSpPr>
            <a:spLocks noGrp="1"/>
          </p:cNvSpPr>
          <p:nvPr>
            <p:ph type="title"/>
          </p:nvPr>
        </p:nvSpPr>
        <p:spPr/>
        <p:txBody>
          <a:bodyPr/>
          <a:lstStyle/>
          <a:p>
            <a:r>
              <a:rPr lang="fr-FR" dirty="0"/>
              <a:t>Interactions de qualité</a:t>
            </a:r>
          </a:p>
        </p:txBody>
      </p:sp>
      <p:sp>
        <p:nvSpPr>
          <p:cNvPr id="3" name="Espace réservé du contenu 2">
            <a:extLst>
              <a:ext uri="{FF2B5EF4-FFF2-40B4-BE49-F238E27FC236}">
                <a16:creationId xmlns:a16="http://schemas.microsoft.com/office/drawing/2014/main" id="{6C770FFA-B1B2-7916-E9E9-A5C897412290}"/>
              </a:ext>
            </a:extLst>
          </p:cNvPr>
          <p:cNvSpPr>
            <a:spLocks noGrp="1"/>
          </p:cNvSpPr>
          <p:nvPr>
            <p:ph idx="1"/>
          </p:nvPr>
        </p:nvSpPr>
        <p:spPr/>
        <p:txBody>
          <a:bodyPr/>
          <a:lstStyle/>
          <a:p>
            <a:r>
              <a:rPr lang="fr-FR" dirty="0">
                <a:solidFill>
                  <a:srgbClr val="418E2C"/>
                </a:solidFill>
              </a:rPr>
              <a:t>Détecter </a:t>
            </a:r>
            <a:r>
              <a:rPr lang="fr-FR" dirty="0">
                <a:solidFill>
                  <a:schemeClr val="tx1"/>
                </a:solidFill>
              </a:rPr>
              <a:t>les initiations communicatives de l’enfant (réceptivité) et y </a:t>
            </a:r>
            <a:r>
              <a:rPr lang="fr-FR" dirty="0">
                <a:solidFill>
                  <a:srgbClr val="418E2C"/>
                </a:solidFill>
              </a:rPr>
              <a:t>répondre </a:t>
            </a:r>
            <a:r>
              <a:rPr lang="fr-FR" dirty="0">
                <a:solidFill>
                  <a:schemeClr val="tx1"/>
                </a:solidFill>
              </a:rPr>
              <a:t>(réactivité)</a:t>
            </a:r>
          </a:p>
          <a:p>
            <a:endParaRPr lang="fr-FR" dirty="0"/>
          </a:p>
          <a:p>
            <a:r>
              <a:rPr lang="fr-FR" dirty="0"/>
              <a:t>Importance de la quantité et de la qualité du </a:t>
            </a:r>
            <a:r>
              <a:rPr lang="fr-FR" dirty="0">
                <a:solidFill>
                  <a:srgbClr val="418E2C"/>
                </a:solidFill>
              </a:rPr>
              <a:t>langage adressé à l’enfant (LAE)</a:t>
            </a:r>
          </a:p>
          <a:p>
            <a:endParaRPr lang="fr-FR" dirty="0">
              <a:solidFill>
                <a:srgbClr val="418E2C"/>
              </a:solidFill>
            </a:endParaRPr>
          </a:p>
          <a:p>
            <a:r>
              <a:rPr lang="fr-FR" dirty="0">
                <a:solidFill>
                  <a:srgbClr val="418E2C"/>
                </a:solidFill>
              </a:rPr>
              <a:t>LAE adapté </a:t>
            </a:r>
            <a:r>
              <a:rPr lang="fr-FR" dirty="0">
                <a:solidFill>
                  <a:schemeClr val="tx1"/>
                </a:solidFill>
              </a:rPr>
              <a:t>au niveau de l’enfant</a:t>
            </a:r>
          </a:p>
          <a:p>
            <a:endParaRPr lang="fr-FR" dirty="0">
              <a:solidFill>
                <a:srgbClr val="418E2C"/>
              </a:solidFill>
            </a:endParaRPr>
          </a:p>
          <a:p>
            <a:r>
              <a:rPr lang="fr-FR" dirty="0">
                <a:solidFill>
                  <a:schemeClr val="tx1"/>
                </a:solidFill>
              </a:rPr>
              <a:t>si possible en suivant ses </a:t>
            </a:r>
            <a:r>
              <a:rPr lang="fr-FR" dirty="0">
                <a:solidFill>
                  <a:srgbClr val="418E2C"/>
                </a:solidFill>
              </a:rPr>
              <a:t>intérêts</a:t>
            </a:r>
          </a:p>
          <a:p>
            <a:endParaRPr lang="fr-FR" dirty="0">
              <a:solidFill>
                <a:srgbClr val="418E2C"/>
              </a:solidFill>
            </a:endParaRPr>
          </a:p>
          <a:p>
            <a:endParaRPr lang="fr-FR" dirty="0">
              <a:solidFill>
                <a:srgbClr val="418E2C"/>
              </a:solidFill>
            </a:endParaRPr>
          </a:p>
          <a:p>
            <a:pPr marL="0" indent="0">
              <a:buNone/>
            </a:pPr>
            <a:endParaRPr lang="fr-FR" dirty="0">
              <a:solidFill>
                <a:srgbClr val="418E2C"/>
              </a:solidFill>
            </a:endParaRPr>
          </a:p>
          <a:p>
            <a:pPr marL="0" indent="0">
              <a:buNone/>
            </a:pPr>
            <a:endParaRPr lang="fr-FR" dirty="0">
              <a:solidFill>
                <a:srgbClr val="418E2C"/>
              </a:solidFill>
            </a:endParaRPr>
          </a:p>
          <a:p>
            <a:endParaRPr lang="fr-FR" dirty="0">
              <a:solidFill>
                <a:srgbClr val="418E2C"/>
              </a:solidFill>
            </a:endParaRPr>
          </a:p>
        </p:txBody>
      </p:sp>
      <p:sp>
        <p:nvSpPr>
          <p:cNvPr id="4" name="Espace réservé du numéro de diapositive 3">
            <a:extLst>
              <a:ext uri="{FF2B5EF4-FFF2-40B4-BE49-F238E27FC236}">
                <a16:creationId xmlns:a16="http://schemas.microsoft.com/office/drawing/2014/main" id="{024EB68B-391A-44F6-DF8F-A8B41804782C}"/>
              </a:ext>
            </a:extLst>
          </p:cNvPr>
          <p:cNvSpPr>
            <a:spLocks noGrp="1"/>
          </p:cNvSpPr>
          <p:nvPr>
            <p:ph type="sldNum" sz="quarter" idx="12"/>
          </p:nvPr>
        </p:nvSpPr>
        <p:spPr/>
        <p:txBody>
          <a:bodyPr/>
          <a:lstStyle/>
          <a:p>
            <a:fld id="{162F1D00-BD13-4404-86B0-79703945A0A7}" type="slidenum">
              <a:rPr lang="en-US" smtClean="0"/>
              <a:t>21</a:t>
            </a:fld>
            <a:endParaRPr lang="en-US"/>
          </a:p>
        </p:txBody>
      </p:sp>
      <p:pic>
        <p:nvPicPr>
          <p:cNvPr id="5" name="Image 4" descr="Une image contenant écriture manuscrite, Police, calligraphie, typographie&#10;&#10;Description générée automatiquement">
            <a:extLst>
              <a:ext uri="{FF2B5EF4-FFF2-40B4-BE49-F238E27FC236}">
                <a16:creationId xmlns:a16="http://schemas.microsoft.com/office/drawing/2014/main" id="{29F2DD5E-3A7B-289C-C3FE-B6545E02F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9636" y="228600"/>
            <a:ext cx="1359647" cy="1456765"/>
          </a:xfrm>
          <a:prstGeom prst="rect">
            <a:avLst/>
          </a:prstGeom>
        </p:spPr>
      </p:pic>
    </p:spTree>
    <p:extLst>
      <p:ext uri="{BB962C8B-B14F-4D97-AF65-F5344CB8AC3E}">
        <p14:creationId xmlns:p14="http://schemas.microsoft.com/office/powerpoint/2010/main" val="3544506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EF941-8161-5B17-26F3-5F936FD76017}"/>
              </a:ext>
            </a:extLst>
          </p:cNvPr>
          <p:cNvSpPr>
            <a:spLocks noGrp="1"/>
          </p:cNvSpPr>
          <p:nvPr>
            <p:ph type="title"/>
          </p:nvPr>
        </p:nvSpPr>
        <p:spPr/>
        <p:txBody>
          <a:bodyPr/>
          <a:lstStyle/>
          <a:p>
            <a:r>
              <a:rPr lang="fr-FR" dirty="0"/>
              <a:t>Quantité de langage adressé</a:t>
            </a:r>
          </a:p>
        </p:txBody>
      </p:sp>
      <p:sp>
        <p:nvSpPr>
          <p:cNvPr id="3" name="Espace réservé du contenu 2">
            <a:extLst>
              <a:ext uri="{FF2B5EF4-FFF2-40B4-BE49-F238E27FC236}">
                <a16:creationId xmlns:a16="http://schemas.microsoft.com/office/drawing/2014/main" id="{E26CDCF7-F7B3-2C55-6A46-D679639C23EF}"/>
              </a:ext>
            </a:extLst>
          </p:cNvPr>
          <p:cNvSpPr>
            <a:spLocks noGrp="1"/>
          </p:cNvSpPr>
          <p:nvPr>
            <p:ph idx="1"/>
          </p:nvPr>
        </p:nvSpPr>
        <p:spPr/>
        <p:txBody>
          <a:bodyPr>
            <a:normAutofit/>
          </a:bodyPr>
          <a:lstStyle/>
          <a:p>
            <a:r>
              <a:rPr lang="fr-FR" dirty="0"/>
              <a:t>mesure de la </a:t>
            </a:r>
            <a:r>
              <a:rPr lang="fr-FR" b="1" dirty="0">
                <a:solidFill>
                  <a:schemeClr val="accent3"/>
                </a:solidFill>
              </a:rPr>
              <a:t>quantité</a:t>
            </a:r>
            <a:r>
              <a:rPr lang="fr-FR" b="1" dirty="0"/>
              <a:t> </a:t>
            </a:r>
            <a:r>
              <a:rPr lang="fr-FR" dirty="0"/>
              <a:t>de langage adressé à l’enfant</a:t>
            </a:r>
          </a:p>
          <a:p>
            <a:endParaRPr lang="fr-FR" sz="2800" dirty="0"/>
          </a:p>
          <a:p>
            <a:pPr lvl="1"/>
            <a:r>
              <a:rPr lang="fr-FR" sz="2800" dirty="0"/>
              <a:t>L-SES : l’enfant entend environ 600 mots / heure</a:t>
            </a:r>
          </a:p>
          <a:p>
            <a:pPr lvl="1"/>
            <a:r>
              <a:rPr lang="fr-FR" sz="2800" dirty="0"/>
              <a:t>M-SES : 1200 mots /heure</a:t>
            </a:r>
          </a:p>
          <a:p>
            <a:pPr lvl="1"/>
            <a:r>
              <a:rPr lang="fr-FR" sz="2800" dirty="0"/>
              <a:t>H-SES : 2100 mots / heure</a:t>
            </a:r>
          </a:p>
          <a:p>
            <a:pPr lvl="1"/>
            <a:endParaRPr lang="fr-FR" dirty="0"/>
          </a:p>
          <a:p>
            <a:pPr lvl="1"/>
            <a:endParaRPr lang="fr-FR" dirty="0"/>
          </a:p>
          <a:p>
            <a:r>
              <a:rPr lang="fr-FR" dirty="0"/>
              <a:t>Vers 4 ans, la différence entre H-SES &amp; L-SES  : 30 millions de mots en moins !</a:t>
            </a:r>
          </a:p>
          <a:p>
            <a:endParaRPr lang="fr-FR" dirty="0"/>
          </a:p>
        </p:txBody>
      </p:sp>
      <p:sp>
        <p:nvSpPr>
          <p:cNvPr id="4" name="Espace réservé du numéro de diapositive 3">
            <a:extLst>
              <a:ext uri="{FF2B5EF4-FFF2-40B4-BE49-F238E27FC236}">
                <a16:creationId xmlns:a16="http://schemas.microsoft.com/office/drawing/2014/main" id="{6267180D-7B03-B85B-9464-85B4AD0680F0}"/>
              </a:ext>
            </a:extLst>
          </p:cNvPr>
          <p:cNvSpPr>
            <a:spLocks noGrp="1"/>
          </p:cNvSpPr>
          <p:nvPr>
            <p:ph type="sldNum" sz="quarter" idx="12"/>
          </p:nvPr>
        </p:nvSpPr>
        <p:spPr/>
        <p:txBody>
          <a:bodyPr/>
          <a:lstStyle/>
          <a:p>
            <a:fld id="{162F1D00-BD13-4404-86B0-79703945A0A7}" type="slidenum">
              <a:rPr lang="en-US" smtClean="0"/>
              <a:t>22</a:t>
            </a:fld>
            <a:endParaRPr lang="en-US"/>
          </a:p>
        </p:txBody>
      </p:sp>
      <p:sp>
        <p:nvSpPr>
          <p:cNvPr id="5" name="ZoneTexte 4">
            <a:extLst>
              <a:ext uri="{FF2B5EF4-FFF2-40B4-BE49-F238E27FC236}">
                <a16:creationId xmlns:a16="http://schemas.microsoft.com/office/drawing/2014/main" id="{04F073B1-E748-9367-2099-41F5ED918EBD}"/>
              </a:ext>
            </a:extLst>
          </p:cNvPr>
          <p:cNvSpPr txBox="1"/>
          <p:nvPr/>
        </p:nvSpPr>
        <p:spPr>
          <a:xfrm>
            <a:off x="6544235" y="6126164"/>
            <a:ext cx="2599765" cy="646331"/>
          </a:xfrm>
          <a:prstGeom prst="rect">
            <a:avLst/>
          </a:prstGeom>
          <a:noFill/>
        </p:spPr>
        <p:txBody>
          <a:bodyPr wrap="square" rtlCol="0">
            <a:spAutoFit/>
          </a:bodyPr>
          <a:lstStyle/>
          <a:p>
            <a:r>
              <a:rPr lang="fr-FR" dirty="0"/>
              <a:t>Hart &amp; </a:t>
            </a:r>
            <a:r>
              <a:rPr lang="fr-FR" dirty="0" err="1"/>
              <a:t>Risley</a:t>
            </a:r>
            <a:r>
              <a:rPr lang="fr-FR" dirty="0"/>
              <a:t>, 1995 ; Hoff, 2003</a:t>
            </a:r>
          </a:p>
        </p:txBody>
      </p:sp>
    </p:spTree>
    <p:extLst>
      <p:ext uri="{BB962C8B-B14F-4D97-AF65-F5344CB8AC3E}">
        <p14:creationId xmlns:p14="http://schemas.microsoft.com/office/powerpoint/2010/main" val="461692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185116-E9DE-FEDF-20BF-998E897BF486}"/>
              </a:ext>
            </a:extLst>
          </p:cNvPr>
          <p:cNvSpPr>
            <a:spLocks noGrp="1"/>
          </p:cNvSpPr>
          <p:nvPr>
            <p:ph type="title"/>
          </p:nvPr>
        </p:nvSpPr>
        <p:spPr/>
        <p:txBody>
          <a:bodyPr/>
          <a:lstStyle/>
          <a:p>
            <a:r>
              <a:rPr lang="fr-FR" dirty="0"/>
              <a:t>Qualité du langage adressé</a:t>
            </a:r>
          </a:p>
        </p:txBody>
      </p:sp>
      <p:sp>
        <p:nvSpPr>
          <p:cNvPr id="3" name="Espace réservé du contenu 2">
            <a:extLst>
              <a:ext uri="{FF2B5EF4-FFF2-40B4-BE49-F238E27FC236}">
                <a16:creationId xmlns:a16="http://schemas.microsoft.com/office/drawing/2014/main" id="{69D0FC70-D1D4-86E9-5A0B-BDD7947E61B6}"/>
              </a:ext>
            </a:extLst>
          </p:cNvPr>
          <p:cNvSpPr>
            <a:spLocks noGrp="1"/>
          </p:cNvSpPr>
          <p:nvPr>
            <p:ph idx="1"/>
          </p:nvPr>
        </p:nvSpPr>
        <p:spPr>
          <a:xfrm>
            <a:off x="498474" y="1329922"/>
            <a:ext cx="7890809" cy="4796242"/>
          </a:xfrm>
        </p:spPr>
        <p:txBody>
          <a:bodyPr/>
          <a:lstStyle/>
          <a:p>
            <a:r>
              <a:rPr lang="fr-BE" dirty="0"/>
              <a:t> importance de la </a:t>
            </a:r>
            <a:r>
              <a:rPr lang="fr-BE" b="1" dirty="0">
                <a:solidFill>
                  <a:schemeClr val="accent3"/>
                </a:solidFill>
              </a:rPr>
              <a:t>qualité</a:t>
            </a:r>
            <a:r>
              <a:rPr lang="fr-BE" dirty="0"/>
              <a:t> du langage parental </a:t>
            </a:r>
          </a:p>
          <a:p>
            <a:pPr lvl="1"/>
            <a:r>
              <a:rPr lang="fr-BE" sz="2800" dirty="0"/>
              <a:t>diversité lexicale, discours décontextualisé</a:t>
            </a:r>
          </a:p>
          <a:p>
            <a:pPr marL="0" indent="0">
              <a:buNone/>
            </a:pPr>
            <a:endParaRPr lang="fr-BE" dirty="0"/>
          </a:p>
          <a:p>
            <a:r>
              <a:rPr lang="fr-BE" dirty="0"/>
              <a:t>variation selon le SES</a:t>
            </a:r>
          </a:p>
          <a:p>
            <a:endParaRPr lang="fr-BE" dirty="0"/>
          </a:p>
          <a:p>
            <a:r>
              <a:rPr lang="fr-BE" dirty="0"/>
              <a:t>« Input de qualité »</a:t>
            </a:r>
          </a:p>
          <a:p>
            <a:endParaRPr lang="fr-BE" dirty="0"/>
          </a:p>
          <a:p>
            <a:r>
              <a:rPr lang="fr-BE" dirty="0"/>
              <a:t>plus important que la qualité</a:t>
            </a:r>
            <a:endParaRPr lang="fr-FR" dirty="0"/>
          </a:p>
        </p:txBody>
      </p:sp>
      <p:sp>
        <p:nvSpPr>
          <p:cNvPr id="4" name="Espace réservé du numéro de diapositive 3">
            <a:extLst>
              <a:ext uri="{FF2B5EF4-FFF2-40B4-BE49-F238E27FC236}">
                <a16:creationId xmlns:a16="http://schemas.microsoft.com/office/drawing/2014/main" id="{639F1E5F-CDCD-76C7-26B8-9E1AF49F85E5}"/>
              </a:ext>
            </a:extLst>
          </p:cNvPr>
          <p:cNvSpPr>
            <a:spLocks noGrp="1"/>
          </p:cNvSpPr>
          <p:nvPr>
            <p:ph type="sldNum" sz="quarter" idx="12"/>
          </p:nvPr>
        </p:nvSpPr>
        <p:spPr/>
        <p:txBody>
          <a:bodyPr/>
          <a:lstStyle/>
          <a:p>
            <a:fld id="{162F1D00-BD13-4404-86B0-79703945A0A7}" type="slidenum">
              <a:rPr lang="en-US" smtClean="0"/>
              <a:t>23</a:t>
            </a:fld>
            <a:endParaRPr lang="en-US"/>
          </a:p>
        </p:txBody>
      </p:sp>
      <p:sp>
        <p:nvSpPr>
          <p:cNvPr id="5" name="ZoneTexte 4">
            <a:extLst>
              <a:ext uri="{FF2B5EF4-FFF2-40B4-BE49-F238E27FC236}">
                <a16:creationId xmlns:a16="http://schemas.microsoft.com/office/drawing/2014/main" id="{F20FDB1B-A4AD-DB0A-E681-1C533F6E0177}"/>
              </a:ext>
            </a:extLst>
          </p:cNvPr>
          <p:cNvSpPr txBox="1"/>
          <p:nvPr/>
        </p:nvSpPr>
        <p:spPr>
          <a:xfrm>
            <a:off x="7028329" y="6126164"/>
            <a:ext cx="2115671" cy="369332"/>
          </a:xfrm>
          <a:prstGeom prst="rect">
            <a:avLst/>
          </a:prstGeom>
          <a:noFill/>
        </p:spPr>
        <p:txBody>
          <a:bodyPr wrap="square" rtlCol="0">
            <a:spAutoFit/>
          </a:bodyPr>
          <a:lstStyle/>
          <a:p>
            <a:r>
              <a:rPr lang="fr-FR" dirty="0"/>
              <a:t>Rowe, 2008, 2020</a:t>
            </a:r>
          </a:p>
        </p:txBody>
      </p:sp>
    </p:spTree>
    <p:extLst>
      <p:ext uri="{BB962C8B-B14F-4D97-AF65-F5344CB8AC3E}">
        <p14:creationId xmlns:p14="http://schemas.microsoft.com/office/powerpoint/2010/main" val="3390520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5EEE32-4647-25C2-D218-9BB21C4B5441}"/>
              </a:ext>
            </a:extLst>
          </p:cNvPr>
          <p:cNvSpPr>
            <a:spLocks noGrp="1"/>
          </p:cNvSpPr>
          <p:nvPr>
            <p:ph type="title"/>
          </p:nvPr>
        </p:nvSpPr>
        <p:spPr/>
        <p:txBody>
          <a:bodyPr/>
          <a:lstStyle/>
          <a:p>
            <a:pPr algn="just"/>
            <a:r>
              <a:rPr lang="fr-FR" sz="2400" dirty="0"/>
              <a:t>Apprentissage multilingue</a:t>
            </a:r>
          </a:p>
        </p:txBody>
      </p:sp>
      <p:pic>
        <p:nvPicPr>
          <p:cNvPr id="4098" name="Picture 2" descr="Images Illustration Chat | Vecteurs, photos et PSD gratuits">
            <a:extLst>
              <a:ext uri="{FF2B5EF4-FFF2-40B4-BE49-F238E27FC236}">
                <a16:creationId xmlns:a16="http://schemas.microsoft.com/office/drawing/2014/main" id="{C82B53EF-5E38-FFE1-7FB1-1268F3935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655" y="2506795"/>
            <a:ext cx="1040042" cy="9222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nfant Garçon Portant Des Dessins Animés Banque D'Images Et Photos Libres  De Droits. Image 74954920.">
            <a:extLst>
              <a:ext uri="{FF2B5EF4-FFF2-40B4-BE49-F238E27FC236}">
                <a16:creationId xmlns:a16="http://schemas.microsoft.com/office/drawing/2014/main" id="{F408B447-2755-5AED-2634-FE4E62B80D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778" y="2096927"/>
            <a:ext cx="725557" cy="72555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AD3A099-D5AB-9E97-3068-3AE57491C0B3}"/>
              </a:ext>
            </a:extLst>
          </p:cNvPr>
          <p:cNvSpPr txBox="1"/>
          <p:nvPr/>
        </p:nvSpPr>
        <p:spPr>
          <a:xfrm>
            <a:off x="845069" y="2878152"/>
            <a:ext cx="1138453" cy="300082"/>
          </a:xfrm>
          <a:prstGeom prst="rect">
            <a:avLst/>
          </a:prstGeom>
          <a:noFill/>
        </p:spPr>
        <p:txBody>
          <a:bodyPr wrap="none" rtlCol="0">
            <a:spAutoFit/>
          </a:bodyPr>
          <a:lstStyle/>
          <a:p>
            <a:r>
              <a:rPr lang="fr-FR" sz="1350" dirty="0"/>
              <a:t>monolingue</a:t>
            </a:r>
          </a:p>
        </p:txBody>
      </p:sp>
      <p:cxnSp>
        <p:nvCxnSpPr>
          <p:cNvPr id="6" name="Connecteur droit avec flèche 5">
            <a:extLst>
              <a:ext uri="{FF2B5EF4-FFF2-40B4-BE49-F238E27FC236}">
                <a16:creationId xmlns:a16="http://schemas.microsoft.com/office/drawing/2014/main" id="{4F79C646-9EC6-1AF1-D3EA-8129272021C2}"/>
              </a:ext>
            </a:extLst>
          </p:cNvPr>
          <p:cNvCxnSpPr>
            <a:cxnSpLocks/>
          </p:cNvCxnSpPr>
          <p:nvPr/>
        </p:nvCxnSpPr>
        <p:spPr>
          <a:xfrm flipH="1">
            <a:off x="2355574" y="3333388"/>
            <a:ext cx="1198289" cy="436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65AFA796-EA33-FD92-4958-763597F36419}"/>
              </a:ext>
            </a:extLst>
          </p:cNvPr>
          <p:cNvSpPr/>
          <p:nvPr/>
        </p:nvSpPr>
        <p:spPr>
          <a:xfrm>
            <a:off x="777511" y="3588025"/>
            <a:ext cx="1133061" cy="362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Chat</a:t>
            </a:r>
          </a:p>
        </p:txBody>
      </p:sp>
      <p:pic>
        <p:nvPicPr>
          <p:cNvPr id="4102" name="Picture 6" descr="Icône De Petit Garçon Conception D'enfant Dessin De Vecteur Illustration de  Vecteur - Illustration du visage, dessin: 73386808">
            <a:extLst>
              <a:ext uri="{FF2B5EF4-FFF2-40B4-BE49-F238E27FC236}">
                <a16:creationId xmlns:a16="http://schemas.microsoft.com/office/drawing/2014/main" id="{CB08792F-5658-C1E1-16A7-65C0D8C7F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018" y="1915539"/>
            <a:ext cx="697189" cy="88772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2AAD4F61-DA5E-698C-5638-1A263D6F1E22}"/>
              </a:ext>
            </a:extLst>
          </p:cNvPr>
          <p:cNvSpPr txBox="1"/>
          <p:nvPr/>
        </p:nvSpPr>
        <p:spPr>
          <a:xfrm>
            <a:off x="6716941" y="2803264"/>
            <a:ext cx="1096775" cy="300082"/>
          </a:xfrm>
          <a:prstGeom prst="rect">
            <a:avLst/>
          </a:prstGeom>
          <a:noFill/>
        </p:spPr>
        <p:txBody>
          <a:bodyPr wrap="none" rtlCol="0">
            <a:spAutoFit/>
          </a:bodyPr>
          <a:lstStyle/>
          <a:p>
            <a:r>
              <a:rPr lang="fr-FR" sz="1350" dirty="0"/>
              <a:t>Multilingue</a:t>
            </a:r>
          </a:p>
        </p:txBody>
      </p:sp>
      <p:cxnSp>
        <p:nvCxnSpPr>
          <p:cNvPr id="12" name="Connecteur droit avec flèche 11">
            <a:extLst>
              <a:ext uri="{FF2B5EF4-FFF2-40B4-BE49-F238E27FC236}">
                <a16:creationId xmlns:a16="http://schemas.microsoft.com/office/drawing/2014/main" id="{BDABDA4F-FD49-4A09-7F49-655E8DAF0490}"/>
              </a:ext>
            </a:extLst>
          </p:cNvPr>
          <p:cNvCxnSpPr>
            <a:cxnSpLocks/>
          </p:cNvCxnSpPr>
          <p:nvPr/>
        </p:nvCxnSpPr>
        <p:spPr>
          <a:xfrm>
            <a:off x="4919870" y="3222763"/>
            <a:ext cx="1292087" cy="5790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 coins arrondis 14">
            <a:extLst>
              <a:ext uri="{FF2B5EF4-FFF2-40B4-BE49-F238E27FC236}">
                <a16:creationId xmlns:a16="http://schemas.microsoft.com/office/drawing/2014/main" id="{914E6AEC-A1B2-DCA2-2603-5B4653419959}"/>
              </a:ext>
            </a:extLst>
          </p:cNvPr>
          <p:cNvSpPr/>
          <p:nvPr/>
        </p:nvSpPr>
        <p:spPr>
          <a:xfrm>
            <a:off x="6633235" y="3151999"/>
            <a:ext cx="1133061" cy="362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Chat</a:t>
            </a:r>
          </a:p>
        </p:txBody>
      </p:sp>
      <p:sp>
        <p:nvSpPr>
          <p:cNvPr id="16" name="Rectangle : coins arrondis 15">
            <a:extLst>
              <a:ext uri="{FF2B5EF4-FFF2-40B4-BE49-F238E27FC236}">
                <a16:creationId xmlns:a16="http://schemas.microsoft.com/office/drawing/2014/main" id="{0AFC9D46-D3A5-58FE-0314-F5B4A8BC90D8}"/>
              </a:ext>
            </a:extLst>
          </p:cNvPr>
          <p:cNvSpPr/>
          <p:nvPr/>
        </p:nvSpPr>
        <p:spPr>
          <a:xfrm>
            <a:off x="6633235" y="3620433"/>
            <a:ext cx="1103063" cy="362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Cat</a:t>
            </a:r>
          </a:p>
        </p:txBody>
      </p:sp>
      <p:sp>
        <p:nvSpPr>
          <p:cNvPr id="17" name="Rectangle : coins arrondis 16">
            <a:extLst>
              <a:ext uri="{FF2B5EF4-FFF2-40B4-BE49-F238E27FC236}">
                <a16:creationId xmlns:a16="http://schemas.microsoft.com/office/drawing/2014/main" id="{6B99FA6F-5515-9EEF-2A07-C97586D67709}"/>
              </a:ext>
            </a:extLst>
          </p:cNvPr>
          <p:cNvSpPr/>
          <p:nvPr/>
        </p:nvSpPr>
        <p:spPr>
          <a:xfrm>
            <a:off x="6618236" y="4064140"/>
            <a:ext cx="1133061" cy="362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err="1"/>
              <a:t>Gato</a:t>
            </a:r>
            <a:endParaRPr lang="fr-FR" sz="1350" dirty="0"/>
          </a:p>
        </p:txBody>
      </p:sp>
      <p:sp>
        <p:nvSpPr>
          <p:cNvPr id="8" name="Rectangle : coins arrondis 7">
            <a:extLst>
              <a:ext uri="{FF2B5EF4-FFF2-40B4-BE49-F238E27FC236}">
                <a16:creationId xmlns:a16="http://schemas.microsoft.com/office/drawing/2014/main" id="{39FB1C84-A466-B4C7-545C-4194ACCB0F14}"/>
              </a:ext>
            </a:extLst>
          </p:cNvPr>
          <p:cNvSpPr/>
          <p:nvPr/>
        </p:nvSpPr>
        <p:spPr>
          <a:xfrm>
            <a:off x="777511" y="4953125"/>
            <a:ext cx="1133061" cy="362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Lit</a:t>
            </a:r>
          </a:p>
        </p:txBody>
      </p:sp>
      <p:cxnSp>
        <p:nvCxnSpPr>
          <p:cNvPr id="11" name="Connecteur droit avec flèche 10">
            <a:extLst>
              <a:ext uri="{FF2B5EF4-FFF2-40B4-BE49-F238E27FC236}">
                <a16:creationId xmlns:a16="http://schemas.microsoft.com/office/drawing/2014/main" id="{21205004-097B-0CD4-FEE2-1FE98FCB6C81}"/>
              </a:ext>
            </a:extLst>
          </p:cNvPr>
          <p:cNvCxnSpPr>
            <a:cxnSpLocks/>
          </p:cNvCxnSpPr>
          <p:nvPr/>
        </p:nvCxnSpPr>
        <p:spPr>
          <a:xfrm flipH="1" flipV="1">
            <a:off x="2435087" y="5119316"/>
            <a:ext cx="1033670" cy="15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2F09DD4-D8F7-C469-5BAB-D9A784535B1C}"/>
              </a:ext>
            </a:extLst>
          </p:cNvPr>
          <p:cNvCxnSpPr>
            <a:cxnSpLocks/>
          </p:cNvCxnSpPr>
          <p:nvPr/>
        </p:nvCxnSpPr>
        <p:spPr>
          <a:xfrm>
            <a:off x="4865204" y="5119316"/>
            <a:ext cx="14014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 coins arrondis 20">
            <a:extLst>
              <a:ext uri="{FF2B5EF4-FFF2-40B4-BE49-F238E27FC236}">
                <a16:creationId xmlns:a16="http://schemas.microsoft.com/office/drawing/2014/main" id="{6FBCC3FD-1D39-88BF-CBF6-2091DFE3C96E}"/>
              </a:ext>
            </a:extLst>
          </p:cNvPr>
          <p:cNvSpPr/>
          <p:nvPr/>
        </p:nvSpPr>
        <p:spPr>
          <a:xfrm>
            <a:off x="6633235" y="4843504"/>
            <a:ext cx="1133061" cy="362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Cama</a:t>
            </a:r>
          </a:p>
        </p:txBody>
      </p:sp>
      <p:pic>
        <p:nvPicPr>
          <p:cNvPr id="5126" name="Picture 6" descr="Lit de dessin animé avec ours en peluche 263254 - Telecharger Vectoriel  Gratuit, Clipart Graphique, Vecteur Dessins et Pictogramme Gratuit">
            <a:extLst>
              <a:ext uri="{FF2B5EF4-FFF2-40B4-BE49-F238E27FC236}">
                <a16:creationId xmlns:a16="http://schemas.microsoft.com/office/drawing/2014/main" id="{0FF615E4-D151-55EB-0D91-81F7700F7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4425" y="4701520"/>
            <a:ext cx="1133062" cy="70766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 coins arrondis 23">
            <a:extLst>
              <a:ext uri="{FF2B5EF4-FFF2-40B4-BE49-F238E27FC236}">
                <a16:creationId xmlns:a16="http://schemas.microsoft.com/office/drawing/2014/main" id="{10789724-1D8F-C647-70C8-A25F10BC8D54}"/>
              </a:ext>
            </a:extLst>
          </p:cNvPr>
          <p:cNvSpPr/>
          <p:nvPr/>
        </p:nvSpPr>
        <p:spPr>
          <a:xfrm>
            <a:off x="6633235" y="5221544"/>
            <a:ext cx="1133061" cy="36277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t>Lit</a:t>
            </a:r>
          </a:p>
        </p:txBody>
      </p:sp>
      <p:sp>
        <p:nvSpPr>
          <p:cNvPr id="25" name="Rectangle : coins arrondis 24">
            <a:extLst>
              <a:ext uri="{FF2B5EF4-FFF2-40B4-BE49-F238E27FC236}">
                <a16:creationId xmlns:a16="http://schemas.microsoft.com/office/drawing/2014/main" id="{CCA5D6A5-C510-685F-E21E-61A203DC0108}"/>
              </a:ext>
            </a:extLst>
          </p:cNvPr>
          <p:cNvSpPr/>
          <p:nvPr/>
        </p:nvSpPr>
        <p:spPr>
          <a:xfrm>
            <a:off x="6633235" y="5603972"/>
            <a:ext cx="1133061" cy="36277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err="1"/>
              <a:t>Bed</a:t>
            </a:r>
            <a:endParaRPr lang="fr-FR" sz="1350" dirty="0"/>
          </a:p>
        </p:txBody>
      </p:sp>
    </p:spTree>
    <p:extLst>
      <p:ext uri="{BB962C8B-B14F-4D97-AF65-F5344CB8AC3E}">
        <p14:creationId xmlns:p14="http://schemas.microsoft.com/office/powerpoint/2010/main" val="4896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0250" y="4236446"/>
            <a:ext cx="5143500" cy="207813"/>
          </a:xfrm>
          <a:prstGeom prst="rect">
            <a:avLst/>
          </a:prstGeom>
          <a:solidFill>
            <a:schemeClr val="bg1"/>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spAutoFit/>
          </a:bodyPr>
          <a:lstStyle/>
          <a:p>
            <a:pPr hangingPunct="0"/>
            <a:endParaRPr lang="fr-BE" sz="1013">
              <a:solidFill>
                <a:srgbClr val="000000"/>
              </a:solidFill>
              <a:latin typeface="+mj-lt"/>
              <a:ea typeface="+mj-ea"/>
              <a:cs typeface="+mj-cs"/>
              <a:sym typeface="Avenir Roman"/>
            </a:endParaRPr>
          </a:p>
        </p:txBody>
      </p:sp>
      <p:pic>
        <p:nvPicPr>
          <p:cNvPr id="11" name="Image 10"/>
          <p:cNvPicPr>
            <a:picLocks noChangeAspect="1"/>
          </p:cNvPicPr>
          <p:nvPr/>
        </p:nvPicPr>
        <p:blipFill>
          <a:blip r:embed="rId3"/>
          <a:stretch>
            <a:fillRect/>
          </a:stretch>
        </p:blipFill>
        <p:spPr>
          <a:xfrm>
            <a:off x="4881259" y="3468452"/>
            <a:ext cx="2685890" cy="2300113"/>
          </a:xfrm>
          <a:prstGeom prst="rect">
            <a:avLst/>
          </a:prstGeom>
        </p:spPr>
      </p:pic>
      <p:sp>
        <p:nvSpPr>
          <p:cNvPr id="2" name="Titre 1"/>
          <p:cNvSpPr>
            <a:spLocks noGrp="1"/>
          </p:cNvSpPr>
          <p:nvPr>
            <p:ph type="title"/>
          </p:nvPr>
        </p:nvSpPr>
        <p:spPr/>
        <p:txBody>
          <a:bodyPr/>
          <a:lstStyle/>
          <a:p>
            <a:r>
              <a:rPr lang="fr-FR" dirty="0">
                <a:latin typeface="AkayaKanadaka" panose="02010502080401010103" pitchFamily="2" charset="77"/>
                <a:cs typeface="AkayaKanadaka" panose="02010502080401010103" pitchFamily="2" charset="77"/>
              </a:rPr>
              <a:t>Développement du langage dans un contexte de bilinguisme</a:t>
            </a:r>
          </a:p>
        </p:txBody>
      </p:sp>
      <p:sp>
        <p:nvSpPr>
          <p:cNvPr id="5" name="Ellipse 4"/>
          <p:cNvSpPr/>
          <p:nvPr/>
        </p:nvSpPr>
        <p:spPr>
          <a:xfrm>
            <a:off x="7188042" y="3797445"/>
            <a:ext cx="252663" cy="369971"/>
          </a:xfrm>
          <a:prstGeom prst="ellipse">
            <a:avLst/>
          </a:prstGeom>
          <a:noFill/>
          <a:ln w="57150">
            <a:solidFill>
              <a:srgbClr val="F88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013"/>
          </a:p>
        </p:txBody>
      </p:sp>
      <p:pic>
        <p:nvPicPr>
          <p:cNvPr id="9" name="Image 8"/>
          <p:cNvPicPr>
            <a:picLocks noChangeAspect="1"/>
          </p:cNvPicPr>
          <p:nvPr/>
        </p:nvPicPr>
        <p:blipFill>
          <a:blip r:embed="rId4"/>
          <a:stretch>
            <a:fillRect/>
          </a:stretch>
        </p:blipFill>
        <p:spPr>
          <a:xfrm>
            <a:off x="1703295" y="3363145"/>
            <a:ext cx="2559448" cy="2377065"/>
          </a:xfrm>
          <a:prstGeom prst="rect">
            <a:avLst/>
          </a:prstGeom>
        </p:spPr>
      </p:pic>
      <p:cxnSp>
        <p:nvCxnSpPr>
          <p:cNvPr id="10" name="Connecteur droit avec flèche 9"/>
          <p:cNvCxnSpPr/>
          <p:nvPr/>
        </p:nvCxnSpPr>
        <p:spPr>
          <a:xfrm>
            <a:off x="4131294" y="3939735"/>
            <a:ext cx="0" cy="38475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964783" y="2241262"/>
            <a:ext cx="1968523" cy="1224393"/>
          </a:xfrm>
          <a:prstGeom prst="wedgeRectCallout">
            <a:avLst>
              <a:gd name="adj1" fmla="val 20082"/>
              <a:gd name="adj2" fmla="val 61476"/>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is-IS" sz="1400" b="1" dirty="0">
                <a:solidFill>
                  <a:schemeClr val="tx1"/>
                </a:solidFill>
                <a:latin typeface="Calibri" panose="020F0502020204030204" pitchFamily="34" charset="0"/>
              </a:rPr>
              <a:t>… mais </a:t>
            </a:r>
            <a:r>
              <a:rPr lang="fr-BE" sz="1400" b="1" dirty="0">
                <a:solidFill>
                  <a:schemeClr val="tx1"/>
                </a:solidFill>
                <a:latin typeface="Calibri" panose="020F0502020204030204" pitchFamily="34" charset="0"/>
              </a:rPr>
              <a:t>même richesse lexicale lorsque les mots connus dans chaque langue sont pris en compte</a:t>
            </a:r>
          </a:p>
        </p:txBody>
      </p:sp>
      <p:sp>
        <p:nvSpPr>
          <p:cNvPr id="12" name="Rectangle 5"/>
          <p:cNvSpPr/>
          <p:nvPr/>
        </p:nvSpPr>
        <p:spPr>
          <a:xfrm>
            <a:off x="3040447" y="2203223"/>
            <a:ext cx="1699580" cy="1224394"/>
          </a:xfrm>
          <a:prstGeom prst="wedgeRectCallout">
            <a:avLst>
              <a:gd name="adj1" fmla="val 20082"/>
              <a:gd name="adj2" fmla="val 61476"/>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fr-BE" sz="1200" b="1" dirty="0">
                <a:solidFill>
                  <a:schemeClr val="tx1">
                    <a:lumMod val="95000"/>
                    <a:lumOff val="5000"/>
                  </a:schemeClr>
                </a:solidFill>
                <a:latin typeface="Calibri" panose="020F0502020204030204" pitchFamily="34" charset="0"/>
              </a:rPr>
              <a:t>Décalage apparent si on regarde une seule langue</a:t>
            </a:r>
            <a:r>
              <a:rPr lang="is-IS" sz="1013" b="1" dirty="0">
                <a:solidFill>
                  <a:schemeClr val="tx1">
                    <a:lumMod val="95000"/>
                    <a:lumOff val="5000"/>
                  </a:schemeClr>
                </a:solidFill>
                <a:latin typeface="Calibri" panose="020F0502020204030204" pitchFamily="34" charset="0"/>
              </a:rPr>
              <a:t>…</a:t>
            </a:r>
            <a:endParaRPr lang="fr-BE" sz="1013" b="1" dirty="0">
              <a:solidFill>
                <a:schemeClr val="tx1">
                  <a:lumMod val="95000"/>
                  <a:lumOff val="5000"/>
                </a:schemeClr>
              </a:solidFill>
              <a:latin typeface="Calibri" panose="020F0502020204030204" pitchFamily="34" charset="0"/>
            </a:endParaRPr>
          </a:p>
        </p:txBody>
      </p:sp>
      <p:sp>
        <p:nvSpPr>
          <p:cNvPr id="7" name="ZoneTexte 6">
            <a:extLst>
              <a:ext uri="{FF2B5EF4-FFF2-40B4-BE49-F238E27FC236}">
                <a16:creationId xmlns:a16="http://schemas.microsoft.com/office/drawing/2014/main" id="{CC65470A-CEE6-737C-D71D-6290341F7E65}"/>
              </a:ext>
            </a:extLst>
          </p:cNvPr>
          <p:cNvSpPr txBox="1"/>
          <p:nvPr/>
        </p:nvSpPr>
        <p:spPr>
          <a:xfrm>
            <a:off x="6727265" y="6452558"/>
            <a:ext cx="2192182" cy="369332"/>
          </a:xfrm>
          <a:prstGeom prst="rect">
            <a:avLst/>
          </a:prstGeom>
          <a:noFill/>
        </p:spPr>
        <p:txBody>
          <a:bodyPr wrap="square" rtlCol="0">
            <a:spAutoFit/>
          </a:bodyPr>
          <a:lstStyle/>
          <a:p>
            <a:r>
              <a:rPr lang="fr-FR" dirty="0"/>
              <a:t>Hoff et al., 2012</a:t>
            </a:r>
          </a:p>
        </p:txBody>
      </p:sp>
    </p:spTree>
    <p:extLst>
      <p:ext uri="{BB962C8B-B14F-4D97-AF65-F5344CB8AC3E}">
        <p14:creationId xmlns:p14="http://schemas.microsoft.com/office/powerpoint/2010/main" val="366747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D02D6-9E7C-E5AB-140B-7D44BF985AE1}"/>
              </a:ext>
            </a:extLst>
          </p:cNvPr>
          <p:cNvSpPr>
            <a:spLocks noGrp="1"/>
          </p:cNvSpPr>
          <p:nvPr>
            <p:ph type="title"/>
          </p:nvPr>
        </p:nvSpPr>
        <p:spPr/>
        <p:txBody>
          <a:bodyPr>
            <a:noAutofit/>
          </a:bodyPr>
          <a:lstStyle/>
          <a:p>
            <a:pPr algn="just"/>
            <a:r>
              <a:rPr lang="fr-FR" sz="2400" dirty="0"/>
              <a:t>Quels conseils aux parents des enfants plurilingues? </a:t>
            </a:r>
            <a:br>
              <a:rPr lang="fr-FR" sz="2400" dirty="0"/>
            </a:br>
            <a:r>
              <a:rPr lang="fr-FR" sz="2400" dirty="0"/>
              <a:t>(avec ou sans troubles du langage)</a:t>
            </a:r>
          </a:p>
        </p:txBody>
      </p:sp>
      <p:sp>
        <p:nvSpPr>
          <p:cNvPr id="5" name="ZoneTexte 4">
            <a:extLst>
              <a:ext uri="{FF2B5EF4-FFF2-40B4-BE49-F238E27FC236}">
                <a16:creationId xmlns:a16="http://schemas.microsoft.com/office/drawing/2014/main" id="{24BE5F03-8111-13D2-FA55-3905B8CA75B1}"/>
              </a:ext>
            </a:extLst>
          </p:cNvPr>
          <p:cNvSpPr txBox="1"/>
          <p:nvPr/>
        </p:nvSpPr>
        <p:spPr>
          <a:xfrm>
            <a:off x="947047" y="4508385"/>
            <a:ext cx="6087072" cy="73866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base"/>
            <a:r>
              <a:rPr lang="fr-BE" sz="2100" dirty="0">
                <a:solidFill>
                  <a:schemeClr val="tx1"/>
                </a:solidFill>
              </a:rPr>
              <a:t>Aucun argument valable en faveur de l’abandon d’une des langues</a:t>
            </a:r>
          </a:p>
        </p:txBody>
      </p:sp>
      <p:pic>
        <p:nvPicPr>
          <p:cNvPr id="6" name="Picture 2" descr="Attention images vectorielles, Attention vecteurs libres de droits |  Depositphotos">
            <a:extLst>
              <a:ext uri="{FF2B5EF4-FFF2-40B4-BE49-F238E27FC236}">
                <a16:creationId xmlns:a16="http://schemas.microsoft.com/office/drawing/2014/main" id="{EF4B82AC-96BF-0C1D-E784-1433AAD5D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0559" y="3933646"/>
            <a:ext cx="1371600" cy="17240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D381E9B-868E-C501-9CCF-FC983E802497}"/>
              </a:ext>
            </a:extLst>
          </p:cNvPr>
          <p:cNvSpPr txBox="1"/>
          <p:nvPr/>
        </p:nvSpPr>
        <p:spPr>
          <a:xfrm>
            <a:off x="2164301" y="5780305"/>
            <a:ext cx="6637857"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BE" dirty="0"/>
              <a:t>idéal = inclure et reconnaître toutes les langues de l’enfant, et reconnaître et s’adapter à la situation d’interculturalité </a:t>
            </a:r>
          </a:p>
          <a:p>
            <a:pPr algn="r"/>
            <a:r>
              <a:rPr lang="fr-BE" dirty="0" err="1"/>
              <a:t>Kohnert</a:t>
            </a:r>
            <a:r>
              <a:rPr lang="fr-BE" dirty="0"/>
              <a:t> et al., 2021</a:t>
            </a:r>
            <a:endParaRPr lang="fr-FR" dirty="0"/>
          </a:p>
        </p:txBody>
      </p:sp>
      <p:sp>
        <p:nvSpPr>
          <p:cNvPr id="4" name="ZoneTexte 3">
            <a:extLst>
              <a:ext uri="{FF2B5EF4-FFF2-40B4-BE49-F238E27FC236}">
                <a16:creationId xmlns:a16="http://schemas.microsoft.com/office/drawing/2014/main" id="{5A84B89F-C212-4AE8-B050-410C7E8E61F0}"/>
              </a:ext>
            </a:extLst>
          </p:cNvPr>
          <p:cNvSpPr txBox="1"/>
          <p:nvPr/>
        </p:nvSpPr>
        <p:spPr>
          <a:xfrm>
            <a:off x="241541" y="1676339"/>
            <a:ext cx="8560618" cy="2523768"/>
          </a:xfrm>
          <a:prstGeom prst="rect">
            <a:avLst/>
          </a:prstGeom>
          <a:noFill/>
        </p:spPr>
        <p:txBody>
          <a:bodyPr wrap="square" rtlCol="0">
            <a:spAutoFit/>
          </a:bodyPr>
          <a:lstStyle/>
          <a:p>
            <a:r>
              <a:rPr lang="fr-FR" sz="2000" dirty="0"/>
              <a:t>2 points importants : </a:t>
            </a:r>
          </a:p>
          <a:p>
            <a:r>
              <a:rPr lang="fr-FR" sz="2000" dirty="0"/>
              <a:t>	1. le multilinguisme </a:t>
            </a:r>
            <a:r>
              <a:rPr lang="fr-FR" sz="2000" b="1" dirty="0"/>
              <a:t>ne créé pas de retard </a:t>
            </a:r>
            <a:r>
              <a:rPr lang="fr-FR" sz="2000" dirty="0"/>
              <a:t>ou de difficultés de 	langage</a:t>
            </a:r>
          </a:p>
          <a:p>
            <a:endParaRPr lang="fr-FR" sz="2000" dirty="0"/>
          </a:p>
          <a:p>
            <a:r>
              <a:rPr lang="fr-FR" sz="2000" dirty="0"/>
              <a:t>	2. si les difficultés langagières sont présentes, le multilinguisme 	</a:t>
            </a:r>
            <a:r>
              <a:rPr lang="fr-FR" sz="2000" b="1" dirty="0"/>
              <a:t>n’entraine pas de complications </a:t>
            </a:r>
            <a:r>
              <a:rPr lang="fr-FR" sz="2000" dirty="0"/>
              <a:t>ou  des difficultés plus 	sévères </a:t>
            </a:r>
          </a:p>
          <a:p>
            <a:endParaRPr lang="fr-FR" dirty="0"/>
          </a:p>
        </p:txBody>
      </p:sp>
      <p:sp>
        <p:nvSpPr>
          <p:cNvPr id="8" name="ZoneTexte 7">
            <a:extLst>
              <a:ext uri="{FF2B5EF4-FFF2-40B4-BE49-F238E27FC236}">
                <a16:creationId xmlns:a16="http://schemas.microsoft.com/office/drawing/2014/main" id="{1E463FCA-ACF3-BDF6-0E48-855C49C51326}"/>
              </a:ext>
            </a:extLst>
          </p:cNvPr>
          <p:cNvSpPr txBox="1"/>
          <p:nvPr/>
        </p:nvSpPr>
        <p:spPr>
          <a:xfrm>
            <a:off x="7034119" y="3543656"/>
            <a:ext cx="2294626" cy="369332"/>
          </a:xfrm>
          <a:prstGeom prst="rect">
            <a:avLst/>
          </a:prstGeom>
          <a:noFill/>
        </p:spPr>
        <p:txBody>
          <a:bodyPr wrap="square" rtlCol="0">
            <a:spAutoFit/>
          </a:bodyPr>
          <a:lstStyle/>
          <a:p>
            <a:r>
              <a:rPr lang="fr-FR" dirty="0"/>
              <a:t>Paradis et al., 2021</a:t>
            </a:r>
          </a:p>
        </p:txBody>
      </p:sp>
    </p:spTree>
    <p:extLst>
      <p:ext uri="{BB962C8B-B14F-4D97-AF65-F5344CB8AC3E}">
        <p14:creationId xmlns:p14="http://schemas.microsoft.com/office/powerpoint/2010/main" val="168223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7708C-9E55-4B78-E5B8-EE5D24E1226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A06DB3-84F3-2569-9535-B293915E8C64}"/>
              </a:ext>
            </a:extLst>
          </p:cNvPr>
          <p:cNvSpPr>
            <a:spLocks noGrp="1"/>
          </p:cNvSpPr>
          <p:nvPr>
            <p:ph type="title"/>
          </p:nvPr>
        </p:nvSpPr>
        <p:spPr/>
        <p:txBody>
          <a:bodyPr/>
          <a:lstStyle/>
          <a:p>
            <a:r>
              <a:rPr lang="fr-FR" dirty="0"/>
              <a:t>Messages clés</a:t>
            </a:r>
          </a:p>
        </p:txBody>
      </p:sp>
      <p:pic>
        <p:nvPicPr>
          <p:cNvPr id="6" name="Espace réservé du contenu 5" descr="Une image contenant objets en métal, clé, verrouiller&#10;&#10;Le contenu généré par l’IA peut être incorrect.">
            <a:extLst>
              <a:ext uri="{FF2B5EF4-FFF2-40B4-BE49-F238E27FC236}">
                <a16:creationId xmlns:a16="http://schemas.microsoft.com/office/drawing/2014/main" id="{C2E1636F-F0D7-10D0-C314-240DDE96B0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7066" y="228600"/>
            <a:ext cx="1564204" cy="994251"/>
          </a:xfrm>
          <a:ln>
            <a:noFill/>
          </a:ln>
        </p:spPr>
        <p:style>
          <a:lnRef idx="2">
            <a:schemeClr val="accent5"/>
          </a:lnRef>
          <a:fillRef idx="1">
            <a:schemeClr val="lt1"/>
          </a:fillRef>
          <a:effectRef idx="0">
            <a:schemeClr val="accent5"/>
          </a:effectRef>
          <a:fontRef idx="minor">
            <a:schemeClr val="dk1"/>
          </a:fontRef>
        </p:style>
      </p:pic>
      <p:sp>
        <p:nvSpPr>
          <p:cNvPr id="4" name="Espace réservé du numéro de diapositive 3">
            <a:extLst>
              <a:ext uri="{FF2B5EF4-FFF2-40B4-BE49-F238E27FC236}">
                <a16:creationId xmlns:a16="http://schemas.microsoft.com/office/drawing/2014/main" id="{ED6CB2A9-FFB1-E184-9B26-A78E6B987E61}"/>
              </a:ext>
            </a:extLst>
          </p:cNvPr>
          <p:cNvSpPr>
            <a:spLocks noGrp="1"/>
          </p:cNvSpPr>
          <p:nvPr>
            <p:ph type="sldNum" sz="quarter" idx="12"/>
          </p:nvPr>
        </p:nvSpPr>
        <p:spPr/>
        <p:txBody>
          <a:bodyPr/>
          <a:lstStyle/>
          <a:p>
            <a:fld id="{162F1D00-BD13-4404-86B0-79703945A0A7}" type="slidenum">
              <a:rPr lang="en-US" smtClean="0"/>
              <a:t>27</a:t>
            </a:fld>
            <a:endParaRPr lang="en-US"/>
          </a:p>
        </p:txBody>
      </p:sp>
      <p:sp>
        <p:nvSpPr>
          <p:cNvPr id="7" name="ZoneTexte 6">
            <a:extLst>
              <a:ext uri="{FF2B5EF4-FFF2-40B4-BE49-F238E27FC236}">
                <a16:creationId xmlns:a16="http://schemas.microsoft.com/office/drawing/2014/main" id="{A87670DF-68EC-30ED-0FB7-C0B666BBBC8D}"/>
              </a:ext>
            </a:extLst>
          </p:cNvPr>
          <p:cNvSpPr txBox="1"/>
          <p:nvPr/>
        </p:nvSpPr>
        <p:spPr>
          <a:xfrm>
            <a:off x="1037758" y="1859339"/>
            <a:ext cx="7589090" cy="3508653"/>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a:t>L’acquisition du langage</a:t>
            </a:r>
          </a:p>
          <a:p>
            <a:endParaRPr lang="fr-FR" sz="2400" dirty="0"/>
          </a:p>
          <a:p>
            <a:pPr marL="285750" indent="-285750">
              <a:buFontTx/>
              <a:buChar char="-"/>
            </a:pPr>
            <a:r>
              <a:rPr lang="fr-FR" sz="2400" dirty="0"/>
              <a:t>se passe dans </a:t>
            </a:r>
            <a:r>
              <a:rPr lang="fr-FR" sz="2400" dirty="0">
                <a:solidFill>
                  <a:schemeClr val="accent3"/>
                </a:solidFill>
              </a:rPr>
              <a:t>l’interaction</a:t>
            </a:r>
          </a:p>
          <a:p>
            <a:pPr marL="285750" indent="-285750">
              <a:buFontTx/>
              <a:buChar char="-"/>
            </a:pPr>
            <a:endParaRPr lang="fr-FR" sz="2400" dirty="0"/>
          </a:p>
          <a:p>
            <a:pPr marL="285750" indent="-285750">
              <a:buFontTx/>
              <a:buChar char="-"/>
            </a:pPr>
            <a:r>
              <a:rPr lang="fr-FR" sz="2400" dirty="0"/>
              <a:t>repose sur le </a:t>
            </a:r>
            <a:r>
              <a:rPr lang="fr-FR" sz="2400" dirty="0">
                <a:solidFill>
                  <a:schemeClr val="accent3"/>
                </a:solidFill>
              </a:rPr>
              <a:t>langage adressé à l’enfant </a:t>
            </a:r>
            <a:r>
              <a:rPr lang="fr-FR" sz="2400" dirty="0"/>
              <a:t>(quantité et qualité</a:t>
            </a:r>
            <a:r>
              <a:rPr lang="fr-FR" dirty="0"/>
              <a:t>)</a:t>
            </a:r>
          </a:p>
          <a:p>
            <a:pPr marL="285750" indent="-285750">
              <a:buFontTx/>
              <a:buChar char="-"/>
            </a:pPr>
            <a:endParaRPr lang="fr-FR" dirty="0"/>
          </a:p>
          <a:p>
            <a:pPr marL="285750" indent="-285750">
              <a:buFontTx/>
              <a:buChar char="-"/>
            </a:pPr>
            <a:r>
              <a:rPr lang="fr-FR" sz="2400" dirty="0"/>
              <a:t>n’est </a:t>
            </a:r>
            <a:r>
              <a:rPr lang="fr-FR" sz="2400" dirty="0">
                <a:solidFill>
                  <a:schemeClr val="accent3"/>
                </a:solidFill>
              </a:rPr>
              <a:t>pas complexifié par le multilinguisme</a:t>
            </a:r>
          </a:p>
          <a:p>
            <a:endParaRPr lang="fr-FR" dirty="0"/>
          </a:p>
          <a:p>
            <a:endParaRPr lang="fr-FR" dirty="0"/>
          </a:p>
        </p:txBody>
      </p:sp>
    </p:spTree>
    <p:extLst>
      <p:ext uri="{BB962C8B-B14F-4D97-AF65-F5344CB8AC3E}">
        <p14:creationId xmlns:p14="http://schemas.microsoft.com/office/powerpoint/2010/main" val="256466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4126-BB05-28AE-0BCF-07663FAE1E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2E7E71-8F7A-8B5B-CD33-15354A79C477}"/>
              </a:ext>
            </a:extLst>
          </p:cNvPr>
          <p:cNvSpPr>
            <a:spLocks noGrp="1"/>
          </p:cNvSpPr>
          <p:nvPr>
            <p:ph type="title"/>
          </p:nvPr>
        </p:nvSpPr>
        <p:spPr/>
        <p:txBody>
          <a:bodyPr>
            <a:normAutofit fontScale="90000"/>
          </a:bodyPr>
          <a:lstStyle/>
          <a:p>
            <a:br>
              <a:rPr lang="fr-FR" dirty="0"/>
            </a:br>
            <a:br>
              <a:rPr lang="fr-FR" dirty="0"/>
            </a:br>
            <a:r>
              <a:rPr lang="fr-FR" dirty="0"/>
              <a:t> Quand apprendre le langage est un défi…</a:t>
            </a:r>
          </a:p>
        </p:txBody>
      </p:sp>
      <p:sp>
        <p:nvSpPr>
          <p:cNvPr id="3" name="Espace réservé du texte 2">
            <a:extLst>
              <a:ext uri="{FF2B5EF4-FFF2-40B4-BE49-F238E27FC236}">
                <a16:creationId xmlns:a16="http://schemas.microsoft.com/office/drawing/2014/main" id="{9E6B8961-275B-3087-F853-FDD417B5E48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81188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994DE-D328-B68B-0FF0-D9BBD436C5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DD32FDF-4E53-BC52-7338-FE1540D54E93}"/>
              </a:ext>
            </a:extLst>
          </p:cNvPr>
          <p:cNvSpPr>
            <a:spLocks noGrp="1"/>
          </p:cNvSpPr>
          <p:nvPr>
            <p:ph type="title"/>
          </p:nvPr>
        </p:nvSpPr>
        <p:spPr/>
        <p:txBody>
          <a:bodyPr/>
          <a:lstStyle/>
          <a:p>
            <a:r>
              <a:rPr lang="fr-FR" dirty="0"/>
              <a:t>L’apprentissage d’une langue dépend…</a:t>
            </a:r>
          </a:p>
        </p:txBody>
      </p:sp>
      <p:sp>
        <p:nvSpPr>
          <p:cNvPr id="4" name="Espace réservé du numéro de diapositive 3">
            <a:extLst>
              <a:ext uri="{FF2B5EF4-FFF2-40B4-BE49-F238E27FC236}">
                <a16:creationId xmlns:a16="http://schemas.microsoft.com/office/drawing/2014/main" id="{AAA84661-ADE8-9DE7-E275-E9F46B6A9B8C}"/>
              </a:ext>
            </a:extLst>
          </p:cNvPr>
          <p:cNvSpPr>
            <a:spLocks noGrp="1"/>
          </p:cNvSpPr>
          <p:nvPr>
            <p:ph type="sldNum" sz="quarter" idx="12"/>
          </p:nvPr>
        </p:nvSpPr>
        <p:spPr/>
        <p:txBody>
          <a:bodyPr/>
          <a:lstStyle/>
          <a:p>
            <a:fld id="{162F1D00-BD13-4404-86B0-79703945A0A7}" type="slidenum">
              <a:rPr lang="en-US" smtClean="0"/>
              <a:t>29</a:t>
            </a:fld>
            <a:endParaRPr lang="en-US"/>
          </a:p>
        </p:txBody>
      </p:sp>
      <p:pic>
        <p:nvPicPr>
          <p:cNvPr id="12" name="Image 11" descr="Une image contenant clipart, Graphique, illustration, dessin humoristique&#10;&#10;Description générée automatiquement">
            <a:extLst>
              <a:ext uri="{FF2B5EF4-FFF2-40B4-BE49-F238E27FC236}">
                <a16:creationId xmlns:a16="http://schemas.microsoft.com/office/drawing/2014/main" id="{7A899F34-BA84-DA02-C37E-D7981CF3D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773" y="3066886"/>
            <a:ext cx="3086105" cy="2203672"/>
          </a:xfrm>
          <a:prstGeom prst="rect">
            <a:avLst/>
          </a:prstGeom>
        </p:spPr>
      </p:pic>
      <p:sp>
        <p:nvSpPr>
          <p:cNvPr id="13" name="ZoneTexte 12">
            <a:extLst>
              <a:ext uri="{FF2B5EF4-FFF2-40B4-BE49-F238E27FC236}">
                <a16:creationId xmlns:a16="http://schemas.microsoft.com/office/drawing/2014/main" id="{7F63EDBD-5296-3300-4F3A-0C1F1836C973}"/>
              </a:ext>
            </a:extLst>
          </p:cNvPr>
          <p:cNvSpPr txBox="1"/>
          <p:nvPr/>
        </p:nvSpPr>
        <p:spPr>
          <a:xfrm>
            <a:off x="1445455" y="2276922"/>
            <a:ext cx="2722652" cy="369332"/>
          </a:xfrm>
          <a:prstGeom prst="rect">
            <a:avLst/>
          </a:prstGeom>
          <a:noFill/>
          <a:ln>
            <a:solidFill>
              <a:schemeClr val="accent1"/>
            </a:solidFill>
          </a:ln>
        </p:spPr>
        <p:txBody>
          <a:bodyPr wrap="square" rtlCol="0">
            <a:spAutoFit/>
          </a:bodyPr>
          <a:lstStyle/>
          <a:p>
            <a:r>
              <a:rPr lang="fr-FR" dirty="0"/>
              <a:t>Equipement biologique</a:t>
            </a:r>
          </a:p>
        </p:txBody>
      </p:sp>
      <p:pic>
        <p:nvPicPr>
          <p:cNvPr id="15" name="Image 14" descr="Une image contenant écriture manuscrite, Police, calligraphie, typographie&#10;&#10;Description générée automatiquement">
            <a:extLst>
              <a:ext uri="{FF2B5EF4-FFF2-40B4-BE49-F238E27FC236}">
                <a16:creationId xmlns:a16="http://schemas.microsoft.com/office/drawing/2014/main" id="{11BC203D-E97D-D5A9-349E-00E6BD6D3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177" y="2327164"/>
            <a:ext cx="1778000" cy="1905000"/>
          </a:xfrm>
          <a:prstGeom prst="rect">
            <a:avLst/>
          </a:prstGeom>
        </p:spPr>
      </p:pic>
      <p:sp>
        <p:nvSpPr>
          <p:cNvPr id="16" name="ZoneTexte 15">
            <a:extLst>
              <a:ext uri="{FF2B5EF4-FFF2-40B4-BE49-F238E27FC236}">
                <a16:creationId xmlns:a16="http://schemas.microsoft.com/office/drawing/2014/main" id="{81D2D859-3BB3-7CEB-AC0E-AD9D5AF6F6E6}"/>
              </a:ext>
            </a:extLst>
          </p:cNvPr>
          <p:cNvSpPr txBox="1"/>
          <p:nvPr/>
        </p:nvSpPr>
        <p:spPr>
          <a:xfrm>
            <a:off x="5115087" y="1907590"/>
            <a:ext cx="2722652" cy="369332"/>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dirty="0"/>
              <a:t>Interactions de qualité</a:t>
            </a:r>
          </a:p>
        </p:txBody>
      </p:sp>
      <p:pic>
        <p:nvPicPr>
          <p:cNvPr id="18" name="Image 17" descr="Une image contenant cœur, Saint-Valentin&#10;&#10;Description générée automatiquement">
            <a:extLst>
              <a:ext uri="{FF2B5EF4-FFF2-40B4-BE49-F238E27FC236}">
                <a16:creationId xmlns:a16="http://schemas.microsoft.com/office/drawing/2014/main" id="{C3A09C44-ACB9-D867-86BC-8B9FB8A58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981" y="4983217"/>
            <a:ext cx="1375172" cy="778712"/>
          </a:xfrm>
          <a:prstGeom prst="rect">
            <a:avLst/>
          </a:prstGeom>
        </p:spPr>
      </p:pic>
      <p:sp>
        <p:nvSpPr>
          <p:cNvPr id="19" name="ZoneTexte 18">
            <a:extLst>
              <a:ext uri="{FF2B5EF4-FFF2-40B4-BE49-F238E27FC236}">
                <a16:creationId xmlns:a16="http://schemas.microsoft.com/office/drawing/2014/main" id="{3502BD34-EE6B-0FF2-A16D-9B7550C6CFD4}"/>
              </a:ext>
            </a:extLst>
          </p:cNvPr>
          <p:cNvSpPr txBox="1"/>
          <p:nvPr/>
        </p:nvSpPr>
        <p:spPr>
          <a:xfrm>
            <a:off x="5510657" y="4551035"/>
            <a:ext cx="2191821" cy="369332"/>
          </a:xfrm>
          <a:prstGeom prst="rect">
            <a:avLst/>
          </a:prstGeom>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fr-FR" dirty="0"/>
              <a:t>Sécurité affective</a:t>
            </a:r>
          </a:p>
        </p:txBody>
      </p:sp>
      <p:sp>
        <p:nvSpPr>
          <p:cNvPr id="3" name="Étoile à 5 branches 2">
            <a:extLst>
              <a:ext uri="{FF2B5EF4-FFF2-40B4-BE49-F238E27FC236}">
                <a16:creationId xmlns:a16="http://schemas.microsoft.com/office/drawing/2014/main" id="{80A26883-9BE1-440A-416D-83B242847CFE}"/>
              </a:ext>
            </a:extLst>
          </p:cNvPr>
          <p:cNvSpPr/>
          <p:nvPr/>
        </p:nvSpPr>
        <p:spPr>
          <a:xfrm>
            <a:off x="498474" y="3798332"/>
            <a:ext cx="4363377" cy="2679700"/>
          </a:xfrm>
          <a:prstGeom prst="star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dirty="0"/>
              <a:t>TND </a:t>
            </a:r>
          </a:p>
          <a:p>
            <a:pPr algn="ctr"/>
            <a:r>
              <a:rPr lang="fr-FR" sz="1400" dirty="0"/>
              <a:t>trouble </a:t>
            </a:r>
            <a:r>
              <a:rPr lang="fr-FR" sz="1400" dirty="0" err="1"/>
              <a:t>neuro-développemental</a:t>
            </a:r>
            <a:endParaRPr lang="fr-FR" sz="1400" dirty="0"/>
          </a:p>
        </p:txBody>
      </p:sp>
    </p:spTree>
    <p:extLst>
      <p:ext uri="{BB962C8B-B14F-4D97-AF65-F5344CB8AC3E}">
        <p14:creationId xmlns:p14="http://schemas.microsoft.com/office/powerpoint/2010/main" val="151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252578-4BDD-1827-76AC-2720292046F1}"/>
              </a:ext>
            </a:extLst>
          </p:cNvPr>
          <p:cNvSpPr>
            <a:spLocks noGrp="1"/>
          </p:cNvSpPr>
          <p:nvPr>
            <p:ph type="title"/>
          </p:nvPr>
        </p:nvSpPr>
        <p:spPr/>
        <p:txBody>
          <a:bodyPr/>
          <a:lstStyle/>
          <a:p>
            <a:r>
              <a:rPr lang="fr-FR" dirty="0"/>
              <a:t>Le développement du langage</a:t>
            </a:r>
          </a:p>
        </p:txBody>
      </p:sp>
      <p:pic>
        <p:nvPicPr>
          <p:cNvPr id="6" name="Espace réservé du contenu 5" descr="Une image contenant personne, Visage humain, jeune enfant, peau&#10;&#10;Le contenu généré par l’IA peut être incorrect.">
            <a:extLst>
              <a:ext uri="{FF2B5EF4-FFF2-40B4-BE49-F238E27FC236}">
                <a16:creationId xmlns:a16="http://schemas.microsoft.com/office/drawing/2014/main" id="{8DDC1E5A-38FD-221B-F468-4A29A456CAC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53645" y="1260255"/>
            <a:ext cx="2006611" cy="2065787"/>
          </a:xfrm>
        </p:spPr>
      </p:pic>
      <p:sp>
        <p:nvSpPr>
          <p:cNvPr id="4" name="Espace réservé du numéro de diapositive 3">
            <a:extLst>
              <a:ext uri="{FF2B5EF4-FFF2-40B4-BE49-F238E27FC236}">
                <a16:creationId xmlns:a16="http://schemas.microsoft.com/office/drawing/2014/main" id="{28E7B121-1E32-371C-7B1F-796321E6E905}"/>
              </a:ext>
            </a:extLst>
          </p:cNvPr>
          <p:cNvSpPr>
            <a:spLocks noGrp="1"/>
          </p:cNvSpPr>
          <p:nvPr>
            <p:ph type="sldNum" sz="quarter" idx="12"/>
          </p:nvPr>
        </p:nvSpPr>
        <p:spPr/>
        <p:txBody>
          <a:bodyPr/>
          <a:lstStyle/>
          <a:p>
            <a:fld id="{162F1D00-BD13-4404-86B0-79703945A0A7}" type="slidenum">
              <a:rPr lang="en-US" smtClean="0"/>
              <a:t>3</a:t>
            </a:fld>
            <a:endParaRPr lang="en-US"/>
          </a:p>
        </p:txBody>
      </p:sp>
      <p:sp>
        <p:nvSpPr>
          <p:cNvPr id="7" name="ZoneTexte 6">
            <a:extLst>
              <a:ext uri="{FF2B5EF4-FFF2-40B4-BE49-F238E27FC236}">
                <a16:creationId xmlns:a16="http://schemas.microsoft.com/office/drawing/2014/main" id="{86DE9A34-7914-C7BF-E2AC-2E501401CD5E}"/>
              </a:ext>
            </a:extLst>
          </p:cNvPr>
          <p:cNvSpPr txBox="1"/>
          <p:nvPr/>
        </p:nvSpPr>
        <p:spPr>
          <a:xfrm>
            <a:off x="3334951" y="1818347"/>
            <a:ext cx="6832332" cy="369332"/>
          </a:xfrm>
          <a:prstGeom prst="rect">
            <a:avLst/>
          </a:prstGeom>
          <a:noFill/>
        </p:spPr>
        <p:txBody>
          <a:bodyPr wrap="square" rtlCol="0">
            <a:spAutoFit/>
          </a:bodyPr>
          <a:lstStyle/>
          <a:p>
            <a:r>
              <a:rPr lang="fr-FR" dirty="0"/>
              <a:t>des premiers cris … aux premières histoires</a:t>
            </a:r>
          </a:p>
        </p:txBody>
      </p:sp>
      <p:pic>
        <p:nvPicPr>
          <p:cNvPr id="8" name="Ninou raconte une histoire">
            <a:hlinkClick r:id="" action="ppaction://media"/>
            <a:extLst>
              <a:ext uri="{FF2B5EF4-FFF2-40B4-BE49-F238E27FC236}">
                <a16:creationId xmlns:a16="http://schemas.microsoft.com/office/drawing/2014/main" id="{F22E8FBD-CC0B-FCF2-D04D-E5799A6297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24536" y="2842237"/>
            <a:ext cx="5702312" cy="3212570"/>
          </a:xfrm>
          <a:prstGeom prst="rect">
            <a:avLst/>
          </a:prstGeom>
        </p:spPr>
      </p:pic>
      <p:sp>
        <p:nvSpPr>
          <p:cNvPr id="9" name="ZoneTexte 8">
            <a:extLst>
              <a:ext uri="{FF2B5EF4-FFF2-40B4-BE49-F238E27FC236}">
                <a16:creationId xmlns:a16="http://schemas.microsoft.com/office/drawing/2014/main" id="{3E6AE46B-5CE3-4751-049D-76365C735CB9}"/>
              </a:ext>
            </a:extLst>
          </p:cNvPr>
          <p:cNvSpPr txBox="1"/>
          <p:nvPr/>
        </p:nvSpPr>
        <p:spPr>
          <a:xfrm>
            <a:off x="1181456" y="5685475"/>
            <a:ext cx="1743080" cy="369332"/>
          </a:xfrm>
          <a:prstGeom prst="rect">
            <a:avLst/>
          </a:prstGeom>
          <a:noFill/>
        </p:spPr>
        <p:txBody>
          <a:bodyPr wrap="square" rtlCol="0">
            <a:spAutoFit/>
          </a:bodyPr>
          <a:lstStyle/>
          <a:p>
            <a:r>
              <a:rPr lang="fr-FR" dirty="0" err="1"/>
              <a:t>Ninou</a:t>
            </a:r>
            <a:r>
              <a:rPr lang="fr-FR" dirty="0"/>
              <a:t>, 3 ans</a:t>
            </a:r>
          </a:p>
        </p:txBody>
      </p:sp>
    </p:spTree>
    <p:extLst>
      <p:ext uri="{BB962C8B-B14F-4D97-AF65-F5344CB8AC3E}">
        <p14:creationId xmlns:p14="http://schemas.microsoft.com/office/powerpoint/2010/main" val="1410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Une image contenant jeune enfant, Visage humain, personne, bébé&#10;&#10;Description générée automatiquement">
            <a:extLst>
              <a:ext uri="{FF2B5EF4-FFF2-40B4-BE49-F238E27FC236}">
                <a16:creationId xmlns:a16="http://schemas.microsoft.com/office/drawing/2014/main" id="{93AAD1EA-E508-370D-6C4C-5CC62593BE0F}"/>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88931" y="2074883"/>
            <a:ext cx="1151288" cy="889384"/>
          </a:xfrm>
        </p:spPr>
      </p:pic>
      <p:sp>
        <p:nvSpPr>
          <p:cNvPr id="4" name="Espace réservé du numéro de diapositive 3">
            <a:extLst>
              <a:ext uri="{FF2B5EF4-FFF2-40B4-BE49-F238E27FC236}">
                <a16:creationId xmlns:a16="http://schemas.microsoft.com/office/drawing/2014/main" id="{770047EC-08F0-B38B-6496-F350B6A0BA2A}"/>
              </a:ext>
            </a:extLst>
          </p:cNvPr>
          <p:cNvSpPr>
            <a:spLocks noGrp="1"/>
          </p:cNvSpPr>
          <p:nvPr>
            <p:ph type="sldNum" sz="quarter" idx="12"/>
          </p:nvPr>
        </p:nvSpPr>
        <p:spPr/>
        <p:txBody>
          <a:bodyPr/>
          <a:lstStyle/>
          <a:p>
            <a:fld id="{162F1D00-BD13-4404-86B0-79703945A0A7}" type="slidenum">
              <a:rPr lang="en-US" smtClean="0"/>
              <a:t>30</a:t>
            </a:fld>
            <a:endParaRPr lang="en-US"/>
          </a:p>
        </p:txBody>
      </p:sp>
      <p:sp>
        <p:nvSpPr>
          <p:cNvPr id="7" name="ZoneTexte 6">
            <a:extLst>
              <a:ext uri="{FF2B5EF4-FFF2-40B4-BE49-F238E27FC236}">
                <a16:creationId xmlns:a16="http://schemas.microsoft.com/office/drawing/2014/main" id="{6D71FF75-C635-91F3-3B01-AFEC0AB97B94}"/>
              </a:ext>
            </a:extLst>
          </p:cNvPr>
          <p:cNvSpPr txBox="1"/>
          <p:nvPr/>
        </p:nvSpPr>
        <p:spPr>
          <a:xfrm>
            <a:off x="633718" y="3244334"/>
            <a:ext cx="1824312" cy="369332"/>
          </a:xfrm>
          <a:prstGeom prst="rect">
            <a:avLst/>
          </a:prstGeom>
          <a:noFill/>
        </p:spPr>
        <p:txBody>
          <a:bodyPr wrap="square" rtlCol="0">
            <a:spAutoFit/>
          </a:bodyPr>
          <a:lstStyle/>
          <a:p>
            <a:r>
              <a:rPr lang="fr-FR" b="1" dirty="0">
                <a:latin typeface="Calibri" panose="020F0502020204030204" pitchFamily="34" charset="0"/>
                <a:cs typeface="Calibri" panose="020F0502020204030204" pitchFamily="34" charset="0"/>
              </a:rPr>
              <a:t>Parleurs tardifs</a:t>
            </a:r>
          </a:p>
        </p:txBody>
      </p:sp>
      <p:sp>
        <p:nvSpPr>
          <p:cNvPr id="8" name="ZoneTexte 7">
            <a:extLst>
              <a:ext uri="{FF2B5EF4-FFF2-40B4-BE49-F238E27FC236}">
                <a16:creationId xmlns:a16="http://schemas.microsoft.com/office/drawing/2014/main" id="{4E96C891-9A66-5F49-BD38-1EA14C1166C8}"/>
              </a:ext>
            </a:extLst>
          </p:cNvPr>
          <p:cNvSpPr txBox="1"/>
          <p:nvPr/>
        </p:nvSpPr>
        <p:spPr>
          <a:xfrm>
            <a:off x="2276643" y="819653"/>
            <a:ext cx="1030014"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3 ans</a:t>
            </a:r>
          </a:p>
        </p:txBody>
      </p:sp>
      <p:sp>
        <p:nvSpPr>
          <p:cNvPr id="9" name="ZoneTexte 8">
            <a:extLst>
              <a:ext uri="{FF2B5EF4-FFF2-40B4-BE49-F238E27FC236}">
                <a16:creationId xmlns:a16="http://schemas.microsoft.com/office/drawing/2014/main" id="{F49F71DF-D35D-68D0-87E2-B052E6CA5D06}"/>
              </a:ext>
            </a:extLst>
          </p:cNvPr>
          <p:cNvSpPr txBox="1"/>
          <p:nvPr/>
        </p:nvSpPr>
        <p:spPr>
          <a:xfrm>
            <a:off x="3977140" y="460327"/>
            <a:ext cx="1030014"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5 ans</a:t>
            </a:r>
          </a:p>
        </p:txBody>
      </p:sp>
      <p:sp>
        <p:nvSpPr>
          <p:cNvPr id="10" name="ZoneTexte 9">
            <a:extLst>
              <a:ext uri="{FF2B5EF4-FFF2-40B4-BE49-F238E27FC236}">
                <a16:creationId xmlns:a16="http://schemas.microsoft.com/office/drawing/2014/main" id="{A1278D05-C8F4-9766-A9FF-212C7CFBD2A8}"/>
              </a:ext>
            </a:extLst>
          </p:cNvPr>
          <p:cNvSpPr txBox="1"/>
          <p:nvPr/>
        </p:nvSpPr>
        <p:spPr>
          <a:xfrm>
            <a:off x="3247664" y="629153"/>
            <a:ext cx="1030014"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4 ans</a:t>
            </a:r>
          </a:p>
        </p:txBody>
      </p:sp>
      <p:sp>
        <p:nvSpPr>
          <p:cNvPr id="11" name="ZoneTexte 10">
            <a:extLst>
              <a:ext uri="{FF2B5EF4-FFF2-40B4-BE49-F238E27FC236}">
                <a16:creationId xmlns:a16="http://schemas.microsoft.com/office/drawing/2014/main" id="{83E9AC90-CECE-EEBA-F3DD-B8375185D912}"/>
              </a:ext>
            </a:extLst>
          </p:cNvPr>
          <p:cNvSpPr txBox="1"/>
          <p:nvPr/>
        </p:nvSpPr>
        <p:spPr>
          <a:xfrm>
            <a:off x="4684457" y="270488"/>
            <a:ext cx="1030014"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6 ans</a:t>
            </a:r>
          </a:p>
        </p:txBody>
      </p:sp>
      <p:sp>
        <p:nvSpPr>
          <p:cNvPr id="12" name="ZoneTexte 11">
            <a:extLst>
              <a:ext uri="{FF2B5EF4-FFF2-40B4-BE49-F238E27FC236}">
                <a16:creationId xmlns:a16="http://schemas.microsoft.com/office/drawing/2014/main" id="{A4A49081-978C-0DE7-13DD-9D794EB16BEC}"/>
              </a:ext>
            </a:extLst>
          </p:cNvPr>
          <p:cNvSpPr txBox="1"/>
          <p:nvPr/>
        </p:nvSpPr>
        <p:spPr>
          <a:xfrm>
            <a:off x="5534705" y="92910"/>
            <a:ext cx="1030014"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7 ans</a:t>
            </a:r>
          </a:p>
        </p:txBody>
      </p:sp>
      <p:sp>
        <p:nvSpPr>
          <p:cNvPr id="13" name="ZoneTexte 12">
            <a:extLst>
              <a:ext uri="{FF2B5EF4-FFF2-40B4-BE49-F238E27FC236}">
                <a16:creationId xmlns:a16="http://schemas.microsoft.com/office/drawing/2014/main" id="{F10D6B02-68B3-0E28-8B2C-F01FCDFC101A}"/>
              </a:ext>
            </a:extLst>
          </p:cNvPr>
          <p:cNvSpPr txBox="1"/>
          <p:nvPr/>
        </p:nvSpPr>
        <p:spPr>
          <a:xfrm>
            <a:off x="3076441" y="1263464"/>
            <a:ext cx="1605871" cy="523220"/>
          </a:xfrm>
          <a:prstGeom prst="rect">
            <a:avLst/>
          </a:prstGeom>
          <a:noFill/>
        </p:spPr>
        <p:txBody>
          <a:bodyPr wrap="square" rtlCol="0">
            <a:spAutoFit/>
          </a:bodyPr>
          <a:lstStyle/>
          <a:p>
            <a:pPr algn="ctr"/>
            <a:r>
              <a:rPr lang="fr-FR" sz="1400" dirty="0">
                <a:solidFill>
                  <a:schemeClr val="accent5"/>
                </a:solidFill>
                <a:latin typeface="Calibri" panose="020F0502020204030204" pitchFamily="34" charset="0"/>
                <a:cs typeface="Calibri" panose="020F0502020204030204" pitchFamily="34" charset="0"/>
              </a:rPr>
              <a:t>75% récupèrent vers 4 ans</a:t>
            </a:r>
          </a:p>
        </p:txBody>
      </p:sp>
      <p:sp>
        <p:nvSpPr>
          <p:cNvPr id="14" name="ZoneTexte 13">
            <a:extLst>
              <a:ext uri="{FF2B5EF4-FFF2-40B4-BE49-F238E27FC236}">
                <a16:creationId xmlns:a16="http://schemas.microsoft.com/office/drawing/2014/main" id="{0F60618D-06F6-F12D-7D08-E95475F44278}"/>
              </a:ext>
            </a:extLst>
          </p:cNvPr>
          <p:cNvSpPr txBox="1"/>
          <p:nvPr/>
        </p:nvSpPr>
        <p:spPr>
          <a:xfrm>
            <a:off x="2858082" y="1985095"/>
            <a:ext cx="1710729" cy="523220"/>
          </a:xfrm>
          <a:prstGeom prst="rect">
            <a:avLst/>
          </a:prstGeom>
          <a:noFill/>
        </p:spPr>
        <p:txBody>
          <a:bodyPr wrap="square" rtlCol="0">
            <a:spAutoFit/>
          </a:bodyPr>
          <a:lstStyle/>
          <a:p>
            <a:pPr algn="ctr"/>
            <a:r>
              <a:rPr lang="fr-FR" sz="1400" dirty="0">
                <a:solidFill>
                  <a:schemeClr val="accent3"/>
                </a:solidFill>
                <a:latin typeface="Calibri" panose="020F0502020204030204" pitchFamily="34" charset="0"/>
                <a:cs typeface="Calibri" panose="020F0502020204030204" pitchFamily="34" charset="0"/>
              </a:rPr>
              <a:t>25% persistance des difficultés</a:t>
            </a:r>
          </a:p>
        </p:txBody>
      </p:sp>
      <p:cxnSp>
        <p:nvCxnSpPr>
          <p:cNvPr id="18" name="Connecteur droit avec flèche 17">
            <a:extLst>
              <a:ext uri="{FF2B5EF4-FFF2-40B4-BE49-F238E27FC236}">
                <a16:creationId xmlns:a16="http://schemas.microsoft.com/office/drawing/2014/main" id="{9D95CFBE-312A-D867-4B74-FFEA98DF88AC}"/>
              </a:ext>
            </a:extLst>
          </p:cNvPr>
          <p:cNvCxnSpPr>
            <a:cxnSpLocks/>
          </p:cNvCxnSpPr>
          <p:nvPr/>
        </p:nvCxnSpPr>
        <p:spPr>
          <a:xfrm flipV="1">
            <a:off x="1455685" y="1198257"/>
            <a:ext cx="1791979" cy="1008144"/>
          </a:xfrm>
          <a:prstGeom prst="straightConnector1">
            <a:avLst/>
          </a:prstGeom>
          <a:ln w="762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a:extLst>
              <a:ext uri="{FF2B5EF4-FFF2-40B4-BE49-F238E27FC236}">
                <a16:creationId xmlns:a16="http://schemas.microsoft.com/office/drawing/2014/main" id="{286DF1C5-5C6B-3108-55DA-0BA49DB0717C}"/>
              </a:ext>
            </a:extLst>
          </p:cNvPr>
          <p:cNvCxnSpPr>
            <a:cxnSpLocks/>
          </p:cNvCxnSpPr>
          <p:nvPr/>
        </p:nvCxnSpPr>
        <p:spPr>
          <a:xfrm flipV="1">
            <a:off x="1455685" y="1817083"/>
            <a:ext cx="2004691" cy="384009"/>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2A8DAA02-1902-AA23-7EFA-F706E968F4D3}"/>
              </a:ext>
            </a:extLst>
          </p:cNvPr>
          <p:cNvCxnSpPr/>
          <p:nvPr/>
        </p:nvCxnSpPr>
        <p:spPr>
          <a:xfrm flipV="1">
            <a:off x="1424753" y="366953"/>
            <a:ext cx="5501598" cy="1220498"/>
          </a:xfrm>
          <a:prstGeom prst="straightConnector1">
            <a:avLst/>
          </a:prstGeom>
          <a:ln>
            <a:solidFill>
              <a:srgbClr val="418E2C"/>
            </a:solidFill>
            <a:tailEnd type="triangle"/>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8EE0746F-48CB-A5DD-6DA7-5299AB03555A}"/>
              </a:ext>
            </a:extLst>
          </p:cNvPr>
          <p:cNvSpPr txBox="1"/>
          <p:nvPr/>
        </p:nvSpPr>
        <p:spPr>
          <a:xfrm>
            <a:off x="1466221" y="962385"/>
            <a:ext cx="1030014"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2 ans</a:t>
            </a:r>
          </a:p>
        </p:txBody>
      </p:sp>
      <p:sp>
        <p:nvSpPr>
          <p:cNvPr id="32" name="ZoneTexte 31">
            <a:extLst>
              <a:ext uri="{FF2B5EF4-FFF2-40B4-BE49-F238E27FC236}">
                <a16:creationId xmlns:a16="http://schemas.microsoft.com/office/drawing/2014/main" id="{7C1DBE2C-A436-F1E9-AEFB-6E0EDF11FB36}"/>
              </a:ext>
            </a:extLst>
          </p:cNvPr>
          <p:cNvSpPr txBox="1"/>
          <p:nvPr/>
        </p:nvSpPr>
        <p:spPr>
          <a:xfrm>
            <a:off x="5256777" y="4456766"/>
            <a:ext cx="3647090" cy="2308324"/>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dirty="0">
                <a:latin typeface="Calibri" panose="020F0502020204030204" pitchFamily="34" charset="0"/>
                <a:cs typeface="Calibri" panose="020F0502020204030204" pitchFamily="34" charset="0"/>
              </a:rPr>
              <a:t>Etude cohorte en Australie (ELVS)</a:t>
            </a:r>
          </a:p>
          <a:p>
            <a:endParaRPr lang="fr-FR" dirty="0">
              <a:latin typeface="Calibri" panose="020F0502020204030204" pitchFamily="34" charset="0"/>
              <a:cs typeface="Calibri" panose="020F0502020204030204" pitchFamily="34" charset="0"/>
            </a:endParaRPr>
          </a:p>
          <a:p>
            <a:r>
              <a:rPr lang="fr-FR" dirty="0">
                <a:solidFill>
                  <a:schemeClr val="accent3"/>
                </a:solidFill>
                <a:latin typeface="Calibri" panose="020F0502020204030204" pitchFamily="34" charset="0"/>
                <a:cs typeface="Calibri" panose="020F0502020204030204" pitchFamily="34" charset="0"/>
              </a:rPr>
              <a:t>2 ans </a:t>
            </a:r>
            <a:r>
              <a:rPr lang="fr-FR" dirty="0">
                <a:latin typeface="Calibri" panose="020F0502020204030204" pitchFamily="34" charset="0"/>
                <a:cs typeface="Calibri" panose="020F0502020204030204" pitchFamily="34" charset="0"/>
              </a:rPr>
              <a:t>: 20% de parleurs tardifs</a:t>
            </a:r>
          </a:p>
          <a:p>
            <a:r>
              <a:rPr lang="fr-FR" dirty="0">
                <a:latin typeface="Calibri" panose="020F0502020204030204" pitchFamily="34" charset="0"/>
                <a:cs typeface="Calibri" panose="020F0502020204030204" pitchFamily="34" charset="0"/>
              </a:rPr>
              <a:t>	14% rattrapent à </a:t>
            </a:r>
            <a:r>
              <a:rPr lang="fr-FR" dirty="0">
                <a:solidFill>
                  <a:schemeClr val="accent3"/>
                </a:solidFill>
                <a:latin typeface="Calibri" panose="020F0502020204030204" pitchFamily="34" charset="0"/>
                <a:cs typeface="Calibri" panose="020F0502020204030204" pitchFamily="34" charset="0"/>
              </a:rPr>
              <a:t>4 ans</a:t>
            </a:r>
          </a:p>
          <a:p>
            <a:r>
              <a:rPr lang="fr-FR" dirty="0">
                <a:latin typeface="Calibri" panose="020F0502020204030204" pitchFamily="34" charset="0"/>
                <a:cs typeface="Calibri" panose="020F0502020204030204" pitchFamily="34" charset="0"/>
              </a:rPr>
              <a:t>	 6%  en difficulté </a:t>
            </a:r>
            <a:r>
              <a:rPr lang="fr-FR" dirty="0">
                <a:solidFill>
                  <a:schemeClr val="accent3"/>
                </a:solidFill>
                <a:latin typeface="Calibri" panose="020F0502020204030204" pitchFamily="34" charset="0"/>
                <a:cs typeface="Calibri" panose="020F0502020204030204" pitchFamily="34" charset="0"/>
              </a:rPr>
              <a:t>à 4 ans</a:t>
            </a:r>
          </a:p>
          <a:p>
            <a:endParaRPr lang="fr-FR" dirty="0"/>
          </a:p>
          <a:p>
            <a:pPr algn="r"/>
            <a:r>
              <a:rPr lang="fr-FR" dirty="0">
                <a:latin typeface="Calibri" panose="020F0502020204030204" pitchFamily="34" charset="0"/>
                <a:cs typeface="Calibri" panose="020F0502020204030204" pitchFamily="34" charset="0"/>
              </a:rPr>
              <a:t>Reilly et al., 2010</a:t>
            </a:r>
          </a:p>
          <a:p>
            <a:endParaRPr lang="fr-FR" dirty="0"/>
          </a:p>
        </p:txBody>
      </p:sp>
      <p:sp>
        <p:nvSpPr>
          <p:cNvPr id="5" name="ZoneTexte 4">
            <a:extLst>
              <a:ext uri="{FF2B5EF4-FFF2-40B4-BE49-F238E27FC236}">
                <a16:creationId xmlns:a16="http://schemas.microsoft.com/office/drawing/2014/main" id="{71108E57-1899-4545-E4E2-3A1F1DEEA3ED}"/>
              </a:ext>
            </a:extLst>
          </p:cNvPr>
          <p:cNvSpPr txBox="1"/>
          <p:nvPr/>
        </p:nvSpPr>
        <p:spPr>
          <a:xfrm>
            <a:off x="105779" y="3655920"/>
            <a:ext cx="2868706"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FR" dirty="0"/>
              <a:t>2 ans  et &lt; 50 mots</a:t>
            </a:r>
          </a:p>
          <a:p>
            <a:pPr algn="ctr"/>
            <a:endParaRPr lang="fr-FR" dirty="0"/>
          </a:p>
          <a:p>
            <a:pPr algn="ctr"/>
            <a:r>
              <a:rPr lang="fr-FR" dirty="0"/>
              <a:t>20%</a:t>
            </a:r>
          </a:p>
        </p:txBody>
      </p:sp>
      <p:sp>
        <p:nvSpPr>
          <p:cNvPr id="16" name="ZoneTexte 15">
            <a:extLst>
              <a:ext uri="{FF2B5EF4-FFF2-40B4-BE49-F238E27FC236}">
                <a16:creationId xmlns:a16="http://schemas.microsoft.com/office/drawing/2014/main" id="{ABC445A3-D0FD-516D-8263-0FB583DAFC66}"/>
              </a:ext>
            </a:extLst>
          </p:cNvPr>
          <p:cNvSpPr txBox="1"/>
          <p:nvPr/>
        </p:nvSpPr>
        <p:spPr>
          <a:xfrm>
            <a:off x="5241315" y="1626105"/>
            <a:ext cx="3370071" cy="369332"/>
          </a:xfrm>
          <a:prstGeom prst="rect">
            <a:avLst/>
          </a:prstGeom>
          <a:noFill/>
        </p:spPr>
        <p:txBody>
          <a:bodyPr wrap="square" rtlCol="0">
            <a:spAutoFit/>
          </a:bodyPr>
          <a:lstStyle/>
          <a:p>
            <a:r>
              <a:rPr lang="fr-FR" dirty="0"/>
              <a:t>Importance des trajectoires </a:t>
            </a:r>
          </a:p>
        </p:txBody>
      </p:sp>
    </p:spTree>
    <p:extLst>
      <p:ext uri="{BB962C8B-B14F-4D97-AF65-F5344CB8AC3E}">
        <p14:creationId xmlns:p14="http://schemas.microsoft.com/office/powerpoint/2010/main" val="401594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2"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F2C24-F5E3-FEC0-D9B0-46416F03A3EF}"/>
              </a:ext>
            </a:extLst>
          </p:cNvPr>
          <p:cNvSpPr>
            <a:spLocks noGrp="1"/>
          </p:cNvSpPr>
          <p:nvPr>
            <p:ph type="title"/>
          </p:nvPr>
        </p:nvSpPr>
        <p:spPr/>
        <p:txBody>
          <a:bodyPr/>
          <a:lstStyle/>
          <a:p>
            <a:r>
              <a:rPr lang="fr-FR" dirty="0"/>
              <a:t>Le trouble développemental du langage</a:t>
            </a:r>
          </a:p>
        </p:txBody>
      </p:sp>
      <p:sp>
        <p:nvSpPr>
          <p:cNvPr id="3" name="Espace réservé du contenu 2">
            <a:extLst>
              <a:ext uri="{FF2B5EF4-FFF2-40B4-BE49-F238E27FC236}">
                <a16:creationId xmlns:a16="http://schemas.microsoft.com/office/drawing/2014/main" id="{0CF0F7C5-B24A-7BF1-51ED-DF426119B593}"/>
              </a:ext>
            </a:extLst>
          </p:cNvPr>
          <p:cNvSpPr>
            <a:spLocks noGrp="1"/>
          </p:cNvSpPr>
          <p:nvPr>
            <p:ph idx="1"/>
          </p:nvPr>
        </p:nvSpPr>
        <p:spPr>
          <a:xfrm>
            <a:off x="498474" y="1587442"/>
            <a:ext cx="8128374" cy="4132040"/>
          </a:xfrm>
        </p:spPr>
        <p:style>
          <a:lnRef idx="2">
            <a:schemeClr val="accent5"/>
          </a:lnRef>
          <a:fillRef idx="1">
            <a:schemeClr val="lt1"/>
          </a:fillRef>
          <a:effectRef idx="0">
            <a:schemeClr val="accent5"/>
          </a:effectRef>
          <a:fontRef idx="minor">
            <a:schemeClr val="dk1"/>
          </a:fontRef>
        </p:style>
        <p:txBody>
          <a:bodyPr>
            <a:normAutofit fontScale="85000" lnSpcReduction="10000"/>
          </a:bodyPr>
          <a:lstStyle/>
          <a:p>
            <a:pPr algn="just"/>
            <a:r>
              <a:rPr lang="fr-FR" dirty="0"/>
              <a:t>Le </a:t>
            </a:r>
            <a:r>
              <a:rPr lang="fr-FR" dirty="0">
                <a:solidFill>
                  <a:srgbClr val="418E2C"/>
                </a:solidFill>
              </a:rPr>
              <a:t>T</a:t>
            </a:r>
            <a:r>
              <a:rPr lang="fr-FR" dirty="0"/>
              <a:t>rouble </a:t>
            </a:r>
            <a:r>
              <a:rPr lang="fr-FR" dirty="0">
                <a:solidFill>
                  <a:srgbClr val="418E2C"/>
                </a:solidFill>
              </a:rPr>
              <a:t>D</a:t>
            </a:r>
            <a:r>
              <a:rPr lang="fr-FR" dirty="0"/>
              <a:t>éveloppemental du </a:t>
            </a:r>
            <a:r>
              <a:rPr lang="fr-FR" dirty="0">
                <a:solidFill>
                  <a:srgbClr val="418E2C"/>
                </a:solidFill>
              </a:rPr>
              <a:t>L</a:t>
            </a:r>
            <a:r>
              <a:rPr lang="fr-FR" dirty="0"/>
              <a:t>angage est un </a:t>
            </a:r>
            <a:r>
              <a:rPr lang="fr-FR" dirty="0">
                <a:solidFill>
                  <a:srgbClr val="418E2C"/>
                </a:solidFill>
              </a:rPr>
              <a:t>trouble neurodéveloppemental </a:t>
            </a:r>
            <a:r>
              <a:rPr lang="fr-FR" dirty="0"/>
              <a:t>qui émerge dans l’enfance et persiste à l’âge adulte.</a:t>
            </a:r>
          </a:p>
          <a:p>
            <a:endParaRPr lang="fr-FR" dirty="0"/>
          </a:p>
          <a:p>
            <a:r>
              <a:rPr lang="fr-FR" dirty="0"/>
              <a:t>Les personnes qui ont un TDL présentent des difficultés pour </a:t>
            </a:r>
            <a:r>
              <a:rPr lang="fr-FR" dirty="0">
                <a:solidFill>
                  <a:srgbClr val="418E2C"/>
                </a:solidFill>
              </a:rPr>
              <a:t>apprendre, comprendre et utiliser la langue orale</a:t>
            </a:r>
          </a:p>
          <a:p>
            <a:endParaRPr lang="fr-FR" dirty="0"/>
          </a:p>
          <a:p>
            <a:r>
              <a:rPr lang="fr-FR" dirty="0"/>
              <a:t>Ces difficultés langagières </a:t>
            </a:r>
            <a:r>
              <a:rPr lang="fr-FR" dirty="0">
                <a:solidFill>
                  <a:srgbClr val="418E2C"/>
                </a:solidFill>
              </a:rPr>
              <a:t>interfèrent significativement </a:t>
            </a:r>
            <a:r>
              <a:rPr lang="fr-FR" dirty="0"/>
              <a:t>avec leur vie quotidienne  </a:t>
            </a:r>
            <a:r>
              <a:rPr lang="fr-FR" dirty="0">
                <a:sym typeface="Wingdings" pitchFamily="2" charset="2"/>
              </a:rPr>
              <a:t> handicap</a:t>
            </a:r>
            <a:endParaRPr lang="fr-FR" dirty="0"/>
          </a:p>
        </p:txBody>
      </p:sp>
      <p:sp>
        <p:nvSpPr>
          <p:cNvPr id="4" name="Espace réservé du numéro de diapositive 3">
            <a:extLst>
              <a:ext uri="{FF2B5EF4-FFF2-40B4-BE49-F238E27FC236}">
                <a16:creationId xmlns:a16="http://schemas.microsoft.com/office/drawing/2014/main" id="{1FE491E6-61D1-CA85-3F2A-FFDC6032622E}"/>
              </a:ext>
            </a:extLst>
          </p:cNvPr>
          <p:cNvSpPr>
            <a:spLocks noGrp="1"/>
          </p:cNvSpPr>
          <p:nvPr>
            <p:ph type="sldNum" sz="quarter" idx="12"/>
          </p:nvPr>
        </p:nvSpPr>
        <p:spPr/>
        <p:txBody>
          <a:bodyPr/>
          <a:lstStyle/>
          <a:p>
            <a:fld id="{162F1D00-BD13-4404-86B0-79703945A0A7}" type="slidenum">
              <a:rPr lang="en-US" smtClean="0"/>
              <a:t>31</a:t>
            </a:fld>
            <a:endParaRPr lang="en-US"/>
          </a:p>
        </p:txBody>
      </p:sp>
      <p:sp>
        <p:nvSpPr>
          <p:cNvPr id="5" name="ZoneTexte 4">
            <a:extLst>
              <a:ext uri="{FF2B5EF4-FFF2-40B4-BE49-F238E27FC236}">
                <a16:creationId xmlns:a16="http://schemas.microsoft.com/office/drawing/2014/main" id="{8D2F867B-A607-50DD-BF62-714691E5B294}"/>
              </a:ext>
            </a:extLst>
          </p:cNvPr>
          <p:cNvSpPr txBox="1"/>
          <p:nvPr/>
        </p:nvSpPr>
        <p:spPr>
          <a:xfrm>
            <a:off x="5663834" y="6386287"/>
            <a:ext cx="324003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BE" sz="1400" dirty="0">
                <a:effectLst/>
                <a:latin typeface="Helvetica Neue" panose="02000503000000020004" pitchFamily="2" charset="0"/>
              </a:rPr>
              <a:t>CATALISE ; Bishop et al., 2016, 2017</a:t>
            </a:r>
          </a:p>
        </p:txBody>
      </p:sp>
    </p:spTree>
    <p:extLst>
      <p:ext uri="{BB962C8B-B14F-4D97-AF65-F5344CB8AC3E}">
        <p14:creationId xmlns:p14="http://schemas.microsoft.com/office/powerpoint/2010/main" val="4069108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parapluie, accessoire&#10;&#10;Description générée automatiquement">
            <a:extLst>
              <a:ext uri="{FF2B5EF4-FFF2-40B4-BE49-F238E27FC236}">
                <a16:creationId xmlns:a16="http://schemas.microsoft.com/office/drawing/2014/main" id="{4D751F7E-E507-AFCD-6BA6-6EA76F55D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5125" y="1212578"/>
            <a:ext cx="4432844" cy="4432844"/>
          </a:xfrm>
          <a:prstGeom prst="rect">
            <a:avLst/>
          </a:prstGeom>
        </p:spPr>
      </p:pic>
      <p:sp>
        <p:nvSpPr>
          <p:cNvPr id="2" name="Titre 1">
            <a:extLst>
              <a:ext uri="{FF2B5EF4-FFF2-40B4-BE49-F238E27FC236}">
                <a16:creationId xmlns:a16="http://schemas.microsoft.com/office/drawing/2014/main" id="{C3B474E5-4290-57C9-8CFB-966C3A737706}"/>
              </a:ext>
            </a:extLst>
          </p:cNvPr>
          <p:cNvSpPr>
            <a:spLocks noGrp="1"/>
          </p:cNvSpPr>
          <p:nvPr>
            <p:ph type="title"/>
          </p:nvPr>
        </p:nvSpPr>
        <p:spPr>
          <a:xfrm>
            <a:off x="626595" y="393130"/>
            <a:ext cx="7890809" cy="845828"/>
          </a:xfrm>
        </p:spPr>
        <p:txBody>
          <a:bodyPr/>
          <a:lstStyle/>
          <a:p>
            <a:r>
              <a:rPr lang="fr-FR" sz="2800" dirty="0"/>
              <a:t>Un terme parapluie </a:t>
            </a:r>
            <a:r>
              <a:rPr lang="fr-FR" sz="2400" dirty="0"/>
              <a:t>: </a:t>
            </a:r>
            <a:r>
              <a:rPr lang="fr-BE" sz="2800" dirty="0"/>
              <a:t>une appellation commune des réalités et des profils différents. </a:t>
            </a:r>
            <a:endParaRPr lang="fr-FR" dirty="0"/>
          </a:p>
        </p:txBody>
      </p:sp>
      <p:sp>
        <p:nvSpPr>
          <p:cNvPr id="4" name="Espace réservé du numéro de diapositive 3">
            <a:extLst>
              <a:ext uri="{FF2B5EF4-FFF2-40B4-BE49-F238E27FC236}">
                <a16:creationId xmlns:a16="http://schemas.microsoft.com/office/drawing/2014/main" id="{8C7978BC-CBD7-D664-6F14-DBAB3E1F6B91}"/>
              </a:ext>
            </a:extLst>
          </p:cNvPr>
          <p:cNvSpPr>
            <a:spLocks noGrp="1"/>
          </p:cNvSpPr>
          <p:nvPr>
            <p:ph type="sldNum" sz="quarter" idx="12"/>
          </p:nvPr>
        </p:nvSpPr>
        <p:spPr/>
        <p:txBody>
          <a:bodyPr/>
          <a:lstStyle/>
          <a:p>
            <a:fld id="{162F1D00-BD13-4404-86B0-79703945A0A7}" type="slidenum">
              <a:rPr lang="en-US" smtClean="0"/>
              <a:t>32</a:t>
            </a:fld>
            <a:endParaRPr lang="en-US"/>
          </a:p>
        </p:txBody>
      </p:sp>
      <p:sp>
        <p:nvSpPr>
          <p:cNvPr id="8" name="ZoneTexte 7">
            <a:extLst>
              <a:ext uri="{FF2B5EF4-FFF2-40B4-BE49-F238E27FC236}">
                <a16:creationId xmlns:a16="http://schemas.microsoft.com/office/drawing/2014/main" id="{FE3BFC2F-02FB-CC94-EF31-98299D77187B}"/>
              </a:ext>
            </a:extLst>
          </p:cNvPr>
          <p:cNvSpPr txBox="1"/>
          <p:nvPr/>
        </p:nvSpPr>
        <p:spPr>
          <a:xfrm>
            <a:off x="895867" y="3364722"/>
            <a:ext cx="2711967"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dirty="0"/>
              <a:t>des sons - phonologie</a:t>
            </a:r>
          </a:p>
        </p:txBody>
      </p:sp>
      <p:sp>
        <p:nvSpPr>
          <p:cNvPr id="9" name="ZoneTexte 8">
            <a:extLst>
              <a:ext uri="{FF2B5EF4-FFF2-40B4-BE49-F238E27FC236}">
                <a16:creationId xmlns:a16="http://schemas.microsoft.com/office/drawing/2014/main" id="{6D187047-B3AE-E25B-D4FC-8A01ACEC5520}"/>
              </a:ext>
            </a:extLst>
          </p:cNvPr>
          <p:cNvSpPr txBox="1"/>
          <p:nvPr/>
        </p:nvSpPr>
        <p:spPr>
          <a:xfrm>
            <a:off x="1114649" y="3950005"/>
            <a:ext cx="2711967"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dirty="0"/>
              <a:t>des mots – lexique/sémantique</a:t>
            </a:r>
          </a:p>
        </p:txBody>
      </p:sp>
      <p:sp>
        <p:nvSpPr>
          <p:cNvPr id="10" name="ZoneTexte 9">
            <a:extLst>
              <a:ext uri="{FF2B5EF4-FFF2-40B4-BE49-F238E27FC236}">
                <a16:creationId xmlns:a16="http://schemas.microsoft.com/office/drawing/2014/main" id="{3DCB77B5-3426-0E1C-002A-B627B1317A71}"/>
              </a:ext>
            </a:extLst>
          </p:cNvPr>
          <p:cNvSpPr txBox="1"/>
          <p:nvPr/>
        </p:nvSpPr>
        <p:spPr>
          <a:xfrm>
            <a:off x="1851907" y="4717693"/>
            <a:ext cx="2256503"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dirty="0"/>
              <a:t>des phrases - morphosyntaxe</a:t>
            </a:r>
          </a:p>
        </p:txBody>
      </p:sp>
      <p:sp>
        <p:nvSpPr>
          <p:cNvPr id="11" name="ZoneTexte 10">
            <a:extLst>
              <a:ext uri="{FF2B5EF4-FFF2-40B4-BE49-F238E27FC236}">
                <a16:creationId xmlns:a16="http://schemas.microsoft.com/office/drawing/2014/main" id="{673F4871-A403-2F1E-DB87-5434066DE336}"/>
              </a:ext>
            </a:extLst>
          </p:cNvPr>
          <p:cNvSpPr txBox="1"/>
          <p:nvPr/>
        </p:nvSpPr>
        <p:spPr>
          <a:xfrm>
            <a:off x="3826616" y="5408242"/>
            <a:ext cx="2256503"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dirty="0"/>
              <a:t>Du récit / conversation  – discours</a:t>
            </a:r>
          </a:p>
        </p:txBody>
      </p:sp>
      <p:sp>
        <p:nvSpPr>
          <p:cNvPr id="12" name="ZoneTexte 11">
            <a:extLst>
              <a:ext uri="{FF2B5EF4-FFF2-40B4-BE49-F238E27FC236}">
                <a16:creationId xmlns:a16="http://schemas.microsoft.com/office/drawing/2014/main" id="{DA9DBD54-1FAF-42D1-3768-3AEBF600F6A1}"/>
              </a:ext>
            </a:extLst>
          </p:cNvPr>
          <p:cNvSpPr txBox="1"/>
          <p:nvPr/>
        </p:nvSpPr>
        <p:spPr>
          <a:xfrm>
            <a:off x="5418574" y="3601007"/>
            <a:ext cx="2256503"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dirty="0"/>
              <a:t>De l’apprentissage verbal </a:t>
            </a:r>
          </a:p>
        </p:txBody>
      </p:sp>
      <p:sp>
        <p:nvSpPr>
          <p:cNvPr id="13" name="ZoneTexte 12">
            <a:extLst>
              <a:ext uri="{FF2B5EF4-FFF2-40B4-BE49-F238E27FC236}">
                <a16:creationId xmlns:a16="http://schemas.microsoft.com/office/drawing/2014/main" id="{AC4B1473-B151-152B-FFF0-15B1F4689C6C}"/>
              </a:ext>
            </a:extLst>
          </p:cNvPr>
          <p:cNvSpPr txBox="1"/>
          <p:nvPr/>
        </p:nvSpPr>
        <p:spPr>
          <a:xfrm>
            <a:off x="4843341" y="4546578"/>
            <a:ext cx="2256503"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dirty="0"/>
              <a:t>Du langage social - pragmatique</a:t>
            </a:r>
          </a:p>
        </p:txBody>
      </p:sp>
      <p:sp>
        <p:nvSpPr>
          <p:cNvPr id="14" name="ZoneTexte 13">
            <a:extLst>
              <a:ext uri="{FF2B5EF4-FFF2-40B4-BE49-F238E27FC236}">
                <a16:creationId xmlns:a16="http://schemas.microsoft.com/office/drawing/2014/main" id="{D1CDD5E8-FADE-362E-BF75-B0E9229F8DDD}"/>
              </a:ext>
            </a:extLst>
          </p:cNvPr>
          <p:cNvSpPr txBox="1"/>
          <p:nvPr/>
        </p:nvSpPr>
        <p:spPr>
          <a:xfrm>
            <a:off x="6653279" y="6389867"/>
            <a:ext cx="2256504"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 Leonard, 2014</a:t>
            </a:r>
          </a:p>
        </p:txBody>
      </p:sp>
      <p:sp>
        <p:nvSpPr>
          <p:cNvPr id="19" name="ZoneTexte 18">
            <a:extLst>
              <a:ext uri="{FF2B5EF4-FFF2-40B4-BE49-F238E27FC236}">
                <a16:creationId xmlns:a16="http://schemas.microsoft.com/office/drawing/2014/main" id="{9E717AB6-107F-A4BE-8692-A6072324F56F}"/>
              </a:ext>
            </a:extLst>
          </p:cNvPr>
          <p:cNvSpPr txBox="1"/>
          <p:nvPr/>
        </p:nvSpPr>
        <p:spPr>
          <a:xfrm>
            <a:off x="4108410" y="2323375"/>
            <a:ext cx="84645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t>TDL</a:t>
            </a:r>
          </a:p>
        </p:txBody>
      </p:sp>
      <p:sp>
        <p:nvSpPr>
          <p:cNvPr id="20" name="Rectangle : coins arrondis 19">
            <a:extLst>
              <a:ext uri="{FF2B5EF4-FFF2-40B4-BE49-F238E27FC236}">
                <a16:creationId xmlns:a16="http://schemas.microsoft.com/office/drawing/2014/main" id="{EF5A7628-1608-BA3E-F3AD-077451338194}"/>
              </a:ext>
            </a:extLst>
          </p:cNvPr>
          <p:cNvSpPr/>
          <p:nvPr/>
        </p:nvSpPr>
        <p:spPr>
          <a:xfrm>
            <a:off x="198909" y="2483044"/>
            <a:ext cx="2498216" cy="369332"/>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dirty="0"/>
              <a:t>Atteintes au niveau…</a:t>
            </a:r>
          </a:p>
        </p:txBody>
      </p:sp>
    </p:spTree>
    <p:extLst>
      <p:ext uri="{BB962C8B-B14F-4D97-AF65-F5344CB8AC3E}">
        <p14:creationId xmlns:p14="http://schemas.microsoft.com/office/powerpoint/2010/main" val="180117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67920-BE46-17D3-4D6F-4F5484F1DDDF}"/>
              </a:ext>
            </a:extLst>
          </p:cNvPr>
          <p:cNvSpPr>
            <a:spLocks noGrp="1"/>
          </p:cNvSpPr>
          <p:nvPr>
            <p:ph type="title"/>
          </p:nvPr>
        </p:nvSpPr>
        <p:spPr/>
        <p:txBody>
          <a:bodyPr/>
          <a:lstStyle/>
          <a:p>
            <a:r>
              <a:rPr lang="fr-FR" dirty="0"/>
              <a:t>Des manifestations hétérogènes </a:t>
            </a:r>
          </a:p>
        </p:txBody>
      </p:sp>
      <p:pic>
        <p:nvPicPr>
          <p:cNvPr id="6" name="Espace réservé du contenu 5" descr="Une image contenant vert, Rectangle&#10;&#10;Description générée automatiquement">
            <a:extLst>
              <a:ext uri="{FF2B5EF4-FFF2-40B4-BE49-F238E27FC236}">
                <a16:creationId xmlns:a16="http://schemas.microsoft.com/office/drawing/2014/main" id="{06DC7C1B-7472-0618-9711-749B894A45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904" y="1110336"/>
            <a:ext cx="4124641" cy="2136734"/>
          </a:xfrm>
        </p:spPr>
      </p:pic>
      <p:sp>
        <p:nvSpPr>
          <p:cNvPr id="4" name="Espace réservé du numéro de diapositive 3">
            <a:extLst>
              <a:ext uri="{FF2B5EF4-FFF2-40B4-BE49-F238E27FC236}">
                <a16:creationId xmlns:a16="http://schemas.microsoft.com/office/drawing/2014/main" id="{0330AEBB-D352-7C7C-6CE4-B12741C084FE}"/>
              </a:ext>
            </a:extLst>
          </p:cNvPr>
          <p:cNvSpPr>
            <a:spLocks noGrp="1"/>
          </p:cNvSpPr>
          <p:nvPr>
            <p:ph type="sldNum" sz="quarter" idx="12"/>
          </p:nvPr>
        </p:nvSpPr>
        <p:spPr/>
        <p:txBody>
          <a:bodyPr/>
          <a:lstStyle/>
          <a:p>
            <a:fld id="{162F1D00-BD13-4404-86B0-79703945A0A7}" type="slidenum">
              <a:rPr lang="en-US" smtClean="0"/>
              <a:t>33</a:t>
            </a:fld>
            <a:endParaRPr lang="en-US"/>
          </a:p>
        </p:txBody>
      </p:sp>
      <p:pic>
        <p:nvPicPr>
          <p:cNvPr id="7" name="Image 6" descr="Une image contenant parapluie, accessoire&#10;&#10;Description générée automatiquement">
            <a:extLst>
              <a:ext uri="{FF2B5EF4-FFF2-40B4-BE49-F238E27FC236}">
                <a16:creationId xmlns:a16="http://schemas.microsoft.com/office/drawing/2014/main" id="{694445EC-4061-FF93-9E19-B01F4844F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5473" y="4222748"/>
            <a:ext cx="1950752" cy="1950752"/>
          </a:xfrm>
          <a:prstGeom prst="rect">
            <a:avLst/>
          </a:prstGeom>
        </p:spPr>
      </p:pic>
      <p:sp>
        <p:nvSpPr>
          <p:cNvPr id="10" name="ZoneTexte 9">
            <a:extLst>
              <a:ext uri="{FF2B5EF4-FFF2-40B4-BE49-F238E27FC236}">
                <a16:creationId xmlns:a16="http://schemas.microsoft.com/office/drawing/2014/main" id="{FF865F70-02F6-BD55-AD73-AC181EABC526}"/>
              </a:ext>
            </a:extLst>
          </p:cNvPr>
          <p:cNvSpPr txBox="1"/>
          <p:nvPr/>
        </p:nvSpPr>
        <p:spPr>
          <a:xfrm>
            <a:off x="5424616" y="6373906"/>
            <a:ext cx="3348681"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err="1"/>
              <a:t>MacGregor</a:t>
            </a:r>
            <a:r>
              <a:rPr lang="fr-FR" dirty="0"/>
              <a:t> &amp; Lancaster, 2021</a:t>
            </a:r>
          </a:p>
        </p:txBody>
      </p:sp>
      <p:sp>
        <p:nvSpPr>
          <p:cNvPr id="11" name="ZoneTexte 10">
            <a:extLst>
              <a:ext uri="{FF2B5EF4-FFF2-40B4-BE49-F238E27FC236}">
                <a16:creationId xmlns:a16="http://schemas.microsoft.com/office/drawing/2014/main" id="{EB367437-AF2F-8815-3186-BFA1E3C3CD20}"/>
              </a:ext>
            </a:extLst>
          </p:cNvPr>
          <p:cNvSpPr txBox="1"/>
          <p:nvPr/>
        </p:nvSpPr>
        <p:spPr>
          <a:xfrm>
            <a:off x="1524735" y="5804168"/>
            <a:ext cx="7102113" cy="369332"/>
          </a:xfrm>
          <a:prstGeom prst="rect">
            <a:avLst/>
          </a:prstGeom>
          <a:noFill/>
        </p:spPr>
        <p:txBody>
          <a:bodyPr wrap="square" rtlCol="0">
            <a:spAutoFit/>
          </a:bodyPr>
          <a:lstStyle/>
          <a:p>
            <a:r>
              <a:rPr lang="fr-FR" dirty="0"/>
              <a:t>Plusieurs composants pouvant être reliés</a:t>
            </a:r>
          </a:p>
        </p:txBody>
      </p:sp>
      <p:sp>
        <p:nvSpPr>
          <p:cNvPr id="12" name="ZoneTexte 11">
            <a:extLst>
              <a:ext uri="{FF2B5EF4-FFF2-40B4-BE49-F238E27FC236}">
                <a16:creationId xmlns:a16="http://schemas.microsoft.com/office/drawing/2014/main" id="{8683BF2B-A12E-7C05-C745-8AC377AFF1FE}"/>
              </a:ext>
            </a:extLst>
          </p:cNvPr>
          <p:cNvSpPr txBox="1"/>
          <p:nvPr/>
        </p:nvSpPr>
        <p:spPr>
          <a:xfrm>
            <a:off x="629044" y="3354210"/>
            <a:ext cx="8274823" cy="1477328"/>
          </a:xfrm>
          <a:prstGeom prst="rect">
            <a:avLst/>
          </a:prstGeom>
          <a:noFill/>
        </p:spPr>
        <p:txBody>
          <a:bodyPr wrap="square" rtlCol="0">
            <a:spAutoFit/>
          </a:bodyPr>
          <a:lstStyle/>
          <a:p>
            <a:r>
              <a:rPr lang="fr-FR" dirty="0"/>
              <a:t>Des manifestations différentes d’une personne à l’autre, </a:t>
            </a:r>
          </a:p>
          <a:p>
            <a:r>
              <a:rPr lang="fr-FR" dirty="0"/>
              <a:t>				selon les profils de forces et de faiblesse</a:t>
            </a:r>
          </a:p>
          <a:p>
            <a:r>
              <a:rPr lang="fr-FR" dirty="0"/>
              <a:t>				selon la sévérité des troubles</a:t>
            </a:r>
          </a:p>
          <a:p>
            <a:r>
              <a:rPr lang="fr-FR" dirty="0"/>
              <a:t>Mais aussi chez la même personne, selon les étapes du développement</a:t>
            </a:r>
          </a:p>
          <a:p>
            <a:endParaRPr lang="fr-FR" dirty="0"/>
          </a:p>
        </p:txBody>
      </p:sp>
    </p:spTree>
    <p:extLst>
      <p:ext uri="{BB962C8B-B14F-4D97-AF65-F5344CB8AC3E}">
        <p14:creationId xmlns:p14="http://schemas.microsoft.com/office/powerpoint/2010/main" val="1526636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BEA54-3AEF-6E94-FA82-C6349D4B8AA3}"/>
              </a:ext>
            </a:extLst>
          </p:cNvPr>
          <p:cNvSpPr>
            <a:spLocks noGrp="1"/>
          </p:cNvSpPr>
          <p:nvPr>
            <p:ph type="title"/>
          </p:nvPr>
        </p:nvSpPr>
        <p:spPr/>
        <p:txBody>
          <a:bodyPr/>
          <a:lstStyle/>
          <a:p>
            <a:r>
              <a:rPr lang="fr-FR" dirty="0"/>
              <a:t>Trouble neurodéveloppemental parmi d’autres</a:t>
            </a:r>
          </a:p>
        </p:txBody>
      </p:sp>
      <p:sp>
        <p:nvSpPr>
          <p:cNvPr id="3" name="Espace réservé du contenu 2">
            <a:extLst>
              <a:ext uri="{FF2B5EF4-FFF2-40B4-BE49-F238E27FC236}">
                <a16:creationId xmlns:a16="http://schemas.microsoft.com/office/drawing/2014/main" id="{E5D52A52-84BE-8BDF-1D93-E65FA83E3F10}"/>
              </a:ext>
            </a:extLst>
          </p:cNvPr>
          <p:cNvSpPr>
            <a:spLocks noGrp="1"/>
          </p:cNvSpPr>
          <p:nvPr>
            <p:ph idx="1"/>
          </p:nvPr>
        </p:nvSpPr>
        <p:spPr>
          <a:xfrm>
            <a:off x="498473" y="1679925"/>
            <a:ext cx="8128375" cy="4356358"/>
          </a:xfrm>
        </p:spPr>
        <p:txBody>
          <a:bodyPr/>
          <a:lstStyle/>
          <a:p>
            <a:r>
              <a:rPr lang="fr-FR" dirty="0"/>
              <a:t>Diagnostic différentiel avec des troubles langagiers présents dans d’autres </a:t>
            </a:r>
            <a:r>
              <a:rPr lang="fr-FR" dirty="0">
                <a:solidFill>
                  <a:srgbClr val="418E2C"/>
                </a:solidFill>
              </a:rPr>
              <a:t>conditions biomédicales</a:t>
            </a:r>
          </a:p>
          <a:p>
            <a:endParaRPr lang="fr-FR" dirty="0">
              <a:solidFill>
                <a:srgbClr val="418E2C"/>
              </a:solidFill>
            </a:endParaRPr>
          </a:p>
          <a:p>
            <a:pPr marL="0" indent="0">
              <a:buNone/>
            </a:pPr>
            <a:r>
              <a:rPr lang="fr-FR" dirty="0">
                <a:solidFill>
                  <a:srgbClr val="418E2C"/>
                </a:solidFill>
              </a:rPr>
              <a:t>	</a:t>
            </a:r>
            <a:endParaRPr lang="fr-FR" dirty="0">
              <a:solidFill>
                <a:schemeClr val="tx1"/>
              </a:solidFill>
            </a:endParaRPr>
          </a:p>
        </p:txBody>
      </p:sp>
      <p:sp>
        <p:nvSpPr>
          <p:cNvPr id="4" name="Espace réservé du numéro de diapositive 3">
            <a:extLst>
              <a:ext uri="{FF2B5EF4-FFF2-40B4-BE49-F238E27FC236}">
                <a16:creationId xmlns:a16="http://schemas.microsoft.com/office/drawing/2014/main" id="{445A0BB6-D08B-D70B-6676-3272EDE834E2}"/>
              </a:ext>
            </a:extLst>
          </p:cNvPr>
          <p:cNvSpPr>
            <a:spLocks noGrp="1"/>
          </p:cNvSpPr>
          <p:nvPr>
            <p:ph type="sldNum" sz="quarter" idx="12"/>
          </p:nvPr>
        </p:nvSpPr>
        <p:spPr/>
        <p:txBody>
          <a:bodyPr/>
          <a:lstStyle/>
          <a:p>
            <a:fld id="{162F1D00-BD13-4404-86B0-79703945A0A7}" type="slidenum">
              <a:rPr lang="en-US" smtClean="0"/>
              <a:t>34</a:t>
            </a:fld>
            <a:endParaRPr lang="en-US"/>
          </a:p>
        </p:txBody>
      </p:sp>
      <p:sp>
        <p:nvSpPr>
          <p:cNvPr id="5" name="ZoneTexte 4">
            <a:extLst>
              <a:ext uri="{FF2B5EF4-FFF2-40B4-BE49-F238E27FC236}">
                <a16:creationId xmlns:a16="http://schemas.microsoft.com/office/drawing/2014/main" id="{D1E92DE9-C43F-9954-4ED0-FCEEAF443B65}"/>
              </a:ext>
            </a:extLst>
          </p:cNvPr>
          <p:cNvSpPr txBox="1"/>
          <p:nvPr/>
        </p:nvSpPr>
        <p:spPr>
          <a:xfrm>
            <a:off x="5663834" y="6386287"/>
            <a:ext cx="324003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BE" sz="1400" dirty="0">
                <a:effectLst/>
                <a:latin typeface="Helvetica Neue" panose="02000503000000020004" pitchFamily="2" charset="0"/>
              </a:rPr>
              <a:t>CATALISE ; Bishop et al., 2016, 2017</a:t>
            </a:r>
          </a:p>
        </p:txBody>
      </p:sp>
      <p:sp>
        <p:nvSpPr>
          <p:cNvPr id="6" name="Rectangle 5">
            <a:extLst>
              <a:ext uri="{FF2B5EF4-FFF2-40B4-BE49-F238E27FC236}">
                <a16:creationId xmlns:a16="http://schemas.microsoft.com/office/drawing/2014/main" id="{CC69BC50-C650-06F2-BE4A-B7B13BC96D5A}"/>
              </a:ext>
            </a:extLst>
          </p:cNvPr>
          <p:cNvSpPr/>
          <p:nvPr/>
        </p:nvSpPr>
        <p:spPr>
          <a:xfrm>
            <a:off x="2580968" y="2973200"/>
            <a:ext cx="2625666" cy="8849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Trouble du langage</a:t>
            </a:r>
          </a:p>
        </p:txBody>
      </p:sp>
      <p:sp>
        <p:nvSpPr>
          <p:cNvPr id="7" name="Rectangle 6">
            <a:extLst>
              <a:ext uri="{FF2B5EF4-FFF2-40B4-BE49-F238E27FC236}">
                <a16:creationId xmlns:a16="http://schemas.microsoft.com/office/drawing/2014/main" id="{2E615429-2888-50E2-5945-D046DCC5F313}"/>
              </a:ext>
            </a:extLst>
          </p:cNvPr>
          <p:cNvSpPr/>
          <p:nvPr/>
        </p:nvSpPr>
        <p:spPr>
          <a:xfrm>
            <a:off x="1231431" y="4471543"/>
            <a:ext cx="2099865" cy="8849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Trouble développemental du langage</a:t>
            </a:r>
          </a:p>
        </p:txBody>
      </p:sp>
      <p:sp>
        <p:nvSpPr>
          <p:cNvPr id="8" name="Rectangle 7">
            <a:extLst>
              <a:ext uri="{FF2B5EF4-FFF2-40B4-BE49-F238E27FC236}">
                <a16:creationId xmlns:a16="http://schemas.microsoft.com/office/drawing/2014/main" id="{62256C36-002C-BFBE-7A4A-9A7AA06CE406}"/>
              </a:ext>
            </a:extLst>
          </p:cNvPr>
          <p:cNvSpPr/>
          <p:nvPr/>
        </p:nvSpPr>
        <p:spPr>
          <a:xfrm>
            <a:off x="4304185" y="4327285"/>
            <a:ext cx="4085098" cy="1656190"/>
          </a:xfrm>
          <a:prstGeom prst="rect">
            <a:avLst/>
          </a:prstGeom>
          <a:ln>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Trouble du langage associé avec X</a:t>
            </a:r>
          </a:p>
          <a:p>
            <a:pPr algn="ctr"/>
            <a:endParaRPr lang="fr-FR" dirty="0"/>
          </a:p>
          <a:p>
            <a:pPr algn="ctr"/>
            <a:r>
              <a:rPr lang="fr-FR" dirty="0"/>
              <a:t>Où X= condition biomédicale (TSA, déficience intellectuelle, déficience sensorielle, syndromes génétiques, trauma, aphasie, IMOC</a:t>
            </a:r>
          </a:p>
        </p:txBody>
      </p:sp>
      <p:sp>
        <p:nvSpPr>
          <p:cNvPr id="9" name="ZoneTexte 8">
            <a:extLst>
              <a:ext uri="{FF2B5EF4-FFF2-40B4-BE49-F238E27FC236}">
                <a16:creationId xmlns:a16="http://schemas.microsoft.com/office/drawing/2014/main" id="{BF204F38-23CA-7C52-43B1-B8C99B2C3175}"/>
              </a:ext>
            </a:extLst>
          </p:cNvPr>
          <p:cNvSpPr txBox="1"/>
          <p:nvPr/>
        </p:nvSpPr>
        <p:spPr>
          <a:xfrm>
            <a:off x="3539613" y="4675239"/>
            <a:ext cx="560439" cy="369332"/>
          </a:xfrm>
          <a:prstGeom prst="rect">
            <a:avLst/>
          </a:prstGeom>
          <a:noFill/>
          <a:ln>
            <a:noFill/>
          </a:ln>
        </p:spPr>
        <p:txBody>
          <a:bodyPr wrap="square" rtlCol="0">
            <a:spAutoFit/>
          </a:bodyPr>
          <a:lstStyle/>
          <a:p>
            <a:r>
              <a:rPr lang="fr-FR" dirty="0">
                <a:solidFill>
                  <a:srgbClr val="7030A0"/>
                </a:solidFill>
              </a:rPr>
              <a:t>OU</a:t>
            </a:r>
          </a:p>
        </p:txBody>
      </p:sp>
      <p:cxnSp>
        <p:nvCxnSpPr>
          <p:cNvPr id="11" name="Connecteur droit avec flèche 10">
            <a:extLst>
              <a:ext uri="{FF2B5EF4-FFF2-40B4-BE49-F238E27FC236}">
                <a16:creationId xmlns:a16="http://schemas.microsoft.com/office/drawing/2014/main" id="{692C0493-A73D-0432-8710-985E1FE102EB}"/>
              </a:ext>
            </a:extLst>
          </p:cNvPr>
          <p:cNvCxnSpPr>
            <a:stCxn id="6" idx="2"/>
          </p:cNvCxnSpPr>
          <p:nvPr/>
        </p:nvCxnSpPr>
        <p:spPr>
          <a:xfrm flipH="1">
            <a:off x="2580968" y="3858104"/>
            <a:ext cx="1312833" cy="6134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0AC6D5E0-79F3-9656-1433-82EBEE3B2D96}"/>
              </a:ext>
            </a:extLst>
          </p:cNvPr>
          <p:cNvCxnSpPr>
            <a:cxnSpLocks/>
            <a:stCxn id="6" idx="2"/>
          </p:cNvCxnSpPr>
          <p:nvPr/>
        </p:nvCxnSpPr>
        <p:spPr>
          <a:xfrm>
            <a:off x="3893801" y="3858104"/>
            <a:ext cx="2082495" cy="41455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3" name="Image 12">
            <a:extLst>
              <a:ext uri="{FF2B5EF4-FFF2-40B4-BE49-F238E27FC236}">
                <a16:creationId xmlns:a16="http://schemas.microsoft.com/office/drawing/2014/main" id="{30A1E130-F36D-5EEA-5622-5C4970648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213" y="4065383"/>
            <a:ext cx="317500" cy="1016000"/>
          </a:xfrm>
          <a:prstGeom prst="rect">
            <a:avLst/>
          </a:prstGeom>
        </p:spPr>
      </p:pic>
      <p:pic>
        <p:nvPicPr>
          <p:cNvPr id="15" name="Image 14">
            <a:extLst>
              <a:ext uri="{FF2B5EF4-FFF2-40B4-BE49-F238E27FC236}">
                <a16:creationId xmlns:a16="http://schemas.microsoft.com/office/drawing/2014/main" id="{ED3CBFAB-EFBA-3D0D-9F73-9A7508235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091" y="5178075"/>
            <a:ext cx="243890" cy="1041400"/>
          </a:xfrm>
          <a:prstGeom prst="rect">
            <a:avLst/>
          </a:prstGeom>
        </p:spPr>
      </p:pic>
      <p:pic>
        <p:nvPicPr>
          <p:cNvPr id="14" name="Image 13" descr="Une image contenant vert&#10;&#10;Description générée automatiquement">
            <a:extLst>
              <a:ext uri="{FF2B5EF4-FFF2-40B4-BE49-F238E27FC236}">
                <a16:creationId xmlns:a16="http://schemas.microsoft.com/office/drawing/2014/main" id="{7F6B5FB1-D09E-5E59-C7FC-F06EBB8CF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16" y="4412344"/>
            <a:ext cx="421531" cy="1411985"/>
          </a:xfrm>
          <a:prstGeom prst="rect">
            <a:avLst/>
          </a:prstGeom>
        </p:spPr>
      </p:pic>
    </p:spTree>
    <p:extLst>
      <p:ext uri="{BB962C8B-B14F-4D97-AF65-F5344CB8AC3E}">
        <p14:creationId xmlns:p14="http://schemas.microsoft.com/office/powerpoint/2010/main" val="1633618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B5B36-7882-5DDE-AE39-6FF5B9DF0E5F}"/>
              </a:ext>
            </a:extLst>
          </p:cNvPr>
          <p:cNvSpPr>
            <a:spLocks noGrp="1"/>
          </p:cNvSpPr>
          <p:nvPr>
            <p:ph type="title"/>
          </p:nvPr>
        </p:nvSpPr>
        <p:spPr/>
        <p:txBody>
          <a:bodyPr/>
          <a:lstStyle/>
          <a:p>
            <a:r>
              <a:rPr lang="fr-FR" dirty="0"/>
              <a:t>Trouble neurodéveloppemental avec d’autres</a:t>
            </a:r>
          </a:p>
        </p:txBody>
      </p:sp>
      <p:sp>
        <p:nvSpPr>
          <p:cNvPr id="3" name="Espace réservé du contenu 2">
            <a:extLst>
              <a:ext uri="{FF2B5EF4-FFF2-40B4-BE49-F238E27FC236}">
                <a16:creationId xmlns:a16="http://schemas.microsoft.com/office/drawing/2014/main" id="{E6951CD0-CCDB-A343-A564-65AA551B2112}"/>
              </a:ext>
            </a:extLst>
          </p:cNvPr>
          <p:cNvSpPr>
            <a:spLocks noGrp="1"/>
          </p:cNvSpPr>
          <p:nvPr>
            <p:ph idx="1"/>
          </p:nvPr>
        </p:nvSpPr>
        <p:spPr>
          <a:xfrm>
            <a:off x="498474" y="1329922"/>
            <a:ext cx="8527539" cy="4538722"/>
          </a:xfrm>
        </p:spPr>
        <p:txBody>
          <a:bodyPr/>
          <a:lstStyle/>
          <a:p>
            <a:r>
              <a:rPr lang="fr-FR" dirty="0"/>
              <a:t>Comorbidité fréquente avec d’autres troubles neurodéveloppementaux</a:t>
            </a:r>
          </a:p>
          <a:p>
            <a:pPr lvl="1"/>
            <a:r>
              <a:rPr lang="fr-FR" dirty="0"/>
              <a:t>Trouble de l’attention  </a:t>
            </a:r>
          </a:p>
          <a:p>
            <a:pPr lvl="1"/>
            <a:r>
              <a:rPr lang="fr-FR" dirty="0"/>
              <a:t>Trouble développemental de la coordination</a:t>
            </a:r>
          </a:p>
          <a:p>
            <a:pPr lvl="1"/>
            <a:r>
              <a:rPr lang="fr-FR" dirty="0"/>
              <a:t>Troubles d’apprentissage</a:t>
            </a:r>
          </a:p>
          <a:p>
            <a:pPr lvl="1"/>
            <a:r>
              <a:rPr lang="fr-FR" dirty="0"/>
              <a:t>…</a:t>
            </a:r>
          </a:p>
          <a:p>
            <a:pPr marL="228600" lvl="1" indent="0">
              <a:buNone/>
            </a:pPr>
            <a:r>
              <a:rPr lang="fr-FR" dirty="0"/>
              <a:t>					</a:t>
            </a:r>
            <a:endParaRPr lang="fr-FR" dirty="0">
              <a:solidFill>
                <a:srgbClr val="418E2C"/>
              </a:solidFill>
            </a:endParaRPr>
          </a:p>
          <a:p>
            <a:pPr marL="228600" lvl="1" indent="0">
              <a:buNone/>
            </a:pPr>
            <a:endParaRPr lang="fr-FR" dirty="0"/>
          </a:p>
        </p:txBody>
      </p:sp>
      <p:sp>
        <p:nvSpPr>
          <p:cNvPr id="4" name="Espace réservé du numéro de diapositive 3">
            <a:extLst>
              <a:ext uri="{FF2B5EF4-FFF2-40B4-BE49-F238E27FC236}">
                <a16:creationId xmlns:a16="http://schemas.microsoft.com/office/drawing/2014/main" id="{A359E2B9-103D-B33F-E5E5-2CA3A438A9B9}"/>
              </a:ext>
            </a:extLst>
          </p:cNvPr>
          <p:cNvSpPr>
            <a:spLocks noGrp="1"/>
          </p:cNvSpPr>
          <p:nvPr>
            <p:ph type="sldNum" sz="quarter" idx="12"/>
          </p:nvPr>
        </p:nvSpPr>
        <p:spPr/>
        <p:txBody>
          <a:bodyPr/>
          <a:lstStyle/>
          <a:p>
            <a:fld id="{162F1D00-BD13-4404-86B0-79703945A0A7}" type="slidenum">
              <a:rPr lang="en-US" smtClean="0"/>
              <a:t>35</a:t>
            </a:fld>
            <a:endParaRPr lang="en-US"/>
          </a:p>
        </p:txBody>
      </p:sp>
      <p:sp>
        <p:nvSpPr>
          <p:cNvPr id="5" name="ZoneTexte 4">
            <a:extLst>
              <a:ext uri="{FF2B5EF4-FFF2-40B4-BE49-F238E27FC236}">
                <a16:creationId xmlns:a16="http://schemas.microsoft.com/office/drawing/2014/main" id="{DF024CDD-445B-CE37-736A-FCAF912CD421}"/>
              </a:ext>
            </a:extLst>
          </p:cNvPr>
          <p:cNvSpPr txBox="1"/>
          <p:nvPr/>
        </p:nvSpPr>
        <p:spPr>
          <a:xfrm>
            <a:off x="5663834" y="6386287"/>
            <a:ext cx="3240033"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BE" sz="1400" dirty="0">
                <a:effectLst/>
                <a:latin typeface="Helvetica Neue" panose="02000503000000020004" pitchFamily="2" charset="0"/>
              </a:rPr>
              <a:t>CATALISE ; Bishop et al., 2016, 2017</a:t>
            </a:r>
          </a:p>
        </p:txBody>
      </p:sp>
      <p:sp>
        <p:nvSpPr>
          <p:cNvPr id="7" name="Rectangle 6">
            <a:extLst>
              <a:ext uri="{FF2B5EF4-FFF2-40B4-BE49-F238E27FC236}">
                <a16:creationId xmlns:a16="http://schemas.microsoft.com/office/drawing/2014/main" id="{6F5E5FF0-03C2-6D96-F958-938140717FAC}"/>
              </a:ext>
            </a:extLst>
          </p:cNvPr>
          <p:cNvSpPr/>
          <p:nvPr/>
        </p:nvSpPr>
        <p:spPr>
          <a:xfrm>
            <a:off x="4443878" y="4671350"/>
            <a:ext cx="4201647" cy="1454814"/>
          </a:xfrm>
          <a:prstGeom prst="rect">
            <a:avLst/>
          </a:prstGeom>
          <a:ln>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solidFill>
                  <a:srgbClr val="418E2C"/>
                </a:solidFill>
              </a:rPr>
              <a:t> &amp;  Troubles occurrents</a:t>
            </a:r>
          </a:p>
        </p:txBody>
      </p:sp>
      <p:sp>
        <p:nvSpPr>
          <p:cNvPr id="6" name="Rectangle 5">
            <a:extLst>
              <a:ext uri="{FF2B5EF4-FFF2-40B4-BE49-F238E27FC236}">
                <a16:creationId xmlns:a16="http://schemas.microsoft.com/office/drawing/2014/main" id="{61570BD5-5CCC-CF6B-0565-9B8133F82B74}"/>
              </a:ext>
            </a:extLst>
          </p:cNvPr>
          <p:cNvSpPr/>
          <p:nvPr/>
        </p:nvSpPr>
        <p:spPr>
          <a:xfrm>
            <a:off x="3256596" y="4959214"/>
            <a:ext cx="2099865" cy="8849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Trouble développemental du langage</a:t>
            </a:r>
          </a:p>
        </p:txBody>
      </p:sp>
      <p:pic>
        <p:nvPicPr>
          <p:cNvPr id="9" name="Image 8">
            <a:extLst>
              <a:ext uri="{FF2B5EF4-FFF2-40B4-BE49-F238E27FC236}">
                <a16:creationId xmlns:a16="http://schemas.microsoft.com/office/drawing/2014/main" id="{201D249C-8F4C-DB0C-B149-9A43AF8BB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655" y="4789376"/>
            <a:ext cx="495300" cy="977900"/>
          </a:xfrm>
          <a:prstGeom prst="rect">
            <a:avLst/>
          </a:prstGeom>
        </p:spPr>
      </p:pic>
    </p:spTree>
    <p:extLst>
      <p:ext uri="{BB962C8B-B14F-4D97-AF65-F5344CB8AC3E}">
        <p14:creationId xmlns:p14="http://schemas.microsoft.com/office/powerpoint/2010/main" val="3608951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4AD0B-4A8C-8EFF-109C-9334EE83433E}"/>
              </a:ext>
            </a:extLst>
          </p:cNvPr>
          <p:cNvSpPr>
            <a:spLocks noGrp="1"/>
          </p:cNvSpPr>
          <p:nvPr>
            <p:ph type="title"/>
          </p:nvPr>
        </p:nvSpPr>
        <p:spPr/>
        <p:txBody>
          <a:bodyPr/>
          <a:lstStyle/>
          <a:p>
            <a:r>
              <a:rPr lang="fr-FR" dirty="0"/>
              <a:t>Toutes les langues</a:t>
            </a:r>
          </a:p>
        </p:txBody>
      </p:sp>
      <p:pic>
        <p:nvPicPr>
          <p:cNvPr id="6" name="Espace réservé du contenu 5" descr="Une image contenant planète, carte, Terre, sphère&#10;&#10;Description générée automatiquement">
            <a:extLst>
              <a:ext uri="{FF2B5EF4-FFF2-40B4-BE49-F238E27FC236}">
                <a16:creationId xmlns:a16="http://schemas.microsoft.com/office/drawing/2014/main" id="{2A9871CE-B600-C8E8-3790-D9C51A677F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5453" y="3876376"/>
            <a:ext cx="2380073" cy="2380073"/>
          </a:xfrm>
        </p:spPr>
      </p:pic>
      <p:sp>
        <p:nvSpPr>
          <p:cNvPr id="4" name="Espace réservé du numéro de diapositive 3">
            <a:extLst>
              <a:ext uri="{FF2B5EF4-FFF2-40B4-BE49-F238E27FC236}">
                <a16:creationId xmlns:a16="http://schemas.microsoft.com/office/drawing/2014/main" id="{87AB5E84-D21F-FBC6-025F-EB36516B4F67}"/>
              </a:ext>
            </a:extLst>
          </p:cNvPr>
          <p:cNvSpPr>
            <a:spLocks noGrp="1"/>
          </p:cNvSpPr>
          <p:nvPr>
            <p:ph type="sldNum" sz="quarter" idx="12"/>
          </p:nvPr>
        </p:nvSpPr>
        <p:spPr/>
        <p:txBody>
          <a:bodyPr/>
          <a:lstStyle/>
          <a:p>
            <a:fld id="{162F1D00-BD13-4404-86B0-79703945A0A7}" type="slidenum">
              <a:rPr lang="en-US" smtClean="0"/>
              <a:t>36</a:t>
            </a:fld>
            <a:endParaRPr lang="en-US"/>
          </a:p>
        </p:txBody>
      </p:sp>
      <p:sp>
        <p:nvSpPr>
          <p:cNvPr id="8" name="Espace réservé du contenu 2">
            <a:extLst>
              <a:ext uri="{FF2B5EF4-FFF2-40B4-BE49-F238E27FC236}">
                <a16:creationId xmlns:a16="http://schemas.microsoft.com/office/drawing/2014/main" id="{B9882C78-A8CD-DCFB-EC49-416200DBC8D2}"/>
              </a:ext>
            </a:extLst>
          </p:cNvPr>
          <p:cNvSpPr txBox="1">
            <a:spLocks/>
          </p:cNvSpPr>
          <p:nvPr/>
        </p:nvSpPr>
        <p:spPr>
          <a:xfrm>
            <a:off x="754717" y="1329922"/>
            <a:ext cx="7890809" cy="4538722"/>
          </a:xfrm>
          <a:prstGeom prst="rect">
            <a:avLst/>
          </a:prstGeom>
        </p:spPr>
        <p:txBody>
          <a:bodyPr vert="horz" lIns="91440" tIns="45720" rIns="91440" bIns="45720" rtlCol="0">
            <a:normAutofit/>
          </a:bodyPr>
          <a:lstStyle>
            <a:lvl1pPr marL="358775" indent="-358775" algn="l" defTabSz="914400" rtl="0" eaLnBrk="1" latinLnBrk="0" hangingPunct="1">
              <a:lnSpc>
                <a:spcPts val="3000"/>
              </a:lnSpc>
              <a:spcBef>
                <a:spcPts val="0"/>
              </a:spcBef>
              <a:spcAft>
                <a:spcPts val="600"/>
              </a:spcAft>
              <a:buClr>
                <a:srgbClr val="276170"/>
              </a:buClr>
              <a:buSzPct val="75000"/>
              <a:buFont typeface="Wingdings" pitchFamily="2" charset="2"/>
              <a:buChar char="n"/>
              <a:defRPr sz="2600" kern="1200">
                <a:solidFill>
                  <a:schemeClr val="tx2">
                    <a:lumMod val="50000"/>
                  </a:schemeClr>
                </a:solidFill>
                <a:latin typeface="Calibri"/>
                <a:ea typeface="+mn-ea"/>
                <a:cs typeface="Calibri"/>
              </a:defRPr>
            </a:lvl1pPr>
            <a:lvl2pPr marL="625475" indent="-396875" algn="l" defTabSz="914400" rtl="0" eaLnBrk="1" latinLnBrk="0" hangingPunct="1">
              <a:lnSpc>
                <a:spcPts val="3000"/>
              </a:lnSpc>
              <a:spcBef>
                <a:spcPts val="0"/>
              </a:spcBef>
              <a:spcAft>
                <a:spcPts val="600"/>
              </a:spcAft>
              <a:buClr>
                <a:schemeClr val="accent5">
                  <a:lumMod val="60000"/>
                  <a:lumOff val="40000"/>
                </a:schemeClr>
              </a:buClr>
              <a:buSzPct val="75000"/>
              <a:buFont typeface="Wingdings" pitchFamily="2" charset="2"/>
              <a:buChar char="n"/>
              <a:defRPr sz="2200" kern="1200">
                <a:solidFill>
                  <a:schemeClr val="tx2">
                    <a:lumMod val="50000"/>
                  </a:schemeClr>
                </a:solidFill>
                <a:latin typeface="Calibri"/>
                <a:ea typeface="+mn-ea"/>
                <a:cs typeface="Calibri"/>
              </a:defRPr>
            </a:lvl2pPr>
            <a:lvl3pPr marL="809625" indent="-352425" algn="l" defTabSz="914400" rtl="0" eaLnBrk="1" latinLnBrk="0" hangingPunct="1">
              <a:lnSpc>
                <a:spcPts val="3000"/>
              </a:lnSpc>
              <a:spcBef>
                <a:spcPts val="0"/>
              </a:spcBef>
              <a:spcAft>
                <a:spcPts val="600"/>
              </a:spcAft>
              <a:buClr>
                <a:srgbClr val="276170"/>
              </a:buClr>
              <a:buSzPct val="75000"/>
              <a:buFont typeface="Wingdings" pitchFamily="2" charset="2"/>
              <a:buChar char="n"/>
              <a:defRPr sz="2000" kern="1200">
                <a:solidFill>
                  <a:schemeClr val="tx2">
                    <a:lumMod val="50000"/>
                  </a:schemeClr>
                </a:solidFill>
                <a:latin typeface="Calibri"/>
                <a:ea typeface="+mn-ea"/>
                <a:cs typeface="Calibri"/>
              </a:defRPr>
            </a:lvl3pPr>
            <a:lvl4pPr marL="982663" indent="-296863" algn="l" defTabSz="914400" rtl="0" eaLnBrk="1" latinLnBrk="0" hangingPunct="1">
              <a:lnSpc>
                <a:spcPts val="3000"/>
              </a:lnSpc>
              <a:spcBef>
                <a:spcPts val="0"/>
              </a:spcBef>
              <a:spcAft>
                <a:spcPts val="600"/>
              </a:spcAft>
              <a:buClr>
                <a:schemeClr val="accent5">
                  <a:lumMod val="60000"/>
                  <a:lumOff val="40000"/>
                </a:schemeClr>
              </a:buClr>
              <a:buSzPct val="75000"/>
              <a:buFont typeface="Wingdings" pitchFamily="2" charset="2"/>
              <a:buChar char="n"/>
              <a:defRPr sz="1800" kern="1200">
                <a:solidFill>
                  <a:schemeClr val="tx2">
                    <a:lumMod val="50000"/>
                  </a:schemeClr>
                </a:solidFill>
                <a:latin typeface="Calibri"/>
                <a:ea typeface="+mn-ea"/>
                <a:cs typeface="Calibri"/>
              </a:defRPr>
            </a:lvl4pPr>
            <a:lvl5pPr marL="1166813" indent="-252413" algn="l" defTabSz="914400" rtl="0" eaLnBrk="1" latinLnBrk="0" hangingPunct="1">
              <a:lnSpc>
                <a:spcPts val="3000"/>
              </a:lnSpc>
              <a:spcBef>
                <a:spcPts val="0"/>
              </a:spcBef>
              <a:spcAft>
                <a:spcPts val="600"/>
              </a:spcAft>
              <a:buClr>
                <a:srgbClr val="276170"/>
              </a:buClr>
              <a:buSzPct val="75000"/>
              <a:buFont typeface="Wingdings" pitchFamily="2" charset="2"/>
              <a:buChar char="n"/>
              <a:defRPr sz="1800" kern="1200">
                <a:solidFill>
                  <a:schemeClr val="tx2">
                    <a:lumMod val="50000"/>
                  </a:schemeClr>
                </a:solidFill>
                <a:latin typeface="Calibri"/>
                <a:ea typeface="+mn-ea"/>
                <a:cs typeface="Calibri"/>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fr-FR" dirty="0"/>
          </a:p>
          <a:p>
            <a:r>
              <a:rPr lang="fr-FR" dirty="0"/>
              <a:t>Concerne toutes les langues et les pays du monde</a:t>
            </a:r>
          </a:p>
          <a:p>
            <a:pPr marL="0" indent="0">
              <a:buFont typeface="Wingdings" pitchFamily="2" charset="2"/>
              <a:buNone/>
            </a:pPr>
            <a:endParaRPr lang="fr-FR" dirty="0"/>
          </a:p>
          <a:p>
            <a:r>
              <a:rPr lang="fr-FR" dirty="0"/>
              <a:t>Trouble d’apprentissage de la langue</a:t>
            </a:r>
          </a:p>
          <a:p>
            <a:pPr lvl="1"/>
            <a:r>
              <a:rPr lang="fr-FR" dirty="0"/>
              <a:t>Touche les différentes langues d’une personne multilingue</a:t>
            </a:r>
          </a:p>
          <a:p>
            <a:pPr marL="0" indent="0">
              <a:buFont typeface="Wingdings" pitchFamily="2" charset="2"/>
              <a:buNone/>
            </a:pPr>
            <a:r>
              <a:rPr lang="fr-FR" dirty="0"/>
              <a:t>	</a:t>
            </a:r>
          </a:p>
          <a:p>
            <a:endParaRPr lang="fr-FR" dirty="0"/>
          </a:p>
          <a:p>
            <a:endParaRPr lang="fr-FR" dirty="0"/>
          </a:p>
        </p:txBody>
      </p:sp>
    </p:spTree>
    <p:extLst>
      <p:ext uri="{BB962C8B-B14F-4D97-AF65-F5344CB8AC3E}">
        <p14:creationId xmlns:p14="http://schemas.microsoft.com/office/powerpoint/2010/main" val="286982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0C057E-97B3-E387-EA22-9937C1CFA1DF}"/>
              </a:ext>
            </a:extLst>
          </p:cNvPr>
          <p:cNvSpPr>
            <a:spLocks noGrp="1"/>
          </p:cNvSpPr>
          <p:nvPr>
            <p:ph type="title"/>
          </p:nvPr>
        </p:nvSpPr>
        <p:spPr/>
        <p:txBody>
          <a:bodyPr/>
          <a:lstStyle/>
          <a:p>
            <a:r>
              <a:rPr lang="fr-FR" dirty="0"/>
              <a:t>Le trouble développemental du langage : un handicap invisible</a:t>
            </a:r>
          </a:p>
        </p:txBody>
      </p:sp>
      <p:sp>
        <p:nvSpPr>
          <p:cNvPr id="4" name="Espace réservé du numéro de diapositive 3">
            <a:extLst>
              <a:ext uri="{FF2B5EF4-FFF2-40B4-BE49-F238E27FC236}">
                <a16:creationId xmlns:a16="http://schemas.microsoft.com/office/drawing/2014/main" id="{AC415FE9-B78A-E053-CFA8-39EEDB7C69A8}"/>
              </a:ext>
            </a:extLst>
          </p:cNvPr>
          <p:cNvSpPr>
            <a:spLocks noGrp="1"/>
          </p:cNvSpPr>
          <p:nvPr>
            <p:ph type="sldNum" sz="quarter" idx="12"/>
          </p:nvPr>
        </p:nvSpPr>
        <p:spPr/>
        <p:txBody>
          <a:bodyPr/>
          <a:lstStyle/>
          <a:p>
            <a:fld id="{162F1D00-BD13-4404-86B0-79703945A0A7}" type="slidenum">
              <a:rPr lang="en-US" smtClean="0"/>
              <a:t>37</a:t>
            </a:fld>
            <a:endParaRPr lang="en-US"/>
          </a:p>
        </p:txBody>
      </p:sp>
      <p:pic>
        <p:nvPicPr>
          <p:cNvPr id="7" name="Image 6" descr="Une image contenant Visage humain, habits, personne, Création de costumes&#10;&#10;Description générée automatiquement">
            <a:extLst>
              <a:ext uri="{FF2B5EF4-FFF2-40B4-BE49-F238E27FC236}">
                <a16:creationId xmlns:a16="http://schemas.microsoft.com/office/drawing/2014/main" id="{359C0487-284D-CE65-E00E-E2713EE71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624" y="2103505"/>
            <a:ext cx="5664752" cy="2970541"/>
          </a:xfrm>
          <a:prstGeom prst="rect">
            <a:avLst/>
          </a:prstGeom>
        </p:spPr>
      </p:pic>
    </p:spTree>
    <p:extLst>
      <p:ext uri="{BB962C8B-B14F-4D97-AF65-F5344CB8AC3E}">
        <p14:creationId xmlns:p14="http://schemas.microsoft.com/office/powerpoint/2010/main" val="121504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B27FD7-1517-17A1-D45D-28E104864AAB}"/>
              </a:ext>
            </a:extLst>
          </p:cNvPr>
          <p:cNvSpPr>
            <a:spLocks noGrp="1"/>
          </p:cNvSpPr>
          <p:nvPr>
            <p:ph type="title"/>
          </p:nvPr>
        </p:nvSpPr>
        <p:spPr/>
        <p:txBody>
          <a:bodyPr/>
          <a:lstStyle/>
          <a:p>
            <a:r>
              <a:rPr lang="fr-FR" dirty="0"/>
              <a:t>Peu connu car moins fréquent ?</a:t>
            </a:r>
          </a:p>
        </p:txBody>
      </p:sp>
      <p:sp>
        <p:nvSpPr>
          <p:cNvPr id="3" name="Espace réservé du contenu 2">
            <a:extLst>
              <a:ext uri="{FF2B5EF4-FFF2-40B4-BE49-F238E27FC236}">
                <a16:creationId xmlns:a16="http://schemas.microsoft.com/office/drawing/2014/main" id="{E472BC7D-A096-DBCD-FD0D-AA5C0A7F2133}"/>
              </a:ext>
            </a:extLst>
          </p:cNvPr>
          <p:cNvSpPr>
            <a:spLocks noGrp="1"/>
          </p:cNvSpPr>
          <p:nvPr>
            <p:ph idx="1"/>
          </p:nvPr>
        </p:nvSpPr>
        <p:spPr>
          <a:xfrm>
            <a:off x="498474" y="1590261"/>
            <a:ext cx="8682412" cy="4551439"/>
          </a:xfrm>
        </p:spPr>
        <p:txBody>
          <a:bodyPr>
            <a:normAutofit fontScale="70000" lnSpcReduction="20000"/>
          </a:bodyPr>
          <a:lstStyle/>
          <a:p>
            <a:r>
              <a:rPr lang="fr-FR" sz="4400" dirty="0">
                <a:solidFill>
                  <a:srgbClr val="00B050"/>
                </a:solidFill>
              </a:rPr>
              <a:t>NON, </a:t>
            </a:r>
            <a:r>
              <a:rPr lang="fr-FR" sz="4400" dirty="0">
                <a:solidFill>
                  <a:schemeClr val="tx1"/>
                </a:solidFill>
              </a:rPr>
              <a:t>u</a:t>
            </a:r>
            <a:r>
              <a:rPr lang="fr-FR" sz="4400" dirty="0"/>
              <a:t>n des troubles neurodéveloppementaux </a:t>
            </a:r>
            <a:r>
              <a:rPr lang="fr-FR" sz="4400" dirty="0">
                <a:solidFill>
                  <a:srgbClr val="418E2C"/>
                </a:solidFill>
              </a:rPr>
              <a:t>le plus fréquent</a:t>
            </a:r>
          </a:p>
          <a:p>
            <a:endParaRPr lang="fr-FR" sz="5100" dirty="0">
              <a:solidFill>
                <a:srgbClr val="00B050"/>
              </a:solidFill>
            </a:endParaRPr>
          </a:p>
          <a:p>
            <a:pPr lvl="1"/>
            <a:r>
              <a:rPr lang="fr-FR" sz="3300" dirty="0"/>
              <a:t>Environ </a:t>
            </a:r>
            <a:r>
              <a:rPr lang="fr-FR" sz="3300" dirty="0">
                <a:solidFill>
                  <a:srgbClr val="418E2C"/>
                </a:solidFill>
              </a:rPr>
              <a:t>7,5 %</a:t>
            </a:r>
            <a:r>
              <a:rPr lang="fr-FR" sz="3300" dirty="0"/>
              <a:t> des enfants </a:t>
            </a:r>
            <a:r>
              <a:rPr lang="fr-FR" sz="3300" dirty="0">
                <a:sym typeface="Wingdings" pitchFamily="2" charset="2"/>
              </a:rPr>
              <a:t> 1/14</a:t>
            </a:r>
          </a:p>
          <a:p>
            <a:pPr marL="228600" lvl="1" indent="0">
              <a:buNone/>
            </a:pPr>
            <a:r>
              <a:rPr lang="fr-FR" sz="3300" dirty="0">
                <a:sym typeface="Wingdings" pitchFamily="2" charset="2"/>
              </a:rPr>
              <a:t>		- dans une classe, il y a 2 enfants qui sont concernés</a:t>
            </a:r>
          </a:p>
          <a:p>
            <a:pPr marL="228600" lvl="1" indent="0">
              <a:buNone/>
            </a:pPr>
            <a:endParaRPr lang="fr-FR" dirty="0">
              <a:sym typeface="Wingdings" pitchFamily="2" charset="2"/>
            </a:endParaRPr>
          </a:p>
          <a:p>
            <a:pPr marL="685800" lvl="1" indent="-457200">
              <a:buFont typeface="Arial" panose="020B0604020202020204" pitchFamily="34" charset="0"/>
              <a:buChar char="•"/>
            </a:pPr>
            <a:r>
              <a:rPr lang="fr-FR" sz="3200" dirty="0">
                <a:latin typeface="Calibri" panose="020F0502020204030204" pitchFamily="34" charset="0"/>
                <a:cs typeface="Calibri" panose="020F0502020204030204" pitchFamily="34" charset="0"/>
                <a:sym typeface="Wingdings" pitchFamily="2" charset="2"/>
              </a:rPr>
              <a:t>7 fois plus fréquent que le TSA (1,1%)</a:t>
            </a:r>
          </a:p>
          <a:p>
            <a:pPr marL="685800" lvl="1" indent="-457200">
              <a:buFont typeface="Arial" panose="020B0604020202020204" pitchFamily="34" charset="0"/>
              <a:buChar char="•"/>
            </a:pPr>
            <a:r>
              <a:rPr lang="fr-FR" sz="3200" dirty="0">
                <a:latin typeface="Calibri" panose="020F0502020204030204" pitchFamily="34" charset="0"/>
                <a:cs typeface="Calibri" panose="020F0502020204030204" pitchFamily="34" charset="0"/>
                <a:sym typeface="Wingdings" pitchFamily="2" charset="2"/>
              </a:rPr>
              <a:t>Aussi fréquent que la dyslexie  (6,5-7%)</a:t>
            </a:r>
          </a:p>
          <a:p>
            <a:pPr marL="685800" lvl="1" indent="-457200">
              <a:buFont typeface="Arial" panose="020B0604020202020204" pitchFamily="34" charset="0"/>
              <a:buChar char="•"/>
            </a:pPr>
            <a:r>
              <a:rPr lang="fr-FR" sz="3200" dirty="0">
                <a:latin typeface="Calibri" panose="020F0502020204030204" pitchFamily="34" charset="0"/>
                <a:cs typeface="Calibri" panose="020F0502020204030204" pitchFamily="34" charset="0"/>
                <a:sym typeface="Wingdings" pitchFamily="2" charset="2"/>
              </a:rPr>
              <a:t>46 fois plus fréquent qu’une déficience auditive chez l’enfant (0,16%)</a:t>
            </a:r>
            <a:endParaRPr lang="fr-FR" dirty="0">
              <a:sym typeface="Wingdings" pitchFamily="2" charset="2"/>
            </a:endParaRPr>
          </a:p>
        </p:txBody>
      </p:sp>
      <p:sp>
        <p:nvSpPr>
          <p:cNvPr id="4" name="Espace réservé du numéro de diapositive 3">
            <a:extLst>
              <a:ext uri="{FF2B5EF4-FFF2-40B4-BE49-F238E27FC236}">
                <a16:creationId xmlns:a16="http://schemas.microsoft.com/office/drawing/2014/main" id="{94EA1588-757F-EB6A-573E-F27779CEB05A}"/>
              </a:ext>
            </a:extLst>
          </p:cNvPr>
          <p:cNvSpPr>
            <a:spLocks noGrp="1"/>
          </p:cNvSpPr>
          <p:nvPr>
            <p:ph type="sldNum" sz="quarter" idx="12"/>
          </p:nvPr>
        </p:nvSpPr>
        <p:spPr/>
        <p:txBody>
          <a:bodyPr/>
          <a:lstStyle/>
          <a:p>
            <a:fld id="{162F1D00-BD13-4404-86B0-79703945A0A7}" type="slidenum">
              <a:rPr lang="en-US" smtClean="0"/>
              <a:t>38</a:t>
            </a:fld>
            <a:endParaRPr lang="en-US"/>
          </a:p>
        </p:txBody>
      </p:sp>
      <p:sp>
        <p:nvSpPr>
          <p:cNvPr id="7" name="ZoneTexte 6">
            <a:extLst>
              <a:ext uri="{FF2B5EF4-FFF2-40B4-BE49-F238E27FC236}">
                <a16:creationId xmlns:a16="http://schemas.microsoft.com/office/drawing/2014/main" id="{BBAB91E3-C655-7516-1A08-A6CFD716B213}"/>
              </a:ext>
            </a:extLst>
          </p:cNvPr>
          <p:cNvSpPr txBox="1"/>
          <p:nvPr/>
        </p:nvSpPr>
        <p:spPr>
          <a:xfrm>
            <a:off x="5255038" y="6414756"/>
            <a:ext cx="3725771"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fr-BE" sz="1400" dirty="0">
                <a:effectLst/>
                <a:latin typeface="Helvetica Neue" panose="02000503000000020004" pitchFamily="2" charset="0"/>
              </a:rPr>
              <a:t>Tomblin et al., 1997, </a:t>
            </a:r>
            <a:r>
              <a:rPr lang="fr-BE" sz="1400" dirty="0" err="1">
                <a:effectLst/>
                <a:latin typeface="Helvetica Neue" panose="02000503000000020004" pitchFamily="2" charset="0"/>
              </a:rPr>
              <a:t>Norbury</a:t>
            </a:r>
            <a:r>
              <a:rPr lang="fr-BE" sz="1400" dirty="0">
                <a:effectLst/>
                <a:latin typeface="Helvetica Neue" panose="02000503000000020004" pitchFamily="2" charset="0"/>
              </a:rPr>
              <a:t> et al., 2016</a:t>
            </a:r>
          </a:p>
        </p:txBody>
      </p:sp>
    </p:spTree>
    <p:extLst>
      <p:ext uri="{BB962C8B-B14F-4D97-AF65-F5344CB8AC3E}">
        <p14:creationId xmlns:p14="http://schemas.microsoft.com/office/powerpoint/2010/main" val="1636140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B27FD7-1517-17A1-D45D-28E104864AAB}"/>
              </a:ext>
            </a:extLst>
          </p:cNvPr>
          <p:cNvSpPr>
            <a:spLocks noGrp="1"/>
          </p:cNvSpPr>
          <p:nvPr>
            <p:ph type="title"/>
          </p:nvPr>
        </p:nvSpPr>
        <p:spPr/>
        <p:txBody>
          <a:bodyPr/>
          <a:lstStyle/>
          <a:p>
            <a:r>
              <a:rPr lang="fr-FR" dirty="0"/>
              <a:t>Moins connu car sans conséquence ?</a:t>
            </a:r>
          </a:p>
        </p:txBody>
      </p:sp>
      <p:sp>
        <p:nvSpPr>
          <p:cNvPr id="3" name="Espace réservé du contenu 2">
            <a:extLst>
              <a:ext uri="{FF2B5EF4-FFF2-40B4-BE49-F238E27FC236}">
                <a16:creationId xmlns:a16="http://schemas.microsoft.com/office/drawing/2014/main" id="{E472BC7D-A096-DBCD-FD0D-AA5C0A7F2133}"/>
              </a:ext>
            </a:extLst>
          </p:cNvPr>
          <p:cNvSpPr>
            <a:spLocks noGrp="1"/>
          </p:cNvSpPr>
          <p:nvPr>
            <p:ph idx="1"/>
          </p:nvPr>
        </p:nvSpPr>
        <p:spPr>
          <a:xfrm>
            <a:off x="397518" y="1329921"/>
            <a:ext cx="8348964" cy="4544445"/>
          </a:xfrm>
        </p:spPr>
        <p:txBody>
          <a:bodyPr>
            <a:normAutofit/>
          </a:bodyPr>
          <a:lstStyle/>
          <a:p>
            <a:pPr marL="0" indent="0">
              <a:buNone/>
            </a:pPr>
            <a:r>
              <a:rPr lang="fr-FR" dirty="0">
                <a:solidFill>
                  <a:srgbClr val="418E2C"/>
                </a:solidFill>
              </a:rPr>
              <a:t>NON, </a:t>
            </a:r>
            <a:r>
              <a:rPr lang="fr-FR" dirty="0"/>
              <a:t>le TDL  est associé avec des risques élevés en termes de santé, bien-être et sécurité</a:t>
            </a:r>
          </a:p>
          <a:p>
            <a:pPr lvl="1"/>
            <a:r>
              <a:rPr lang="fr-FR" sz="2000" dirty="0"/>
              <a:t>6 fois plus à risque de troubles de la lecture</a:t>
            </a:r>
          </a:p>
          <a:p>
            <a:pPr lvl="1"/>
            <a:r>
              <a:rPr lang="fr-FR" sz="2000" dirty="0"/>
              <a:t>6 fois plus à risque de troubles importants en orthographe</a:t>
            </a:r>
          </a:p>
          <a:p>
            <a:pPr lvl="1"/>
            <a:r>
              <a:rPr lang="fr-FR" sz="2000" dirty="0"/>
              <a:t>4 fois plus de difficultés en math</a:t>
            </a:r>
          </a:p>
          <a:p>
            <a:pPr lvl="1"/>
            <a:r>
              <a:rPr lang="fr-FR" sz="2000" dirty="0"/>
              <a:t>12 fois plus à risque d’avoir les trois difficultés combinées</a:t>
            </a:r>
            <a:endParaRPr lang="fr-FR" sz="900" dirty="0"/>
          </a:p>
          <a:p>
            <a:pPr lvl="1"/>
            <a:r>
              <a:rPr lang="fr-FR" sz="2000" dirty="0"/>
              <a:t>6 fois plus à risque d’avoir un niveau clinique d’anxiété</a:t>
            </a:r>
          </a:p>
          <a:p>
            <a:pPr lvl="1"/>
            <a:r>
              <a:rPr lang="fr-FR" sz="2000" dirty="0"/>
              <a:t>3 fois plus à risque d’avoir  une dépression</a:t>
            </a:r>
          </a:p>
          <a:p>
            <a:pPr lvl="1"/>
            <a:r>
              <a:rPr lang="fr-FR" sz="2000" dirty="0"/>
              <a:t>Les filles ayant un TDL sont 3 fois plus à risque  d’abus sexuels</a:t>
            </a:r>
          </a:p>
          <a:p>
            <a:pPr marL="228600" lvl="1" indent="0">
              <a:buNone/>
            </a:pPr>
            <a:r>
              <a:rPr lang="fr-FR" dirty="0"/>
              <a:t>…</a:t>
            </a:r>
          </a:p>
        </p:txBody>
      </p:sp>
      <p:sp>
        <p:nvSpPr>
          <p:cNvPr id="4" name="Espace réservé du numéro de diapositive 3">
            <a:extLst>
              <a:ext uri="{FF2B5EF4-FFF2-40B4-BE49-F238E27FC236}">
                <a16:creationId xmlns:a16="http://schemas.microsoft.com/office/drawing/2014/main" id="{94EA1588-757F-EB6A-573E-F27779CEB05A}"/>
              </a:ext>
            </a:extLst>
          </p:cNvPr>
          <p:cNvSpPr>
            <a:spLocks noGrp="1"/>
          </p:cNvSpPr>
          <p:nvPr>
            <p:ph type="sldNum" sz="quarter" idx="12"/>
          </p:nvPr>
        </p:nvSpPr>
        <p:spPr/>
        <p:txBody>
          <a:bodyPr/>
          <a:lstStyle/>
          <a:p>
            <a:fld id="{162F1D00-BD13-4404-86B0-79703945A0A7}" type="slidenum">
              <a:rPr lang="en-US" smtClean="0"/>
              <a:t>39</a:t>
            </a:fld>
            <a:endParaRPr lang="en-US"/>
          </a:p>
        </p:txBody>
      </p:sp>
      <p:sp>
        <p:nvSpPr>
          <p:cNvPr id="5" name="ZoneTexte 4">
            <a:extLst>
              <a:ext uri="{FF2B5EF4-FFF2-40B4-BE49-F238E27FC236}">
                <a16:creationId xmlns:a16="http://schemas.microsoft.com/office/drawing/2014/main" id="{29B57B6C-D04A-8963-79E4-3F94CB903056}"/>
              </a:ext>
            </a:extLst>
          </p:cNvPr>
          <p:cNvSpPr txBox="1"/>
          <p:nvPr/>
        </p:nvSpPr>
        <p:spPr>
          <a:xfrm>
            <a:off x="7055708" y="6437870"/>
            <a:ext cx="1848159" cy="338554"/>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r"/>
            <a:r>
              <a:rPr lang="fr-FR" sz="1600" dirty="0"/>
              <a:t>McGregor, 2020</a:t>
            </a:r>
          </a:p>
        </p:txBody>
      </p:sp>
      <p:sp>
        <p:nvSpPr>
          <p:cNvPr id="6" name="ZoneTexte 5">
            <a:extLst>
              <a:ext uri="{FF2B5EF4-FFF2-40B4-BE49-F238E27FC236}">
                <a16:creationId xmlns:a16="http://schemas.microsoft.com/office/drawing/2014/main" id="{A13CC2EC-E175-F68E-085B-B84B1487F477}"/>
              </a:ext>
            </a:extLst>
          </p:cNvPr>
          <p:cNvSpPr txBox="1"/>
          <p:nvPr/>
        </p:nvSpPr>
        <p:spPr>
          <a:xfrm>
            <a:off x="7295841" y="2784389"/>
            <a:ext cx="1848159" cy="338554"/>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600" dirty="0"/>
              <a:t>Young et al., 2002</a:t>
            </a:r>
          </a:p>
        </p:txBody>
      </p:sp>
      <p:sp>
        <p:nvSpPr>
          <p:cNvPr id="7" name="ZoneTexte 6">
            <a:extLst>
              <a:ext uri="{FF2B5EF4-FFF2-40B4-BE49-F238E27FC236}">
                <a16:creationId xmlns:a16="http://schemas.microsoft.com/office/drawing/2014/main" id="{36675B40-0BCA-97CD-A5FD-8688A08209EB}"/>
              </a:ext>
            </a:extLst>
          </p:cNvPr>
          <p:cNvSpPr txBox="1"/>
          <p:nvPr/>
        </p:nvSpPr>
        <p:spPr>
          <a:xfrm>
            <a:off x="7295841" y="4060074"/>
            <a:ext cx="1848159" cy="58477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600" dirty="0"/>
              <a:t>Conti-Ramsden &amp; </a:t>
            </a:r>
            <a:r>
              <a:rPr lang="fr-FR" sz="1600" dirty="0" err="1"/>
              <a:t>Botting</a:t>
            </a:r>
            <a:r>
              <a:rPr lang="fr-FR" sz="1600" dirty="0"/>
              <a:t>, 2008</a:t>
            </a:r>
          </a:p>
        </p:txBody>
      </p:sp>
      <p:sp>
        <p:nvSpPr>
          <p:cNvPr id="8" name="ZoneTexte 7">
            <a:extLst>
              <a:ext uri="{FF2B5EF4-FFF2-40B4-BE49-F238E27FC236}">
                <a16:creationId xmlns:a16="http://schemas.microsoft.com/office/drawing/2014/main" id="{E7249B22-C214-E592-5A82-5F58239DFF8B}"/>
              </a:ext>
            </a:extLst>
          </p:cNvPr>
          <p:cNvSpPr txBox="1"/>
          <p:nvPr/>
        </p:nvSpPr>
        <p:spPr>
          <a:xfrm>
            <a:off x="7295840" y="5289592"/>
            <a:ext cx="1848159" cy="584775"/>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sz="1600" dirty="0" err="1"/>
              <a:t>Brownlie</a:t>
            </a:r>
            <a:r>
              <a:rPr lang="fr-FR" sz="1600" dirty="0"/>
              <a:t> et al., 2007</a:t>
            </a:r>
          </a:p>
        </p:txBody>
      </p:sp>
    </p:spTree>
    <p:extLst>
      <p:ext uri="{BB962C8B-B14F-4D97-AF65-F5344CB8AC3E}">
        <p14:creationId xmlns:p14="http://schemas.microsoft.com/office/powerpoint/2010/main" val="420494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201706" y="832659"/>
            <a:ext cx="8686800" cy="5181600"/>
          </a:xfrm>
        </p:spPr>
        <p:txBody>
          <a:bodyPr/>
          <a:lstStyle/>
          <a:p>
            <a:pPr marL="0" indent="0">
              <a:buNone/>
            </a:pPr>
            <a:r>
              <a:rPr lang="fr-FR" dirty="0">
                <a:solidFill>
                  <a:schemeClr val="accent3"/>
                </a:solidFill>
              </a:rPr>
              <a:t>Phonétique &amp; phonologie : le niveau des sons</a:t>
            </a:r>
          </a:p>
        </p:txBody>
      </p:sp>
      <p:sp>
        <p:nvSpPr>
          <p:cNvPr id="38920" name="AutoShape 8"/>
          <p:cNvSpPr>
            <a:spLocks noChangeArrowheads="1"/>
          </p:cNvSpPr>
          <p:nvPr/>
        </p:nvSpPr>
        <p:spPr bwMode="auto">
          <a:xfrm>
            <a:off x="255494" y="3143987"/>
            <a:ext cx="3733800" cy="2209800"/>
          </a:xfrm>
          <a:prstGeom prst="roundRect">
            <a:avLst>
              <a:gd name="adj" fmla="val 16667"/>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a:lnSpc>
                <a:spcPct val="100000"/>
              </a:lnSpc>
            </a:pPr>
            <a:r>
              <a:rPr lang="fr-FR" sz="2400" dirty="0">
                <a:solidFill>
                  <a:schemeClr val="bg2"/>
                </a:solidFill>
                <a:latin typeface="Times New Roman" charset="0"/>
                <a:cs typeface="Times New Roman" charset="0"/>
              </a:rPr>
              <a:t>Organisation des</a:t>
            </a:r>
            <a:r>
              <a:rPr lang="fr-FR" sz="2400" dirty="0">
                <a:solidFill>
                  <a:srgbClr val="993366"/>
                </a:solidFill>
                <a:latin typeface="Times New Roman" charset="0"/>
                <a:cs typeface="Times New Roman" charset="0"/>
              </a:rPr>
              <a:t> </a:t>
            </a:r>
            <a:r>
              <a:rPr lang="fr-FR" sz="2400" b="1" dirty="0">
                <a:solidFill>
                  <a:schemeClr val="bg1"/>
                </a:solidFill>
                <a:latin typeface="Times New Roman" charset="0"/>
                <a:cs typeface="Times New Roman" charset="0"/>
              </a:rPr>
              <a:t>sons </a:t>
            </a:r>
          </a:p>
          <a:p>
            <a:pPr algn="ctr">
              <a:lnSpc>
                <a:spcPct val="100000"/>
              </a:lnSpc>
            </a:pPr>
            <a:endParaRPr lang="fr-FR" sz="2400" dirty="0">
              <a:solidFill>
                <a:srgbClr val="993366"/>
              </a:solidFill>
              <a:latin typeface="Times New Roman" charset="0"/>
              <a:cs typeface="Times New Roman" charset="0"/>
            </a:endParaRPr>
          </a:p>
          <a:p>
            <a:pPr algn="ctr">
              <a:lnSpc>
                <a:spcPct val="100000"/>
              </a:lnSpc>
            </a:pPr>
            <a:r>
              <a:rPr lang="fr-FR" sz="2400" dirty="0">
                <a:solidFill>
                  <a:schemeClr val="bg2"/>
                </a:solidFill>
                <a:latin typeface="Times New Roman" charset="0"/>
                <a:cs typeface="Times New Roman" charset="0"/>
              </a:rPr>
              <a:t>ou phonèmes d’une langue</a:t>
            </a:r>
          </a:p>
          <a:p>
            <a:pPr>
              <a:lnSpc>
                <a:spcPct val="100000"/>
              </a:lnSpc>
            </a:pPr>
            <a:r>
              <a:rPr lang="fr-FR" sz="1600" b="1" dirty="0">
                <a:solidFill>
                  <a:schemeClr val="bg2"/>
                </a:solidFill>
                <a:latin typeface="Verdana" charset="0"/>
                <a:ea typeface="PMingLiU" charset="0"/>
                <a:cs typeface="PMingLiU" charset="0"/>
              </a:rPr>
              <a:t> </a:t>
            </a:r>
          </a:p>
        </p:txBody>
      </p:sp>
      <p:sp>
        <p:nvSpPr>
          <p:cNvPr id="38923" name="AutoShape 11"/>
          <p:cNvSpPr>
            <a:spLocks noChangeArrowheads="1"/>
          </p:cNvSpPr>
          <p:nvPr/>
        </p:nvSpPr>
        <p:spPr bwMode="auto">
          <a:xfrm>
            <a:off x="4254845" y="2856289"/>
            <a:ext cx="4421997" cy="3096345"/>
          </a:xfrm>
          <a:prstGeom prst="foldedCorner">
            <a:avLst>
              <a:gd name="adj" fmla="val 12500"/>
            </a:avLst>
          </a:prstGeom>
          <a:ln>
            <a:solidFill>
              <a:schemeClr val="accent3"/>
            </a:solidFill>
            <a:headEnd/>
            <a:tailEnd/>
          </a:ln>
        </p:spPr>
        <p:style>
          <a:lnRef idx="2">
            <a:schemeClr val="accent3"/>
          </a:lnRef>
          <a:fillRef idx="1">
            <a:schemeClr val="lt1"/>
          </a:fillRef>
          <a:effectRef idx="0">
            <a:schemeClr val="accent3"/>
          </a:effectRef>
          <a:fontRef idx="minor">
            <a:schemeClr val="dk1"/>
          </a:fontRef>
        </p:style>
        <p:txBody>
          <a:bodyPr wrap="none" anchor="ctr"/>
          <a:lstStyle/>
          <a:p>
            <a:r>
              <a:rPr lang="fr-FR" dirty="0">
                <a:solidFill>
                  <a:schemeClr val="tx1"/>
                </a:solidFill>
              </a:rPr>
              <a:t>Exemples </a:t>
            </a:r>
            <a:r>
              <a:rPr lang="fr-FR" dirty="0">
                <a:solidFill>
                  <a:schemeClr val="accent3"/>
                </a:solidFill>
              </a:rPr>
              <a:t>d’erreurs phonologiques </a:t>
            </a:r>
            <a:r>
              <a:rPr lang="fr-FR" dirty="0">
                <a:solidFill>
                  <a:schemeClr val="tx1"/>
                </a:solidFill>
              </a:rPr>
              <a:t>:</a:t>
            </a:r>
          </a:p>
          <a:p>
            <a:endParaRPr lang="fr-FR" dirty="0">
              <a:solidFill>
                <a:schemeClr val="tx1"/>
              </a:solidFill>
            </a:endParaRPr>
          </a:p>
          <a:p>
            <a:pPr marL="285750" indent="-285750">
              <a:buFont typeface="Arial"/>
              <a:buChar char="•"/>
            </a:pPr>
            <a:r>
              <a:rPr lang="nl-BE" sz="1600" dirty="0">
                <a:solidFill>
                  <a:schemeClr val="tx1"/>
                </a:solidFill>
              </a:rPr>
              <a:t>Déformation qui conduit à la</a:t>
            </a:r>
          </a:p>
          <a:p>
            <a:r>
              <a:rPr lang="nl-BE" sz="1600" dirty="0">
                <a:solidFill>
                  <a:schemeClr val="tx1"/>
                </a:solidFill>
              </a:rPr>
              <a:t>      production d’un non mot</a:t>
            </a:r>
          </a:p>
          <a:p>
            <a:pPr marL="285750" indent="-285750">
              <a:buFont typeface="Arial"/>
              <a:buChar char="•"/>
            </a:pPr>
            <a:endParaRPr lang="fr-FR" sz="1600" dirty="0">
              <a:solidFill>
                <a:schemeClr val="tx1"/>
              </a:solidFill>
            </a:endParaRPr>
          </a:p>
          <a:p>
            <a:pPr marL="285750" indent="-285750">
              <a:buFont typeface="Arial"/>
              <a:buChar char="•"/>
            </a:pPr>
            <a:r>
              <a:rPr lang="fr-FR" sz="1600" dirty="0">
                <a:solidFill>
                  <a:schemeClr val="tx1"/>
                </a:solidFill>
              </a:rPr>
              <a:t>Remplacement d’un mot par un mot </a:t>
            </a:r>
          </a:p>
          <a:p>
            <a:r>
              <a:rPr lang="fr-FR" sz="1600" dirty="0">
                <a:solidFill>
                  <a:schemeClr val="tx1"/>
                </a:solidFill>
              </a:rPr>
              <a:t>      phonologiquement proche </a:t>
            </a:r>
          </a:p>
          <a:p>
            <a:r>
              <a:rPr lang="fr-FR" sz="1600" dirty="0">
                <a:solidFill>
                  <a:schemeClr val="tx1"/>
                </a:solidFill>
              </a:rPr>
              <a:t>     ex. </a:t>
            </a:r>
            <a:r>
              <a:rPr lang="fr-FR" sz="1600" dirty="0" err="1">
                <a:solidFill>
                  <a:schemeClr val="tx1"/>
                </a:solidFill>
              </a:rPr>
              <a:t>pati</a:t>
            </a:r>
            <a:r>
              <a:rPr lang="fr-FR" sz="1600" dirty="0">
                <a:solidFill>
                  <a:schemeClr val="tx1"/>
                </a:solidFill>
              </a:rPr>
              <a:t> (parti); </a:t>
            </a:r>
            <a:r>
              <a:rPr lang="fr-FR" sz="1600" dirty="0" err="1">
                <a:solidFill>
                  <a:schemeClr val="tx1"/>
                </a:solidFill>
              </a:rPr>
              <a:t>cabe</a:t>
            </a:r>
            <a:r>
              <a:rPr lang="fr-FR" sz="1600" dirty="0">
                <a:solidFill>
                  <a:schemeClr val="tx1"/>
                </a:solidFill>
              </a:rPr>
              <a:t> (crabe)  ; </a:t>
            </a:r>
          </a:p>
          <a:p>
            <a:r>
              <a:rPr lang="fr-FR" sz="1600" dirty="0">
                <a:solidFill>
                  <a:schemeClr val="tx1"/>
                </a:solidFill>
              </a:rPr>
              <a:t>     </a:t>
            </a:r>
            <a:r>
              <a:rPr lang="fr-FR" sz="1600" dirty="0" err="1">
                <a:solidFill>
                  <a:schemeClr val="tx1"/>
                </a:solidFill>
              </a:rPr>
              <a:t>nécopampe</a:t>
            </a:r>
            <a:r>
              <a:rPr lang="fr-FR" sz="1600" dirty="0">
                <a:solidFill>
                  <a:schemeClr val="tx1"/>
                </a:solidFill>
              </a:rPr>
              <a:t> (hippocampe</a:t>
            </a:r>
            <a:r>
              <a:rPr lang="nl-BE" sz="1600" dirty="0">
                <a:solidFill>
                  <a:schemeClr val="tx1"/>
                </a:solidFill>
              </a:rPr>
              <a:t>) </a:t>
            </a:r>
          </a:p>
          <a:p>
            <a:endParaRPr lang="nl-BE" sz="1600" dirty="0">
              <a:solidFill>
                <a:schemeClr val="tx1"/>
              </a:solidFill>
            </a:endParaRPr>
          </a:p>
          <a:p>
            <a:pPr marL="285750" indent="-285750">
              <a:buFont typeface="Arial"/>
              <a:buChar char="•"/>
            </a:pPr>
            <a:r>
              <a:rPr lang="nl-BE" sz="1600" dirty="0">
                <a:solidFill>
                  <a:schemeClr val="tx1"/>
                </a:solidFill>
              </a:rPr>
              <a:t>Production inintelligible</a:t>
            </a:r>
          </a:p>
        </p:txBody>
      </p:sp>
      <p:graphicFrame>
        <p:nvGraphicFramePr>
          <p:cNvPr id="2" name="Diagramme 1"/>
          <p:cNvGraphicFramePr/>
          <p:nvPr>
            <p:extLst>
              <p:ext uri="{D42A27DB-BD31-4B8C-83A1-F6EECF244321}">
                <p14:modId xmlns:p14="http://schemas.microsoft.com/office/powerpoint/2010/main" val="2605591569"/>
              </p:ext>
            </p:extLst>
          </p:nvPr>
        </p:nvGraphicFramePr>
        <p:xfrm>
          <a:off x="255494" y="1026822"/>
          <a:ext cx="8421347" cy="242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èche vers le bas 2"/>
          <p:cNvSpPr/>
          <p:nvPr/>
        </p:nvSpPr>
        <p:spPr>
          <a:xfrm>
            <a:off x="1153861" y="1504213"/>
            <a:ext cx="321733" cy="321734"/>
          </a:xfrm>
          <a:prstGeom prst="dow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019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9DC05A-2602-A9B1-D04C-FF7CBE18D009}"/>
              </a:ext>
            </a:extLst>
          </p:cNvPr>
          <p:cNvSpPr>
            <a:spLocks noGrp="1"/>
          </p:cNvSpPr>
          <p:nvPr>
            <p:ph type="title"/>
          </p:nvPr>
        </p:nvSpPr>
        <p:spPr/>
        <p:txBody>
          <a:bodyPr/>
          <a:lstStyle/>
          <a:p>
            <a:r>
              <a:rPr lang="fr-FR" dirty="0"/>
              <a:t>Moins connu en raison d’une terminologie confuse ?</a:t>
            </a:r>
          </a:p>
        </p:txBody>
      </p:sp>
      <p:sp>
        <p:nvSpPr>
          <p:cNvPr id="4" name="Espace réservé du numéro de diapositive 3">
            <a:extLst>
              <a:ext uri="{FF2B5EF4-FFF2-40B4-BE49-F238E27FC236}">
                <a16:creationId xmlns:a16="http://schemas.microsoft.com/office/drawing/2014/main" id="{18701BF4-5D89-27ED-ADCA-D527D47062DF}"/>
              </a:ext>
            </a:extLst>
          </p:cNvPr>
          <p:cNvSpPr>
            <a:spLocks noGrp="1"/>
          </p:cNvSpPr>
          <p:nvPr>
            <p:ph type="sldNum" sz="quarter" idx="12"/>
          </p:nvPr>
        </p:nvSpPr>
        <p:spPr/>
        <p:txBody>
          <a:bodyPr/>
          <a:lstStyle/>
          <a:p>
            <a:fld id="{162F1D00-BD13-4404-86B0-79703945A0A7}" type="slidenum">
              <a:rPr lang="en-US" smtClean="0"/>
              <a:t>40</a:t>
            </a:fld>
            <a:endParaRPr lang="en-US"/>
          </a:p>
        </p:txBody>
      </p:sp>
      <p:sp>
        <p:nvSpPr>
          <p:cNvPr id="5" name="Rectangle avec flèche vers la droite 4">
            <a:extLst>
              <a:ext uri="{FF2B5EF4-FFF2-40B4-BE49-F238E27FC236}">
                <a16:creationId xmlns:a16="http://schemas.microsoft.com/office/drawing/2014/main" id="{D820E750-9B7D-365C-4BEF-B0DBB793BD1D}"/>
              </a:ext>
            </a:extLst>
          </p:cNvPr>
          <p:cNvSpPr/>
          <p:nvPr/>
        </p:nvSpPr>
        <p:spPr>
          <a:xfrm>
            <a:off x="943897" y="1932039"/>
            <a:ext cx="3628103" cy="3200400"/>
          </a:xfrm>
          <a:prstGeom prst="rightArrow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a:t>Audimutité</a:t>
            </a:r>
          </a:p>
          <a:p>
            <a:pPr algn="ctr"/>
            <a:r>
              <a:rPr lang="fr-FR" dirty="0"/>
              <a:t>Aphasie congénitale</a:t>
            </a:r>
          </a:p>
          <a:p>
            <a:pPr algn="ctr"/>
            <a:r>
              <a:rPr lang="fr-FR" dirty="0"/>
              <a:t>Dysphasie</a:t>
            </a:r>
          </a:p>
          <a:p>
            <a:pPr algn="ctr"/>
            <a:r>
              <a:rPr lang="fr-FR" dirty="0"/>
              <a:t>Retard de langage</a:t>
            </a:r>
          </a:p>
          <a:p>
            <a:pPr algn="ctr"/>
            <a:r>
              <a:rPr lang="fr-FR" dirty="0"/>
              <a:t>Trouble primaire du langage</a:t>
            </a:r>
          </a:p>
          <a:p>
            <a:pPr algn="ctr"/>
            <a:endParaRPr lang="fr-FR" dirty="0"/>
          </a:p>
        </p:txBody>
      </p:sp>
      <p:sp>
        <p:nvSpPr>
          <p:cNvPr id="6" name="ZoneTexte 5">
            <a:extLst>
              <a:ext uri="{FF2B5EF4-FFF2-40B4-BE49-F238E27FC236}">
                <a16:creationId xmlns:a16="http://schemas.microsoft.com/office/drawing/2014/main" id="{5E459ABD-452D-8E27-D311-7D01A3051B4A}"/>
              </a:ext>
            </a:extLst>
          </p:cNvPr>
          <p:cNvSpPr txBox="1"/>
          <p:nvPr/>
        </p:nvSpPr>
        <p:spPr>
          <a:xfrm rot="2564344">
            <a:off x="4720806" y="1594616"/>
            <a:ext cx="738664" cy="3875244"/>
          </a:xfrm>
          <a:prstGeom prst="rect">
            <a:avLst/>
          </a:prstGeom>
          <a:noFill/>
        </p:spPr>
        <p:txBody>
          <a:bodyPr vert="vert270" wrap="square" rtlCol="0">
            <a:spAutoFit/>
          </a:bodyPr>
          <a:lstStyle/>
          <a:p>
            <a:r>
              <a:rPr lang="fr-FR" dirty="0"/>
              <a:t>Consensus international   2017</a:t>
            </a:r>
          </a:p>
          <a:p>
            <a:pPr algn="ctr"/>
            <a:r>
              <a:rPr lang="fr-FR" dirty="0"/>
              <a:t>CATALISE</a:t>
            </a:r>
          </a:p>
        </p:txBody>
      </p:sp>
      <p:sp>
        <p:nvSpPr>
          <p:cNvPr id="8" name="Rectangle 7">
            <a:extLst>
              <a:ext uri="{FF2B5EF4-FFF2-40B4-BE49-F238E27FC236}">
                <a16:creationId xmlns:a16="http://schemas.microsoft.com/office/drawing/2014/main" id="{EA6A1311-8F30-DC3D-2AD6-BBFDDE3B9B21}"/>
              </a:ext>
            </a:extLst>
          </p:cNvPr>
          <p:cNvSpPr/>
          <p:nvPr/>
        </p:nvSpPr>
        <p:spPr>
          <a:xfrm>
            <a:off x="5419973" y="3704627"/>
            <a:ext cx="2099865" cy="8849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dirty="0"/>
              <a:t>Trouble développemental du langage</a:t>
            </a:r>
          </a:p>
        </p:txBody>
      </p:sp>
      <p:sp>
        <p:nvSpPr>
          <p:cNvPr id="9" name="ZoneTexte 8">
            <a:extLst>
              <a:ext uri="{FF2B5EF4-FFF2-40B4-BE49-F238E27FC236}">
                <a16:creationId xmlns:a16="http://schemas.microsoft.com/office/drawing/2014/main" id="{9ACF426C-44B2-FBD9-DA4F-71DAF4F8A854}"/>
              </a:ext>
            </a:extLst>
          </p:cNvPr>
          <p:cNvSpPr txBox="1"/>
          <p:nvPr/>
        </p:nvSpPr>
        <p:spPr>
          <a:xfrm>
            <a:off x="5663834" y="6386287"/>
            <a:ext cx="3240033"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fr-BE" sz="1400" dirty="0">
                <a:effectLst/>
                <a:latin typeface="Helvetica Neue" panose="02000503000000020004" pitchFamily="2" charset="0"/>
              </a:rPr>
              <a:t>CATALISE ; Bishop et al., 2016, 2017</a:t>
            </a:r>
          </a:p>
        </p:txBody>
      </p:sp>
      <p:sp>
        <p:nvSpPr>
          <p:cNvPr id="3" name="ZoneTexte 2">
            <a:extLst>
              <a:ext uri="{FF2B5EF4-FFF2-40B4-BE49-F238E27FC236}">
                <a16:creationId xmlns:a16="http://schemas.microsoft.com/office/drawing/2014/main" id="{490974FE-69B4-E865-0C3F-17BC8C9D81D8}"/>
              </a:ext>
            </a:extLst>
          </p:cNvPr>
          <p:cNvSpPr txBox="1"/>
          <p:nvPr/>
        </p:nvSpPr>
        <p:spPr>
          <a:xfrm>
            <a:off x="4003999" y="1367757"/>
            <a:ext cx="3319670" cy="707886"/>
          </a:xfrm>
          <a:prstGeom prst="rect">
            <a:avLst/>
          </a:prstGeom>
          <a:noFill/>
        </p:spPr>
        <p:txBody>
          <a:bodyPr wrap="square" rtlCol="0">
            <a:spAutoFit/>
          </a:bodyPr>
          <a:lstStyle/>
          <a:p>
            <a:r>
              <a:rPr lang="fr-FR" sz="2000" dirty="0">
                <a:solidFill>
                  <a:srgbClr val="418E2C"/>
                </a:solidFill>
              </a:rPr>
              <a:t>Plus maintenant mais à poursuivre</a:t>
            </a:r>
          </a:p>
        </p:txBody>
      </p:sp>
    </p:spTree>
    <p:extLst>
      <p:ext uri="{BB962C8B-B14F-4D97-AF65-F5344CB8AC3E}">
        <p14:creationId xmlns:p14="http://schemas.microsoft.com/office/powerpoint/2010/main" val="249190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B8E203-B8BD-2278-B7FB-AEE45760AAD9}"/>
              </a:ext>
            </a:extLst>
          </p:cNvPr>
          <p:cNvSpPr>
            <a:spLocks noGrp="1"/>
          </p:cNvSpPr>
          <p:nvPr>
            <p:ph type="title"/>
          </p:nvPr>
        </p:nvSpPr>
        <p:spPr/>
        <p:txBody>
          <a:bodyPr/>
          <a:lstStyle/>
          <a:p>
            <a:r>
              <a:rPr lang="fr-FR" dirty="0"/>
              <a:t>Parce qu’on ne trouve que ce qu’on connaît …</a:t>
            </a:r>
            <a:br>
              <a:rPr lang="fr-FR" dirty="0"/>
            </a:br>
            <a:endParaRPr lang="fr-FR" dirty="0"/>
          </a:p>
        </p:txBody>
      </p:sp>
      <p:sp>
        <p:nvSpPr>
          <p:cNvPr id="3" name="Espace réservé du contenu 2">
            <a:extLst>
              <a:ext uri="{FF2B5EF4-FFF2-40B4-BE49-F238E27FC236}">
                <a16:creationId xmlns:a16="http://schemas.microsoft.com/office/drawing/2014/main" id="{9F4F022D-CAF4-77C0-A235-27B56C4004EB}"/>
              </a:ext>
            </a:extLst>
          </p:cNvPr>
          <p:cNvSpPr>
            <a:spLocks noGrp="1"/>
          </p:cNvSpPr>
          <p:nvPr>
            <p:ph idx="1"/>
          </p:nvPr>
        </p:nvSpPr>
        <p:spPr>
          <a:xfrm>
            <a:off x="498474" y="2100080"/>
            <a:ext cx="8367230" cy="4273826"/>
          </a:xfrm>
        </p:spPr>
        <p:txBody>
          <a:bodyPr>
            <a:normAutofit fontScale="92500"/>
          </a:bodyPr>
          <a:lstStyle/>
          <a:p>
            <a:pPr marL="0" indent="0">
              <a:buNone/>
            </a:pPr>
            <a:endParaRPr lang="fr-FR" sz="2400" dirty="0"/>
          </a:p>
          <a:p>
            <a:pPr marL="0" indent="0">
              <a:buNone/>
            </a:pPr>
            <a:r>
              <a:rPr lang="fr-FR" sz="2400" dirty="0"/>
              <a:t>Un enfant qui a des troubles du langage pourrait être diagnostiqué : </a:t>
            </a:r>
          </a:p>
          <a:p>
            <a:pPr marL="0" indent="0">
              <a:buNone/>
            </a:pPr>
            <a:endParaRPr lang="fr-FR" sz="2400" dirty="0"/>
          </a:p>
          <a:p>
            <a:r>
              <a:rPr lang="fr-FR" sz="2400" dirty="0"/>
              <a:t>Par un psychologue scolaire : dyslexie</a:t>
            </a:r>
          </a:p>
          <a:p>
            <a:r>
              <a:rPr lang="fr-FR" sz="2400" dirty="0"/>
              <a:t>Par un neurologue : trouble développemental de la coordination </a:t>
            </a:r>
          </a:p>
          <a:p>
            <a:r>
              <a:rPr lang="fr-FR" sz="2400" dirty="0"/>
              <a:t>Par un pédiatre : TDA/H</a:t>
            </a:r>
          </a:p>
          <a:p>
            <a:r>
              <a:rPr lang="fr-FR" sz="2400" dirty="0"/>
              <a:t>…</a:t>
            </a:r>
          </a:p>
          <a:p>
            <a:endParaRPr lang="fr-FR" sz="2400" dirty="0"/>
          </a:p>
          <a:p>
            <a:pPr marL="0" indent="0">
              <a:buNone/>
            </a:pPr>
            <a:r>
              <a:rPr lang="fr-FR" sz="2400" dirty="0">
                <a:sym typeface="Wingdings" pitchFamily="2" charset="2"/>
              </a:rPr>
              <a:t> Les troubles langagiers passent parfois au dernier plan</a:t>
            </a:r>
            <a:endParaRPr lang="fr-FR" sz="2400" dirty="0"/>
          </a:p>
        </p:txBody>
      </p:sp>
      <p:sp>
        <p:nvSpPr>
          <p:cNvPr id="4" name="Espace réservé du numéro de diapositive 3">
            <a:extLst>
              <a:ext uri="{FF2B5EF4-FFF2-40B4-BE49-F238E27FC236}">
                <a16:creationId xmlns:a16="http://schemas.microsoft.com/office/drawing/2014/main" id="{93BC6B0D-820F-AC45-18BC-20EF19B9127B}"/>
              </a:ext>
            </a:extLst>
          </p:cNvPr>
          <p:cNvSpPr>
            <a:spLocks noGrp="1"/>
          </p:cNvSpPr>
          <p:nvPr>
            <p:ph type="sldNum" sz="quarter" idx="12"/>
          </p:nvPr>
        </p:nvSpPr>
        <p:spPr/>
        <p:txBody>
          <a:bodyPr/>
          <a:lstStyle/>
          <a:p>
            <a:fld id="{162F1D00-BD13-4404-86B0-79703945A0A7}" type="slidenum">
              <a:rPr lang="en-US" smtClean="0"/>
              <a:t>41</a:t>
            </a:fld>
            <a:endParaRPr lang="en-US"/>
          </a:p>
        </p:txBody>
      </p:sp>
      <p:pic>
        <p:nvPicPr>
          <p:cNvPr id="7" name="Image 6" descr="Une image contenant accessoire, lunettes, lunettes de vue, spectacles&#10;&#10;Description générée automatiquement">
            <a:extLst>
              <a:ext uri="{FF2B5EF4-FFF2-40B4-BE49-F238E27FC236}">
                <a16:creationId xmlns:a16="http://schemas.microsoft.com/office/drawing/2014/main" id="{A1F8A767-9D1E-9449-3916-62A1FC0E6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941" y="1256458"/>
            <a:ext cx="2931873" cy="917086"/>
          </a:xfrm>
          <a:prstGeom prst="rect">
            <a:avLst/>
          </a:prstGeom>
        </p:spPr>
      </p:pic>
      <p:sp>
        <p:nvSpPr>
          <p:cNvPr id="8" name="ZoneTexte 7">
            <a:extLst>
              <a:ext uri="{FF2B5EF4-FFF2-40B4-BE49-F238E27FC236}">
                <a16:creationId xmlns:a16="http://schemas.microsoft.com/office/drawing/2014/main" id="{17A282A5-A7DA-77EB-E285-5E453082C008}"/>
              </a:ext>
            </a:extLst>
          </p:cNvPr>
          <p:cNvSpPr txBox="1"/>
          <p:nvPr/>
        </p:nvSpPr>
        <p:spPr>
          <a:xfrm>
            <a:off x="3732658" y="6406647"/>
            <a:ext cx="5411342"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dirty="0"/>
              <a:t>Importance de former et de sensibiliser</a:t>
            </a:r>
          </a:p>
        </p:txBody>
      </p:sp>
    </p:spTree>
    <p:extLst>
      <p:ext uri="{BB962C8B-B14F-4D97-AF65-F5344CB8AC3E}">
        <p14:creationId xmlns:p14="http://schemas.microsoft.com/office/powerpoint/2010/main" val="3273539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A02AD-DE0D-DD18-D15E-5E26CA599C27}"/>
              </a:ext>
            </a:extLst>
          </p:cNvPr>
          <p:cNvSpPr>
            <a:spLocks noGrp="1"/>
          </p:cNvSpPr>
          <p:nvPr>
            <p:ph type="title"/>
          </p:nvPr>
        </p:nvSpPr>
        <p:spPr>
          <a:xfrm>
            <a:off x="178906" y="505306"/>
            <a:ext cx="8447942" cy="845828"/>
          </a:xfrm>
        </p:spPr>
        <p:txBody>
          <a:bodyPr/>
          <a:lstStyle/>
          <a:p>
            <a:r>
              <a:rPr lang="fr-FR" dirty="0"/>
              <a:t>Des comorbidités qui rendent invisible le TDL ?</a:t>
            </a:r>
          </a:p>
        </p:txBody>
      </p:sp>
      <p:sp>
        <p:nvSpPr>
          <p:cNvPr id="3" name="Espace réservé du contenu 2">
            <a:extLst>
              <a:ext uri="{FF2B5EF4-FFF2-40B4-BE49-F238E27FC236}">
                <a16:creationId xmlns:a16="http://schemas.microsoft.com/office/drawing/2014/main" id="{D6DD6FA4-1ED8-4832-6CDC-A56BF74F118E}"/>
              </a:ext>
            </a:extLst>
          </p:cNvPr>
          <p:cNvSpPr>
            <a:spLocks noGrp="1"/>
          </p:cNvSpPr>
          <p:nvPr>
            <p:ph idx="1"/>
          </p:nvPr>
        </p:nvSpPr>
        <p:spPr>
          <a:xfrm>
            <a:off x="258341" y="1883192"/>
            <a:ext cx="8645526" cy="4538722"/>
          </a:xfrm>
        </p:spPr>
        <p:txBody>
          <a:bodyPr>
            <a:normAutofit/>
          </a:bodyPr>
          <a:lstStyle/>
          <a:p>
            <a:r>
              <a:rPr lang="fr-FR" dirty="0"/>
              <a:t>Les comorbidités sont la norme</a:t>
            </a:r>
          </a:p>
          <a:p>
            <a:endParaRPr lang="fr-FR" dirty="0"/>
          </a:p>
          <a:p>
            <a:r>
              <a:rPr lang="fr-FR" dirty="0"/>
              <a:t>Or, souvent les autres troubles sont mieux connus (dyslexie, etc.) et plus visibles (TDA/H)</a:t>
            </a:r>
          </a:p>
          <a:p>
            <a:pPr marL="0" indent="0">
              <a:buNone/>
            </a:pPr>
            <a:endParaRPr lang="fr-FR" dirty="0"/>
          </a:p>
          <a:p>
            <a:r>
              <a:rPr lang="fr-FR" dirty="0"/>
              <a:t>81% des enfants avec des troubles émotionnels et comportementaux ont des difficultés langagières non identifiées (parmi lesquelles des difficultés de compréhension du langage) </a:t>
            </a:r>
          </a:p>
          <a:p>
            <a:pPr marL="0" indent="0">
              <a:buNone/>
            </a:pPr>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21163C06-5C91-40AA-E768-2F45D22982B9}"/>
              </a:ext>
            </a:extLst>
          </p:cNvPr>
          <p:cNvSpPr>
            <a:spLocks noGrp="1"/>
          </p:cNvSpPr>
          <p:nvPr>
            <p:ph type="sldNum" sz="quarter" idx="12"/>
          </p:nvPr>
        </p:nvSpPr>
        <p:spPr/>
        <p:txBody>
          <a:bodyPr/>
          <a:lstStyle/>
          <a:p>
            <a:fld id="{162F1D00-BD13-4404-86B0-79703945A0A7}" type="slidenum">
              <a:rPr lang="en-US" smtClean="0"/>
              <a:t>42</a:t>
            </a:fld>
            <a:endParaRPr lang="en-US"/>
          </a:p>
        </p:txBody>
      </p:sp>
      <p:sp>
        <p:nvSpPr>
          <p:cNvPr id="6" name="ZoneTexte 5">
            <a:extLst>
              <a:ext uri="{FF2B5EF4-FFF2-40B4-BE49-F238E27FC236}">
                <a16:creationId xmlns:a16="http://schemas.microsoft.com/office/drawing/2014/main" id="{26769CCC-1671-39C8-FD82-49C33C0C76BF}"/>
              </a:ext>
            </a:extLst>
          </p:cNvPr>
          <p:cNvSpPr txBox="1"/>
          <p:nvPr/>
        </p:nvSpPr>
        <p:spPr>
          <a:xfrm>
            <a:off x="5940853" y="6364223"/>
            <a:ext cx="2963014"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fr-BE" sz="1400" dirty="0">
                <a:effectLst/>
                <a:latin typeface="Helvetica Neue" panose="02000503000000020004" pitchFamily="2" charset="0"/>
              </a:rPr>
              <a:t>Méta-analyse – </a:t>
            </a:r>
            <a:r>
              <a:rPr lang="fr-BE" sz="1400" dirty="0" err="1">
                <a:effectLst/>
                <a:latin typeface="Helvetica Neue" panose="02000503000000020004" pitchFamily="2" charset="0"/>
              </a:rPr>
              <a:t>Hollo</a:t>
            </a:r>
            <a:r>
              <a:rPr lang="fr-BE" sz="1400" dirty="0">
                <a:effectLst/>
                <a:latin typeface="Helvetica Neue" panose="02000503000000020004" pitchFamily="2" charset="0"/>
              </a:rPr>
              <a:t> et al., 2014</a:t>
            </a:r>
          </a:p>
        </p:txBody>
      </p:sp>
      <p:sp>
        <p:nvSpPr>
          <p:cNvPr id="7" name="ZoneTexte 6">
            <a:extLst>
              <a:ext uri="{FF2B5EF4-FFF2-40B4-BE49-F238E27FC236}">
                <a16:creationId xmlns:a16="http://schemas.microsoft.com/office/drawing/2014/main" id="{B5E6D98A-CAB7-1438-DD34-F350E5110236}"/>
              </a:ext>
            </a:extLst>
          </p:cNvPr>
          <p:cNvSpPr txBox="1"/>
          <p:nvPr/>
        </p:nvSpPr>
        <p:spPr>
          <a:xfrm>
            <a:off x="517152" y="1166468"/>
            <a:ext cx="2226366" cy="461665"/>
          </a:xfrm>
          <a:prstGeom prst="rect">
            <a:avLst/>
          </a:prstGeom>
          <a:noFill/>
        </p:spPr>
        <p:txBody>
          <a:bodyPr wrap="square" rtlCol="0">
            <a:spAutoFit/>
          </a:bodyPr>
          <a:lstStyle/>
          <a:p>
            <a:r>
              <a:rPr lang="fr-FR" sz="2400" dirty="0">
                <a:solidFill>
                  <a:srgbClr val="418E2C"/>
                </a:solidFill>
              </a:rPr>
              <a:t>Sûrement </a:t>
            </a:r>
            <a:r>
              <a:rPr lang="fr-FR" dirty="0">
                <a:solidFill>
                  <a:srgbClr val="418E2C"/>
                </a:solidFill>
              </a:rPr>
              <a:t>!</a:t>
            </a:r>
          </a:p>
        </p:txBody>
      </p:sp>
    </p:spTree>
    <p:extLst>
      <p:ext uri="{BB962C8B-B14F-4D97-AF65-F5344CB8AC3E}">
        <p14:creationId xmlns:p14="http://schemas.microsoft.com/office/powerpoint/2010/main" val="1523797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B2867B-17F7-CF2C-CB0D-87B30BC49435}"/>
              </a:ext>
            </a:extLst>
          </p:cNvPr>
          <p:cNvSpPr>
            <a:spLocks noGrp="1"/>
          </p:cNvSpPr>
          <p:nvPr>
            <p:ph type="title"/>
          </p:nvPr>
        </p:nvSpPr>
        <p:spPr/>
        <p:txBody>
          <a:bodyPr/>
          <a:lstStyle/>
          <a:p>
            <a:r>
              <a:rPr lang="fr-FR" dirty="0"/>
              <a:t>TDL &amp; réussite scolaire</a:t>
            </a:r>
          </a:p>
        </p:txBody>
      </p:sp>
      <p:sp>
        <p:nvSpPr>
          <p:cNvPr id="3" name="Espace réservé du contenu 2">
            <a:extLst>
              <a:ext uri="{FF2B5EF4-FFF2-40B4-BE49-F238E27FC236}">
                <a16:creationId xmlns:a16="http://schemas.microsoft.com/office/drawing/2014/main" id="{0D4A38C3-4713-F655-1E41-1D9DB3FE5BDF}"/>
              </a:ext>
            </a:extLst>
          </p:cNvPr>
          <p:cNvSpPr>
            <a:spLocks noGrp="1"/>
          </p:cNvSpPr>
          <p:nvPr>
            <p:ph idx="1"/>
          </p:nvPr>
        </p:nvSpPr>
        <p:spPr/>
        <p:txBody>
          <a:bodyPr/>
          <a:lstStyle/>
          <a:p>
            <a:r>
              <a:rPr lang="fr-FR" dirty="0"/>
              <a:t>TDL associé avec une réussite éducative plus limitée</a:t>
            </a:r>
          </a:p>
          <a:p>
            <a:endParaRPr lang="fr-FR" dirty="0"/>
          </a:p>
          <a:p>
            <a:endParaRPr lang="fr-FR" dirty="0"/>
          </a:p>
          <a:p>
            <a:r>
              <a:rPr lang="fr-FR" dirty="0"/>
              <a:t>17 à 50 % </a:t>
            </a:r>
            <a:r>
              <a:rPr lang="fr-FR" sz="2800" spc="-1" dirty="0">
                <a:solidFill>
                  <a:srgbClr val="000000"/>
                </a:solidFill>
                <a:latin typeface="Calibri" panose="020F0502020204030204" pitchFamily="34" charset="0"/>
                <a:ea typeface="Arial"/>
                <a:cs typeface="Calibri" panose="020F0502020204030204" pitchFamily="34" charset="0"/>
              </a:rPr>
              <a:t>des élèves ayant un TDL ont aussi des difficultés liées à l’apprentissage de la lecture</a:t>
            </a:r>
          </a:p>
          <a:p>
            <a:endParaRPr lang="fr-FR" sz="2800" spc="-1" dirty="0">
              <a:solidFill>
                <a:srgbClr val="000000"/>
              </a:solidFill>
              <a:latin typeface="Calibri" panose="020F0502020204030204" pitchFamily="34" charset="0"/>
              <a:cs typeface="Calibri" panose="020F0502020204030204" pitchFamily="34" charset="0"/>
            </a:endParaRPr>
          </a:p>
          <a:p>
            <a:endParaRPr lang="fr-FR" sz="2800" spc="-1" dirty="0">
              <a:solidFill>
                <a:srgbClr val="000000"/>
              </a:solidFill>
              <a:latin typeface="Calibri" panose="020F0502020204030204" pitchFamily="34" charset="0"/>
              <a:cs typeface="Calibri" panose="020F0502020204030204" pitchFamily="34" charset="0"/>
            </a:endParaRPr>
          </a:p>
          <a:p>
            <a:r>
              <a:rPr lang="fr-FR" sz="2800" spc="-1" dirty="0">
                <a:solidFill>
                  <a:srgbClr val="000000"/>
                </a:solidFill>
                <a:latin typeface="Calibri" panose="020F0502020204030204" pitchFamily="34" charset="0"/>
                <a:cs typeface="Calibri" panose="020F0502020204030204" pitchFamily="34" charset="0"/>
              </a:rPr>
              <a:t>Les élèves ayant un TDL sont plus à risque d’échec scolaire que leurs pairs</a:t>
            </a:r>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957C33E8-EC8F-3F82-A92E-C85B353E4A21}"/>
              </a:ext>
            </a:extLst>
          </p:cNvPr>
          <p:cNvSpPr>
            <a:spLocks noGrp="1"/>
          </p:cNvSpPr>
          <p:nvPr>
            <p:ph type="sldNum" sz="quarter" idx="12"/>
          </p:nvPr>
        </p:nvSpPr>
        <p:spPr/>
        <p:txBody>
          <a:bodyPr/>
          <a:lstStyle/>
          <a:p>
            <a:fld id="{162F1D00-BD13-4404-86B0-79703945A0A7}" type="slidenum">
              <a:rPr lang="en-US" smtClean="0"/>
              <a:t>43</a:t>
            </a:fld>
            <a:endParaRPr lang="en-US"/>
          </a:p>
        </p:txBody>
      </p:sp>
      <p:sp>
        <p:nvSpPr>
          <p:cNvPr id="6" name="ZoneTexte 5">
            <a:extLst>
              <a:ext uri="{FF2B5EF4-FFF2-40B4-BE49-F238E27FC236}">
                <a16:creationId xmlns:a16="http://schemas.microsoft.com/office/drawing/2014/main" id="{7644B616-DD23-F09B-67A7-D2F7203AE3E4}"/>
              </a:ext>
            </a:extLst>
          </p:cNvPr>
          <p:cNvSpPr txBox="1"/>
          <p:nvPr/>
        </p:nvSpPr>
        <p:spPr>
          <a:xfrm>
            <a:off x="5346700" y="2324100"/>
            <a:ext cx="3702631"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Conti-Ramsden et al., 2009</a:t>
            </a:r>
          </a:p>
        </p:txBody>
      </p:sp>
      <p:sp>
        <p:nvSpPr>
          <p:cNvPr id="8" name="ZoneTexte 7">
            <a:extLst>
              <a:ext uri="{FF2B5EF4-FFF2-40B4-BE49-F238E27FC236}">
                <a16:creationId xmlns:a16="http://schemas.microsoft.com/office/drawing/2014/main" id="{89C02962-E0E7-B42A-6356-2FC030E82DEF}"/>
              </a:ext>
            </a:extLst>
          </p:cNvPr>
          <p:cNvSpPr txBox="1"/>
          <p:nvPr/>
        </p:nvSpPr>
        <p:spPr>
          <a:xfrm>
            <a:off x="6070599" y="3992603"/>
            <a:ext cx="2978731"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err="1"/>
              <a:t>Catts</a:t>
            </a:r>
            <a:r>
              <a:rPr lang="fr-FR" dirty="0"/>
              <a:t> &amp; </a:t>
            </a:r>
            <a:r>
              <a:rPr lang="fr-FR" dirty="0" err="1"/>
              <a:t>Kahmi</a:t>
            </a:r>
            <a:r>
              <a:rPr lang="fr-FR" dirty="0"/>
              <a:t>, 2005</a:t>
            </a:r>
          </a:p>
        </p:txBody>
      </p:sp>
      <p:sp>
        <p:nvSpPr>
          <p:cNvPr id="9" name="ZoneTexte 8">
            <a:extLst>
              <a:ext uri="{FF2B5EF4-FFF2-40B4-BE49-F238E27FC236}">
                <a16:creationId xmlns:a16="http://schemas.microsoft.com/office/drawing/2014/main" id="{2087EE7C-05CB-CBB2-5826-5DC46AF2C15A}"/>
              </a:ext>
            </a:extLst>
          </p:cNvPr>
          <p:cNvSpPr txBox="1"/>
          <p:nvPr/>
        </p:nvSpPr>
        <p:spPr>
          <a:xfrm>
            <a:off x="5925136" y="5580103"/>
            <a:ext cx="2978731"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err="1"/>
              <a:t>Ziegenfusz</a:t>
            </a:r>
            <a:r>
              <a:rPr lang="fr-FR" dirty="0"/>
              <a:t> et al., 2022</a:t>
            </a:r>
          </a:p>
        </p:txBody>
      </p:sp>
    </p:spTree>
    <p:extLst>
      <p:ext uri="{BB962C8B-B14F-4D97-AF65-F5344CB8AC3E}">
        <p14:creationId xmlns:p14="http://schemas.microsoft.com/office/powerpoint/2010/main" val="2792449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F2477-7E9E-E95A-32F9-1AEB67828BC3}"/>
              </a:ext>
            </a:extLst>
          </p:cNvPr>
          <p:cNvSpPr>
            <a:spLocks noGrp="1"/>
          </p:cNvSpPr>
          <p:nvPr>
            <p:ph type="title"/>
          </p:nvPr>
        </p:nvSpPr>
        <p:spPr/>
        <p:txBody>
          <a:bodyPr/>
          <a:lstStyle/>
          <a:p>
            <a:r>
              <a:rPr lang="fr-FR" dirty="0"/>
              <a:t>Moins repéré chez les plus grands ?</a:t>
            </a:r>
          </a:p>
        </p:txBody>
      </p:sp>
      <p:sp>
        <p:nvSpPr>
          <p:cNvPr id="3" name="Espace réservé du contenu 2">
            <a:extLst>
              <a:ext uri="{FF2B5EF4-FFF2-40B4-BE49-F238E27FC236}">
                <a16:creationId xmlns:a16="http://schemas.microsoft.com/office/drawing/2014/main" id="{9ED31F28-1971-D52F-E7B7-BF61BF6BC2DD}"/>
              </a:ext>
            </a:extLst>
          </p:cNvPr>
          <p:cNvSpPr>
            <a:spLocks noGrp="1"/>
          </p:cNvSpPr>
          <p:nvPr>
            <p:ph idx="1"/>
          </p:nvPr>
        </p:nvSpPr>
        <p:spPr/>
        <p:txBody>
          <a:bodyPr/>
          <a:lstStyle/>
          <a:p>
            <a:r>
              <a:rPr lang="fr-FR" dirty="0"/>
              <a:t>Souvent plus facilement diagnostiqué chez les enfants d’âge préscolaire</a:t>
            </a:r>
          </a:p>
          <a:p>
            <a:endParaRPr lang="fr-FR" dirty="0"/>
          </a:p>
          <a:p>
            <a:r>
              <a:rPr lang="fr-FR" dirty="0"/>
              <a:t>Avec la croissance, les troubles les plus visibles (parole, </a:t>
            </a:r>
            <a:r>
              <a:rPr lang="fr-FR" dirty="0" err="1"/>
              <a:t>etc</a:t>
            </a:r>
            <a:r>
              <a:rPr lang="fr-FR" dirty="0"/>
              <a:t>) se résorbent</a:t>
            </a:r>
          </a:p>
          <a:p>
            <a:endParaRPr lang="fr-FR" dirty="0"/>
          </a:p>
          <a:p>
            <a:r>
              <a:rPr lang="fr-FR" dirty="0"/>
              <a:t>Seuls les troubles les moins visibles restent !</a:t>
            </a:r>
          </a:p>
        </p:txBody>
      </p:sp>
      <p:sp>
        <p:nvSpPr>
          <p:cNvPr id="4" name="Espace réservé du numéro de diapositive 3">
            <a:extLst>
              <a:ext uri="{FF2B5EF4-FFF2-40B4-BE49-F238E27FC236}">
                <a16:creationId xmlns:a16="http://schemas.microsoft.com/office/drawing/2014/main" id="{F7B65BD5-9224-0AA6-A882-4AC981B116A5}"/>
              </a:ext>
            </a:extLst>
          </p:cNvPr>
          <p:cNvSpPr>
            <a:spLocks noGrp="1"/>
          </p:cNvSpPr>
          <p:nvPr>
            <p:ph type="sldNum" sz="quarter" idx="12"/>
          </p:nvPr>
        </p:nvSpPr>
        <p:spPr/>
        <p:txBody>
          <a:bodyPr/>
          <a:lstStyle/>
          <a:p>
            <a:fld id="{162F1D00-BD13-4404-86B0-79703945A0A7}" type="slidenum">
              <a:rPr lang="en-US" smtClean="0"/>
              <a:t>44</a:t>
            </a:fld>
            <a:endParaRPr lang="en-US"/>
          </a:p>
        </p:txBody>
      </p:sp>
    </p:spTree>
    <p:extLst>
      <p:ext uri="{BB962C8B-B14F-4D97-AF65-F5344CB8AC3E}">
        <p14:creationId xmlns:p14="http://schemas.microsoft.com/office/powerpoint/2010/main" val="3618971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66F62-F1A9-689F-511D-CB67657B13C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BE5155-CBDA-CBEB-6209-7295BE3BB3E9}"/>
              </a:ext>
            </a:extLst>
          </p:cNvPr>
          <p:cNvSpPr>
            <a:spLocks noGrp="1"/>
          </p:cNvSpPr>
          <p:nvPr>
            <p:ph type="title"/>
          </p:nvPr>
        </p:nvSpPr>
        <p:spPr/>
        <p:txBody>
          <a:bodyPr>
            <a:normAutofit fontScale="90000"/>
          </a:bodyPr>
          <a:lstStyle/>
          <a:p>
            <a:br>
              <a:rPr lang="fr-FR" dirty="0"/>
            </a:br>
            <a:br>
              <a:rPr lang="fr-FR" dirty="0"/>
            </a:br>
            <a:r>
              <a:rPr lang="fr-FR" dirty="0"/>
              <a:t> … et un enjeu de santé publique</a:t>
            </a:r>
          </a:p>
        </p:txBody>
      </p:sp>
      <p:sp>
        <p:nvSpPr>
          <p:cNvPr id="3" name="Espace réservé du texte 2">
            <a:extLst>
              <a:ext uri="{FF2B5EF4-FFF2-40B4-BE49-F238E27FC236}">
                <a16:creationId xmlns:a16="http://schemas.microsoft.com/office/drawing/2014/main" id="{42657539-FA84-43B1-375D-95113D02782E}"/>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21312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576943" y="1854691"/>
            <a:ext cx="7630886" cy="4038413"/>
          </a:xfrm>
        </p:spPr>
        <p:txBody>
          <a:bodyPr>
            <a:normAutofit/>
          </a:bodyPr>
          <a:lstStyle/>
          <a:p>
            <a:r>
              <a:rPr lang="fr-FR" sz="2400" dirty="0"/>
              <a:t>Quels critères pour être un problème de santé publique ?</a:t>
            </a:r>
          </a:p>
          <a:p>
            <a:endParaRPr lang="fr-FR" sz="2400" dirty="0"/>
          </a:p>
          <a:p>
            <a:pPr lvl="1"/>
            <a:r>
              <a:rPr lang="fr-FR" sz="1800" dirty="0"/>
              <a:t>Impact sur la santé de la population, impact sur la qualité de vie </a:t>
            </a:r>
          </a:p>
          <a:p>
            <a:pPr lvl="1"/>
            <a:r>
              <a:rPr lang="fr-FR" sz="1800" dirty="0"/>
              <a:t>Prévalence élevée </a:t>
            </a:r>
          </a:p>
          <a:p>
            <a:pPr lvl="1"/>
            <a:r>
              <a:rPr lang="fr-FR" sz="1800" dirty="0">
                <a:solidFill>
                  <a:schemeClr val="tx1"/>
                </a:solidFill>
              </a:rPr>
              <a:t>Caractère évitable : peut être réduit par des mesures préventives efficaces  </a:t>
            </a:r>
          </a:p>
          <a:p>
            <a:pPr lvl="1"/>
            <a:r>
              <a:rPr lang="fr-FR" sz="1800" dirty="0"/>
              <a:t>Distribution inéquitable </a:t>
            </a:r>
            <a:r>
              <a:rPr lang="fr-FR" sz="1800" dirty="0">
                <a:sym typeface="Wingdings" pitchFamily="2" charset="2"/>
              </a:rPr>
              <a:t> i</a:t>
            </a:r>
            <a:r>
              <a:rPr lang="fr-FR" sz="1800" dirty="0"/>
              <a:t>négalités en santé  </a:t>
            </a:r>
          </a:p>
          <a:p>
            <a:pPr lvl="1"/>
            <a:r>
              <a:rPr lang="fr-FR" sz="1800" dirty="0"/>
              <a:t>Impact social et économique </a:t>
            </a:r>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46</a:t>
            </a:fld>
            <a:endParaRPr lang="en-US"/>
          </a:p>
        </p:txBody>
      </p:sp>
      <p:sp>
        <p:nvSpPr>
          <p:cNvPr id="5" name="ZoneTexte 4">
            <a:extLst>
              <a:ext uri="{FF2B5EF4-FFF2-40B4-BE49-F238E27FC236}">
                <a16:creationId xmlns:a16="http://schemas.microsoft.com/office/drawing/2014/main" id="{2FDD0BB7-DE55-DC77-9883-63FD4D590410}"/>
              </a:ext>
            </a:extLst>
          </p:cNvPr>
          <p:cNvSpPr txBox="1"/>
          <p:nvPr/>
        </p:nvSpPr>
        <p:spPr>
          <a:xfrm>
            <a:off x="4950080" y="5593023"/>
            <a:ext cx="320981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a:t>Law et al. 2013, Reilly &amp; </a:t>
            </a:r>
            <a:r>
              <a:rPr lang="fr-FR" sz="1350" dirty="0" err="1"/>
              <a:t>McKean</a:t>
            </a:r>
            <a:r>
              <a:rPr lang="fr-FR" sz="1350" dirty="0"/>
              <a:t>, 2023</a:t>
            </a:r>
          </a:p>
        </p:txBody>
      </p:sp>
    </p:spTree>
    <p:extLst>
      <p:ext uri="{BB962C8B-B14F-4D97-AF65-F5344CB8AC3E}">
        <p14:creationId xmlns:p14="http://schemas.microsoft.com/office/powerpoint/2010/main" val="2575490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576943" y="1854692"/>
            <a:ext cx="7630886" cy="3404042"/>
          </a:xfrm>
        </p:spPr>
        <p:txBody>
          <a:bodyPr>
            <a:normAutofit fontScale="77500" lnSpcReduction="20000"/>
          </a:bodyPr>
          <a:lstStyle/>
          <a:p>
            <a:r>
              <a:rPr lang="fr-FR" dirty="0"/>
              <a:t>Quels critères pour être un problème de santé publique ?</a:t>
            </a:r>
          </a:p>
          <a:p>
            <a:endParaRPr lang="fr-FR" dirty="0"/>
          </a:p>
          <a:p>
            <a:pPr lvl="1"/>
            <a:r>
              <a:rPr lang="fr-FR" dirty="0"/>
              <a:t>Impact sur la santé de la population, impact sur la qualité de vie </a:t>
            </a:r>
          </a:p>
          <a:p>
            <a:pPr lvl="1"/>
            <a:r>
              <a:rPr lang="fr-FR" dirty="0">
                <a:solidFill>
                  <a:schemeClr val="bg1">
                    <a:lumMod val="75000"/>
                  </a:schemeClr>
                </a:solidFill>
              </a:rPr>
              <a:t>Prévalence élevée </a:t>
            </a:r>
          </a:p>
          <a:p>
            <a:pPr lvl="1"/>
            <a:r>
              <a:rPr lang="fr-FR" dirty="0">
                <a:solidFill>
                  <a:schemeClr val="bg1">
                    <a:lumMod val="75000"/>
                  </a:schemeClr>
                </a:solidFill>
              </a:rPr>
              <a:t>Caractère évitable : peut être réduit par des mesures préventives efficaces  </a:t>
            </a:r>
          </a:p>
          <a:p>
            <a:pPr lvl="1"/>
            <a:r>
              <a:rPr lang="fr-FR" dirty="0">
                <a:solidFill>
                  <a:schemeClr val="bg1">
                    <a:lumMod val="75000"/>
                  </a:schemeClr>
                </a:solidFill>
              </a:rPr>
              <a:t>Distribution inéquitable </a:t>
            </a:r>
            <a:r>
              <a:rPr lang="fr-FR" dirty="0">
                <a:solidFill>
                  <a:schemeClr val="bg1">
                    <a:lumMod val="75000"/>
                  </a:schemeClr>
                </a:solidFill>
                <a:sym typeface="Wingdings" pitchFamily="2" charset="2"/>
              </a:rPr>
              <a:t> i</a:t>
            </a:r>
            <a:r>
              <a:rPr lang="fr-FR" dirty="0">
                <a:solidFill>
                  <a:schemeClr val="bg1">
                    <a:lumMod val="75000"/>
                  </a:schemeClr>
                </a:solidFill>
              </a:rPr>
              <a:t>négalités en santé  </a:t>
            </a:r>
          </a:p>
          <a:p>
            <a:pPr lvl="1"/>
            <a:r>
              <a:rPr lang="fr-FR" dirty="0">
                <a:solidFill>
                  <a:schemeClr val="bg1">
                    <a:lumMod val="75000"/>
                  </a:schemeClr>
                </a:solidFill>
              </a:rPr>
              <a:t>Impact social et économique </a:t>
            </a:r>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47</a:t>
            </a:fld>
            <a:endParaRPr lang="en-US"/>
          </a:p>
        </p:txBody>
      </p:sp>
      <p:sp>
        <p:nvSpPr>
          <p:cNvPr id="5" name="ZoneTexte 4">
            <a:extLst>
              <a:ext uri="{FF2B5EF4-FFF2-40B4-BE49-F238E27FC236}">
                <a16:creationId xmlns:a16="http://schemas.microsoft.com/office/drawing/2014/main" id="{2FDD0BB7-DE55-DC77-9883-63FD4D590410}"/>
              </a:ext>
            </a:extLst>
          </p:cNvPr>
          <p:cNvSpPr txBox="1"/>
          <p:nvPr/>
        </p:nvSpPr>
        <p:spPr>
          <a:xfrm>
            <a:off x="5521324" y="5527515"/>
            <a:ext cx="1684682"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err="1"/>
              <a:t>Eadie</a:t>
            </a:r>
            <a:r>
              <a:rPr lang="fr-FR" sz="1350" dirty="0"/>
              <a:t> &amp; al., 2022</a:t>
            </a:r>
          </a:p>
        </p:txBody>
      </p:sp>
      <p:sp>
        <p:nvSpPr>
          <p:cNvPr id="7" name="ZoneTexte 6">
            <a:extLst>
              <a:ext uri="{FF2B5EF4-FFF2-40B4-BE49-F238E27FC236}">
                <a16:creationId xmlns:a16="http://schemas.microsoft.com/office/drawing/2014/main" id="{9CCBA34C-0233-5B2C-49A4-45FEC8148586}"/>
              </a:ext>
            </a:extLst>
          </p:cNvPr>
          <p:cNvSpPr txBox="1"/>
          <p:nvPr/>
        </p:nvSpPr>
        <p:spPr>
          <a:xfrm>
            <a:off x="3942896" y="3197677"/>
            <a:ext cx="3516086"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a:t>Oui ! Altération de la qualité de vie via les rapports parentaux, </a:t>
            </a:r>
            <a:r>
              <a:rPr lang="fr-FR" dirty="0" err="1"/>
              <a:t>surtt</a:t>
            </a:r>
            <a:r>
              <a:rPr lang="fr-FR" dirty="0"/>
              <a:t> entre 4 et 9 ans</a:t>
            </a:r>
          </a:p>
        </p:txBody>
      </p:sp>
      <p:pic>
        <p:nvPicPr>
          <p:cNvPr id="8" name="Image 7" descr="Une image contenant Graphique, symbole, Caractère coloré, logo&#10;&#10;Description générée automatiquement">
            <a:extLst>
              <a:ext uri="{FF2B5EF4-FFF2-40B4-BE49-F238E27FC236}">
                <a16:creationId xmlns:a16="http://schemas.microsoft.com/office/drawing/2014/main" id="{F439E45F-BD73-B9AF-6733-95CBC00A5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144" y="2674492"/>
            <a:ext cx="189580" cy="188897"/>
          </a:xfrm>
          <a:prstGeom prst="rect">
            <a:avLst/>
          </a:prstGeom>
        </p:spPr>
      </p:pic>
    </p:spTree>
    <p:extLst>
      <p:ext uri="{BB962C8B-B14F-4D97-AF65-F5344CB8AC3E}">
        <p14:creationId xmlns:p14="http://schemas.microsoft.com/office/powerpoint/2010/main" val="317955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576943" y="1535502"/>
            <a:ext cx="7812340" cy="3950898"/>
          </a:xfrm>
        </p:spPr>
        <p:txBody>
          <a:bodyPr>
            <a:normAutofit fontScale="92500"/>
          </a:bodyPr>
          <a:lstStyle/>
          <a:p>
            <a:r>
              <a:rPr lang="fr-FR" dirty="0"/>
              <a:t>Quels critères pour être un problème de santé publique ?</a:t>
            </a:r>
          </a:p>
          <a:p>
            <a:endParaRPr lang="fr-FR" dirty="0"/>
          </a:p>
          <a:p>
            <a:pPr lvl="1"/>
            <a:r>
              <a:rPr lang="fr-FR" dirty="0">
                <a:solidFill>
                  <a:schemeClr val="bg1">
                    <a:lumMod val="75000"/>
                  </a:schemeClr>
                </a:solidFill>
              </a:rPr>
              <a:t>Impact sur la santé de la population, impact sur la qualité de vie </a:t>
            </a:r>
          </a:p>
          <a:p>
            <a:pPr lvl="1"/>
            <a:r>
              <a:rPr lang="fr-FR" dirty="0"/>
              <a:t>Prévalence élevée </a:t>
            </a:r>
          </a:p>
          <a:p>
            <a:pPr lvl="1"/>
            <a:r>
              <a:rPr lang="fr-FR" dirty="0">
                <a:solidFill>
                  <a:schemeClr val="bg1">
                    <a:lumMod val="75000"/>
                  </a:schemeClr>
                </a:solidFill>
              </a:rPr>
              <a:t>Caractère évitable : peut être réduit par des mesures préventives efficaces  </a:t>
            </a:r>
          </a:p>
          <a:p>
            <a:pPr lvl="1"/>
            <a:r>
              <a:rPr lang="fr-FR" dirty="0">
                <a:solidFill>
                  <a:schemeClr val="bg1">
                    <a:lumMod val="75000"/>
                  </a:schemeClr>
                </a:solidFill>
              </a:rPr>
              <a:t>Distribution inéquitable </a:t>
            </a:r>
            <a:r>
              <a:rPr lang="fr-FR" dirty="0">
                <a:solidFill>
                  <a:schemeClr val="bg1">
                    <a:lumMod val="75000"/>
                  </a:schemeClr>
                </a:solidFill>
                <a:sym typeface="Wingdings" pitchFamily="2" charset="2"/>
              </a:rPr>
              <a:t> i</a:t>
            </a:r>
            <a:r>
              <a:rPr lang="fr-FR" dirty="0">
                <a:solidFill>
                  <a:schemeClr val="bg1">
                    <a:lumMod val="75000"/>
                  </a:schemeClr>
                </a:solidFill>
              </a:rPr>
              <a:t>négalités en santé  </a:t>
            </a:r>
          </a:p>
          <a:p>
            <a:pPr lvl="1"/>
            <a:r>
              <a:rPr lang="fr-FR" dirty="0">
                <a:solidFill>
                  <a:schemeClr val="bg1">
                    <a:lumMod val="75000"/>
                  </a:schemeClr>
                </a:solidFill>
              </a:rPr>
              <a:t>Impact social et économique </a:t>
            </a:r>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48</a:t>
            </a:fld>
            <a:endParaRPr lang="en-US"/>
          </a:p>
        </p:txBody>
      </p:sp>
      <p:pic>
        <p:nvPicPr>
          <p:cNvPr id="6" name="Image 5" descr="Une image contenant Graphique, symbole, Caractère coloré, logo&#10;&#10;Description générée automatiquement">
            <a:extLst>
              <a:ext uri="{FF2B5EF4-FFF2-40B4-BE49-F238E27FC236}">
                <a16:creationId xmlns:a16="http://schemas.microsoft.com/office/drawing/2014/main" id="{A7888A7E-1F7C-00D3-7CAF-0DCBC3E96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08" y="3056164"/>
            <a:ext cx="196651" cy="195943"/>
          </a:xfrm>
          <a:prstGeom prst="rect">
            <a:avLst/>
          </a:prstGeom>
        </p:spPr>
      </p:pic>
      <p:sp>
        <p:nvSpPr>
          <p:cNvPr id="7" name="ZoneTexte 6">
            <a:extLst>
              <a:ext uri="{FF2B5EF4-FFF2-40B4-BE49-F238E27FC236}">
                <a16:creationId xmlns:a16="http://schemas.microsoft.com/office/drawing/2014/main" id="{5FFCB628-D450-702D-64C3-61AE5648FCCD}"/>
              </a:ext>
            </a:extLst>
          </p:cNvPr>
          <p:cNvSpPr txBox="1"/>
          <p:nvPr/>
        </p:nvSpPr>
        <p:spPr>
          <a:xfrm>
            <a:off x="4106028" y="2969470"/>
            <a:ext cx="931943"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a:t>1/14</a:t>
            </a:r>
          </a:p>
        </p:txBody>
      </p:sp>
      <p:sp>
        <p:nvSpPr>
          <p:cNvPr id="8" name="ZoneTexte 7">
            <a:extLst>
              <a:ext uri="{FF2B5EF4-FFF2-40B4-BE49-F238E27FC236}">
                <a16:creationId xmlns:a16="http://schemas.microsoft.com/office/drawing/2014/main" id="{D90076E2-2682-269E-B5B5-5AF56634E019}"/>
              </a:ext>
            </a:extLst>
          </p:cNvPr>
          <p:cNvSpPr txBox="1"/>
          <p:nvPr/>
        </p:nvSpPr>
        <p:spPr>
          <a:xfrm>
            <a:off x="5018315" y="5258734"/>
            <a:ext cx="2318657"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err="1"/>
              <a:t>Norbury</a:t>
            </a:r>
            <a:r>
              <a:rPr lang="fr-FR" dirty="0"/>
              <a:t> et al., 2016</a:t>
            </a:r>
          </a:p>
        </p:txBody>
      </p:sp>
    </p:spTree>
    <p:extLst>
      <p:ext uri="{BB962C8B-B14F-4D97-AF65-F5344CB8AC3E}">
        <p14:creationId xmlns:p14="http://schemas.microsoft.com/office/powerpoint/2010/main" val="1968487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576943" y="1854692"/>
            <a:ext cx="7630886" cy="3404042"/>
          </a:xfrm>
        </p:spPr>
        <p:txBody>
          <a:bodyPr>
            <a:normAutofit fontScale="77500" lnSpcReduction="20000"/>
          </a:bodyPr>
          <a:lstStyle/>
          <a:p>
            <a:r>
              <a:rPr lang="fr-FR" dirty="0"/>
              <a:t>Quels critères pour être un problème de santé publique ?</a:t>
            </a:r>
          </a:p>
          <a:p>
            <a:endParaRPr lang="fr-FR" dirty="0"/>
          </a:p>
          <a:p>
            <a:pPr lvl="1"/>
            <a:r>
              <a:rPr lang="fr-FR" dirty="0">
                <a:solidFill>
                  <a:schemeClr val="bg1">
                    <a:lumMod val="75000"/>
                  </a:schemeClr>
                </a:solidFill>
              </a:rPr>
              <a:t>Impact sur la santé de la population, impact sur la qualité de vie </a:t>
            </a:r>
          </a:p>
          <a:p>
            <a:pPr lvl="1"/>
            <a:r>
              <a:rPr lang="fr-FR" dirty="0">
                <a:solidFill>
                  <a:schemeClr val="bg1">
                    <a:lumMod val="75000"/>
                  </a:schemeClr>
                </a:solidFill>
              </a:rPr>
              <a:t>Prévalence élevée </a:t>
            </a:r>
          </a:p>
          <a:p>
            <a:pPr lvl="1"/>
            <a:r>
              <a:rPr lang="fr-FR" dirty="0">
                <a:solidFill>
                  <a:schemeClr val="tx1"/>
                </a:solidFill>
              </a:rPr>
              <a:t>Caractère évitable : peut être réduit par des mesures préventives efficaces  </a:t>
            </a:r>
          </a:p>
          <a:p>
            <a:pPr lvl="1"/>
            <a:r>
              <a:rPr lang="fr-FR" dirty="0">
                <a:solidFill>
                  <a:schemeClr val="bg1">
                    <a:lumMod val="75000"/>
                  </a:schemeClr>
                </a:solidFill>
              </a:rPr>
              <a:t>Distribution inéquitable </a:t>
            </a:r>
            <a:r>
              <a:rPr lang="fr-FR" dirty="0">
                <a:solidFill>
                  <a:schemeClr val="bg1">
                    <a:lumMod val="75000"/>
                  </a:schemeClr>
                </a:solidFill>
                <a:sym typeface="Wingdings" pitchFamily="2" charset="2"/>
              </a:rPr>
              <a:t> i</a:t>
            </a:r>
            <a:r>
              <a:rPr lang="fr-FR" dirty="0">
                <a:solidFill>
                  <a:schemeClr val="bg1">
                    <a:lumMod val="75000"/>
                  </a:schemeClr>
                </a:solidFill>
              </a:rPr>
              <a:t>négalités en santé  </a:t>
            </a:r>
          </a:p>
          <a:p>
            <a:pPr lvl="1"/>
            <a:r>
              <a:rPr lang="fr-FR" dirty="0">
                <a:solidFill>
                  <a:schemeClr val="bg1">
                    <a:lumMod val="75000"/>
                  </a:schemeClr>
                </a:solidFill>
              </a:rPr>
              <a:t>Impact social et économique </a:t>
            </a:r>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49</a:t>
            </a:fld>
            <a:endParaRPr lang="en-US"/>
          </a:p>
        </p:txBody>
      </p:sp>
      <p:sp>
        <p:nvSpPr>
          <p:cNvPr id="5" name="ZoneTexte 4">
            <a:extLst>
              <a:ext uri="{FF2B5EF4-FFF2-40B4-BE49-F238E27FC236}">
                <a16:creationId xmlns:a16="http://schemas.microsoft.com/office/drawing/2014/main" id="{2FDD0BB7-DE55-DC77-9883-63FD4D590410}"/>
              </a:ext>
            </a:extLst>
          </p:cNvPr>
          <p:cNvSpPr txBox="1"/>
          <p:nvPr/>
        </p:nvSpPr>
        <p:spPr>
          <a:xfrm>
            <a:off x="6758002" y="6073824"/>
            <a:ext cx="2899653" cy="300082"/>
          </a:xfrm>
          <a:prstGeom prst="rect">
            <a:avLst/>
          </a:prstGeom>
          <a:noFill/>
        </p:spPr>
        <p:txBody>
          <a:bodyPr wrap="square" rtlCol="0">
            <a:spAutoFit/>
          </a:bodyPr>
          <a:lstStyle/>
          <a:p>
            <a:r>
              <a:rPr lang="fr-FR" sz="1350" dirty="0" err="1"/>
              <a:t>McKean</a:t>
            </a:r>
            <a:r>
              <a:rPr lang="fr-FR" sz="1350" dirty="0"/>
              <a:t> &amp; Reilly, 2023</a:t>
            </a:r>
          </a:p>
        </p:txBody>
      </p:sp>
      <p:pic>
        <p:nvPicPr>
          <p:cNvPr id="6" name="Image 5" descr="Une image contenant Graphique, symbole, Caractère coloré, logo&#10;&#10;Description générée automatiquement">
            <a:extLst>
              <a:ext uri="{FF2B5EF4-FFF2-40B4-BE49-F238E27FC236}">
                <a16:creationId xmlns:a16="http://schemas.microsoft.com/office/drawing/2014/main" id="{A7888A7E-1F7C-00D3-7CAF-0DCBC3E96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659" y="3846513"/>
            <a:ext cx="196651" cy="195943"/>
          </a:xfrm>
          <a:prstGeom prst="rect">
            <a:avLst/>
          </a:prstGeom>
        </p:spPr>
      </p:pic>
      <p:sp>
        <p:nvSpPr>
          <p:cNvPr id="7" name="ZoneTexte 6">
            <a:extLst>
              <a:ext uri="{FF2B5EF4-FFF2-40B4-BE49-F238E27FC236}">
                <a16:creationId xmlns:a16="http://schemas.microsoft.com/office/drawing/2014/main" id="{9F2B13E3-EDD5-CA06-3ED3-E9C74ACF884A}"/>
              </a:ext>
            </a:extLst>
          </p:cNvPr>
          <p:cNvSpPr txBox="1"/>
          <p:nvPr/>
        </p:nvSpPr>
        <p:spPr>
          <a:xfrm>
            <a:off x="5634902" y="4371283"/>
            <a:ext cx="2932155"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a:t>Oui ! De plus en plus d’interventions efficaces</a:t>
            </a:r>
          </a:p>
        </p:txBody>
      </p:sp>
    </p:spTree>
    <p:extLst>
      <p:ext uri="{BB962C8B-B14F-4D97-AF65-F5344CB8AC3E}">
        <p14:creationId xmlns:p14="http://schemas.microsoft.com/office/powerpoint/2010/main" val="208641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389467" y="908719"/>
            <a:ext cx="8229600" cy="4770793"/>
          </a:xfrm>
        </p:spPr>
        <p:txBody>
          <a:bodyPr/>
          <a:lstStyle/>
          <a:p>
            <a:pPr marL="0" indent="0">
              <a:buNone/>
            </a:pPr>
            <a:endParaRPr lang="fr-FR" dirty="0">
              <a:solidFill>
                <a:srgbClr val="CC66FF"/>
              </a:solidFill>
            </a:endParaRPr>
          </a:p>
          <a:p>
            <a:pPr marL="0" indent="0">
              <a:buNone/>
            </a:pPr>
            <a:r>
              <a:rPr lang="fr-FR" dirty="0">
                <a:solidFill>
                  <a:schemeClr val="accent6"/>
                </a:solidFill>
              </a:rPr>
              <a:t>Lexique / sémantique :  le niveau des mots</a:t>
            </a:r>
          </a:p>
        </p:txBody>
      </p:sp>
      <p:sp>
        <p:nvSpPr>
          <p:cNvPr id="38920" name="AutoShape 8"/>
          <p:cNvSpPr>
            <a:spLocks noChangeArrowheads="1"/>
          </p:cNvSpPr>
          <p:nvPr/>
        </p:nvSpPr>
        <p:spPr bwMode="auto">
          <a:xfrm>
            <a:off x="250700" y="3503579"/>
            <a:ext cx="3733800" cy="2209800"/>
          </a:xfrm>
          <a:prstGeom prst="roundRect">
            <a:avLst>
              <a:gd name="adj" fmla="val 16667"/>
            </a:avLst>
          </a:prstGeom>
          <a:solidFill>
            <a:schemeClr val="accent6"/>
          </a:solidFill>
          <a:ln>
            <a:headEnd/>
            <a:tailEnd/>
          </a:ln>
        </p:spPr>
        <p:style>
          <a:lnRef idx="3">
            <a:schemeClr val="lt1"/>
          </a:lnRef>
          <a:fillRef idx="1">
            <a:schemeClr val="accent3"/>
          </a:fillRef>
          <a:effectRef idx="1">
            <a:schemeClr val="accent3"/>
          </a:effectRef>
          <a:fontRef idx="minor">
            <a:schemeClr val="lt1"/>
          </a:fontRef>
        </p:style>
        <p:txBody>
          <a:bodyPr wrap="none" anchor="ctr"/>
          <a:lstStyle/>
          <a:p>
            <a:pPr>
              <a:lnSpc>
                <a:spcPct val="100000"/>
              </a:lnSpc>
            </a:pPr>
            <a:r>
              <a:rPr lang="fr-FR" b="1" dirty="0">
                <a:solidFill>
                  <a:schemeClr val="bg1"/>
                </a:solidFill>
                <a:latin typeface="Times New Roman" charset="0"/>
                <a:cs typeface="Times New Roman" charset="0"/>
              </a:rPr>
              <a:t>Signification</a:t>
            </a:r>
            <a:r>
              <a:rPr lang="fr-FR" dirty="0">
                <a:solidFill>
                  <a:srgbClr val="993366"/>
                </a:solidFill>
                <a:latin typeface="Times New Roman" charset="0"/>
                <a:cs typeface="Times New Roman" charset="0"/>
              </a:rPr>
              <a:t> </a:t>
            </a:r>
            <a:r>
              <a:rPr lang="fr-FR" dirty="0">
                <a:solidFill>
                  <a:schemeClr val="bg2"/>
                </a:solidFill>
                <a:latin typeface="Times New Roman" charset="0"/>
                <a:cs typeface="Times New Roman" charset="0"/>
              </a:rPr>
              <a:t>présente dans le langage</a:t>
            </a:r>
            <a:r>
              <a:rPr lang="fr-FR" sz="1600" b="1" dirty="0">
                <a:solidFill>
                  <a:srgbClr val="993366"/>
                </a:solidFill>
                <a:latin typeface="Verdana" charset="0"/>
                <a:cs typeface="Times New Roman" charset="0"/>
              </a:rPr>
              <a:t> </a:t>
            </a:r>
          </a:p>
          <a:p>
            <a:pPr>
              <a:lnSpc>
                <a:spcPct val="100000"/>
              </a:lnSpc>
            </a:pPr>
            <a:r>
              <a:rPr lang="fr-FR" sz="1600" b="1" dirty="0">
                <a:solidFill>
                  <a:schemeClr val="bg2"/>
                </a:solidFill>
                <a:latin typeface="Verdana" charset="0"/>
                <a:cs typeface="Times New Roman" charset="0"/>
              </a:rPr>
              <a:t> </a:t>
            </a:r>
          </a:p>
          <a:p>
            <a:pPr algn="ctr">
              <a:lnSpc>
                <a:spcPct val="100000"/>
              </a:lnSpc>
            </a:pPr>
            <a:r>
              <a:rPr lang="fr-FR" dirty="0">
                <a:solidFill>
                  <a:schemeClr val="bg2"/>
                </a:solidFill>
                <a:latin typeface="Times New Roman" charset="0"/>
                <a:cs typeface="Times New Roman" charset="0"/>
              </a:rPr>
              <a:t>Vocabulaire ; concepts</a:t>
            </a:r>
            <a:r>
              <a:rPr lang="fr-FR" sz="1600" b="1" dirty="0">
                <a:solidFill>
                  <a:schemeClr val="bg2"/>
                </a:solidFill>
                <a:latin typeface="Verdana" charset="0"/>
                <a:ea typeface="PMingLiU" charset="0"/>
                <a:cs typeface="PMingLiU" charset="0"/>
              </a:rPr>
              <a:t> </a:t>
            </a:r>
          </a:p>
          <a:p>
            <a:pPr>
              <a:lnSpc>
                <a:spcPct val="100000"/>
              </a:lnSpc>
            </a:pPr>
            <a:r>
              <a:rPr lang="fr-FR" sz="1600" b="1" dirty="0">
                <a:solidFill>
                  <a:schemeClr val="bg2"/>
                </a:solidFill>
                <a:latin typeface="Verdana" charset="0"/>
                <a:ea typeface="PMingLiU" charset="0"/>
                <a:cs typeface="PMingLiU" charset="0"/>
              </a:rPr>
              <a:t> </a:t>
            </a:r>
          </a:p>
        </p:txBody>
      </p:sp>
      <p:sp>
        <p:nvSpPr>
          <p:cNvPr id="38923" name="AutoShape 11"/>
          <p:cNvSpPr>
            <a:spLocks noChangeArrowheads="1"/>
          </p:cNvSpPr>
          <p:nvPr/>
        </p:nvSpPr>
        <p:spPr bwMode="auto">
          <a:xfrm>
            <a:off x="4164416" y="3311799"/>
            <a:ext cx="4728884" cy="2871770"/>
          </a:xfrm>
          <a:prstGeom prst="foldedCorner">
            <a:avLst>
              <a:gd name="adj" fmla="val 12500"/>
            </a:avLst>
          </a:prstGeom>
          <a:ln>
            <a:solidFill>
              <a:schemeClr val="accent6"/>
            </a:solidFill>
            <a:headEnd/>
            <a:tailEnd/>
          </a:ln>
        </p:spPr>
        <p:style>
          <a:lnRef idx="2">
            <a:schemeClr val="accent3"/>
          </a:lnRef>
          <a:fillRef idx="1">
            <a:schemeClr val="lt1"/>
          </a:fillRef>
          <a:effectRef idx="0">
            <a:schemeClr val="accent3"/>
          </a:effectRef>
          <a:fontRef idx="minor">
            <a:schemeClr val="dk1"/>
          </a:fontRef>
        </p:style>
        <p:txBody>
          <a:bodyPr wrap="none" anchor="ctr"/>
          <a:lstStyle/>
          <a:p>
            <a:r>
              <a:rPr lang="fr-FR" dirty="0">
                <a:solidFill>
                  <a:schemeClr val="tx1"/>
                </a:solidFill>
              </a:rPr>
              <a:t>Exemples </a:t>
            </a:r>
            <a:r>
              <a:rPr lang="fr-FR" dirty="0">
                <a:solidFill>
                  <a:schemeClr val="accent6"/>
                </a:solidFill>
              </a:rPr>
              <a:t>d’erreurs lexico-sémantiques</a:t>
            </a:r>
          </a:p>
          <a:p>
            <a:endParaRPr lang="fr-FR" dirty="0">
              <a:solidFill>
                <a:schemeClr val="tx1"/>
              </a:solidFill>
            </a:endParaRPr>
          </a:p>
          <a:p>
            <a:pPr marL="285750" indent="-285750">
              <a:buFont typeface="Arial"/>
              <a:buChar char="•"/>
            </a:pPr>
            <a:r>
              <a:rPr lang="fr-FR" sz="1600" dirty="0">
                <a:solidFill>
                  <a:schemeClr val="tx1"/>
                </a:solidFill>
              </a:rPr>
              <a:t>M</a:t>
            </a:r>
            <a:r>
              <a:rPr lang="nl-BE" sz="1600" dirty="0">
                <a:solidFill>
                  <a:schemeClr val="tx1"/>
                </a:solidFill>
              </a:rPr>
              <a:t>auvais choix de mots </a:t>
            </a:r>
          </a:p>
          <a:p>
            <a:r>
              <a:rPr lang="nl-BE" sz="1600" dirty="0">
                <a:solidFill>
                  <a:schemeClr val="tx1"/>
                </a:solidFill>
              </a:rPr>
              <a:t>	</a:t>
            </a:r>
            <a:r>
              <a:rPr lang="fr-FR" sz="1600" dirty="0">
                <a:solidFill>
                  <a:schemeClr val="tx1"/>
                </a:solidFill>
              </a:rPr>
              <a:t>(</a:t>
            </a:r>
            <a:r>
              <a:rPr lang="nl-BE" sz="1600" dirty="0">
                <a:solidFill>
                  <a:schemeClr val="tx1"/>
                </a:solidFill>
              </a:rPr>
              <a:t>ex.  “</a:t>
            </a:r>
            <a:r>
              <a:rPr lang="nl-BE" sz="1600" dirty="0" err="1">
                <a:solidFill>
                  <a:schemeClr val="tx1"/>
                </a:solidFill>
              </a:rPr>
              <a:t>J’ai</a:t>
            </a:r>
            <a:r>
              <a:rPr lang="nl-BE" sz="1600" dirty="0">
                <a:solidFill>
                  <a:schemeClr val="tx1"/>
                </a:solidFill>
              </a:rPr>
              <a:t> les </a:t>
            </a:r>
            <a:r>
              <a:rPr lang="nl-BE" sz="1600" dirty="0" err="1">
                <a:solidFill>
                  <a:schemeClr val="tx1"/>
                </a:solidFill>
              </a:rPr>
              <a:t>jambes</a:t>
            </a:r>
            <a:r>
              <a:rPr lang="nl-BE" sz="1600" dirty="0">
                <a:solidFill>
                  <a:schemeClr val="tx1"/>
                </a:solidFill>
              </a:rPr>
              <a:t> </a:t>
            </a:r>
            <a:r>
              <a:rPr lang="nl-BE" sz="1600" u="sng" dirty="0" err="1">
                <a:solidFill>
                  <a:schemeClr val="tx1"/>
                </a:solidFill>
              </a:rPr>
              <a:t>essoufflées</a:t>
            </a:r>
            <a:r>
              <a:rPr lang="nl-BE" sz="1600" u="sng" dirty="0">
                <a:solidFill>
                  <a:schemeClr val="tx1"/>
                </a:solidFill>
              </a:rPr>
              <a:t>”</a:t>
            </a:r>
            <a:r>
              <a:rPr lang="nl-BE" sz="1600" dirty="0">
                <a:solidFill>
                  <a:schemeClr val="tx1"/>
                </a:solidFill>
              </a:rPr>
              <a:t>) </a:t>
            </a:r>
          </a:p>
          <a:p>
            <a:pPr marL="285750" indent="-285750">
              <a:buFont typeface="Arial"/>
              <a:buChar char="•"/>
            </a:pPr>
            <a:endParaRPr lang="nl-BE" sz="1600" dirty="0">
              <a:solidFill>
                <a:schemeClr val="tx1"/>
              </a:solidFill>
            </a:endParaRPr>
          </a:p>
          <a:p>
            <a:pPr marL="285750" indent="-285750">
              <a:buFont typeface="Arial"/>
              <a:buChar char="•"/>
            </a:pPr>
            <a:r>
              <a:rPr lang="nl-BE" sz="1600" dirty="0">
                <a:solidFill>
                  <a:schemeClr val="tx1"/>
                </a:solidFill>
              </a:rPr>
              <a:t>Substitution sémantique </a:t>
            </a:r>
          </a:p>
          <a:p>
            <a:r>
              <a:rPr lang="nl-BE" sz="1600" dirty="0">
                <a:solidFill>
                  <a:schemeClr val="tx1"/>
                </a:solidFill>
              </a:rPr>
              <a:t>	(ex. “</a:t>
            </a:r>
            <a:r>
              <a:rPr lang="nl-BE" sz="1600" u="sng" dirty="0">
                <a:solidFill>
                  <a:schemeClr val="tx1"/>
                </a:solidFill>
              </a:rPr>
              <a:t>canard</a:t>
            </a:r>
            <a:r>
              <a:rPr lang="nl-BE" sz="1600" dirty="0">
                <a:solidFill>
                  <a:schemeClr val="tx1"/>
                </a:solidFill>
              </a:rPr>
              <a:t>” au lieu de poule)</a:t>
            </a:r>
          </a:p>
        </p:txBody>
      </p:sp>
      <p:sp>
        <p:nvSpPr>
          <p:cNvPr id="7" name="Flèche vers le bas 6"/>
          <p:cNvSpPr/>
          <p:nvPr/>
        </p:nvSpPr>
        <p:spPr>
          <a:xfrm>
            <a:off x="2483768" y="1844824"/>
            <a:ext cx="321733" cy="321734"/>
          </a:xfrm>
          <a:prstGeom prst="dow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5" name="Diagramme 14"/>
          <p:cNvGraphicFramePr/>
          <p:nvPr>
            <p:extLst>
              <p:ext uri="{D42A27DB-BD31-4B8C-83A1-F6EECF244321}">
                <p14:modId xmlns:p14="http://schemas.microsoft.com/office/powerpoint/2010/main" val="3319961764"/>
              </p:ext>
            </p:extLst>
          </p:nvPr>
        </p:nvGraphicFramePr>
        <p:xfrm>
          <a:off x="389467" y="1554827"/>
          <a:ext cx="8365066" cy="242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re 3">
            <a:extLst>
              <a:ext uri="{FF2B5EF4-FFF2-40B4-BE49-F238E27FC236}">
                <a16:creationId xmlns:a16="http://schemas.microsoft.com/office/drawing/2014/main" id="{6C4427DC-A805-4AD2-5D15-B95A4E93A140}"/>
              </a:ext>
            </a:extLst>
          </p:cNvPr>
          <p:cNvSpPr>
            <a:spLocks noGrp="1"/>
          </p:cNvSpPr>
          <p:nvPr>
            <p:ph type="title"/>
          </p:nvPr>
        </p:nvSpPr>
        <p:spPr/>
        <p:txBody>
          <a:bodyPr/>
          <a:lstStyle/>
          <a:p>
            <a:r>
              <a:rPr lang="fr-FR" dirty="0"/>
              <a:t> </a:t>
            </a:r>
          </a:p>
        </p:txBody>
      </p:sp>
    </p:spTree>
    <p:extLst>
      <p:ext uri="{BB962C8B-B14F-4D97-AF65-F5344CB8AC3E}">
        <p14:creationId xmlns:p14="http://schemas.microsoft.com/office/powerpoint/2010/main" val="4244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783772" y="1988197"/>
            <a:ext cx="7023417" cy="3404042"/>
          </a:xfrm>
        </p:spPr>
        <p:txBody>
          <a:bodyPr>
            <a:normAutofit fontScale="70000" lnSpcReduction="20000"/>
          </a:bodyPr>
          <a:lstStyle/>
          <a:p>
            <a:r>
              <a:rPr lang="fr-FR" dirty="0"/>
              <a:t>Quels critères pour être un problème de santé publique ?</a:t>
            </a:r>
          </a:p>
          <a:p>
            <a:endParaRPr lang="fr-FR" dirty="0"/>
          </a:p>
          <a:p>
            <a:pPr lvl="1"/>
            <a:r>
              <a:rPr lang="fr-FR" dirty="0">
                <a:solidFill>
                  <a:schemeClr val="tx1">
                    <a:lumMod val="50000"/>
                    <a:lumOff val="50000"/>
                  </a:schemeClr>
                </a:solidFill>
              </a:rPr>
              <a:t>Impact sur la santé de la population, impact sur la qualité de vie </a:t>
            </a:r>
          </a:p>
          <a:p>
            <a:pPr lvl="1"/>
            <a:r>
              <a:rPr lang="fr-FR" dirty="0">
                <a:solidFill>
                  <a:schemeClr val="tx1">
                    <a:lumMod val="50000"/>
                    <a:lumOff val="50000"/>
                  </a:schemeClr>
                </a:solidFill>
              </a:rPr>
              <a:t>Prévalence élevée </a:t>
            </a:r>
          </a:p>
          <a:p>
            <a:pPr lvl="1"/>
            <a:r>
              <a:rPr lang="fr-FR" dirty="0">
                <a:solidFill>
                  <a:schemeClr val="tx1">
                    <a:lumMod val="50000"/>
                    <a:lumOff val="50000"/>
                  </a:schemeClr>
                </a:solidFill>
              </a:rPr>
              <a:t>Caractère évitable : peut être réduit par des mesures préventives efficaces  </a:t>
            </a:r>
          </a:p>
          <a:p>
            <a:pPr lvl="1"/>
            <a:r>
              <a:rPr lang="fr-FR" dirty="0">
                <a:solidFill>
                  <a:schemeClr val="tx1"/>
                </a:solidFill>
              </a:rPr>
              <a:t>Distribution inéquitable </a:t>
            </a:r>
            <a:r>
              <a:rPr lang="fr-FR" dirty="0">
                <a:solidFill>
                  <a:schemeClr val="tx1"/>
                </a:solidFill>
                <a:sym typeface="Wingdings" pitchFamily="2" charset="2"/>
              </a:rPr>
              <a:t> i</a:t>
            </a:r>
            <a:r>
              <a:rPr lang="fr-FR" dirty="0">
                <a:solidFill>
                  <a:schemeClr val="tx1"/>
                </a:solidFill>
              </a:rPr>
              <a:t>négalités en santé  </a:t>
            </a:r>
          </a:p>
          <a:p>
            <a:pPr lvl="1"/>
            <a:r>
              <a:rPr lang="fr-FR" dirty="0">
                <a:solidFill>
                  <a:schemeClr val="tx1">
                    <a:lumMod val="50000"/>
                    <a:lumOff val="50000"/>
                  </a:schemeClr>
                </a:solidFill>
              </a:rPr>
              <a:t>Impact social et économique </a:t>
            </a:r>
          </a:p>
          <a:p>
            <a:pPr lvl="1"/>
            <a:endParaRPr lang="fr-FR" dirty="0"/>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50</a:t>
            </a:fld>
            <a:endParaRPr lang="en-US"/>
          </a:p>
        </p:txBody>
      </p:sp>
      <p:sp>
        <p:nvSpPr>
          <p:cNvPr id="5" name="ZoneTexte 4">
            <a:extLst>
              <a:ext uri="{FF2B5EF4-FFF2-40B4-BE49-F238E27FC236}">
                <a16:creationId xmlns:a16="http://schemas.microsoft.com/office/drawing/2014/main" id="{2FDD0BB7-DE55-DC77-9883-63FD4D590410}"/>
              </a:ext>
            </a:extLst>
          </p:cNvPr>
          <p:cNvSpPr txBox="1"/>
          <p:nvPr/>
        </p:nvSpPr>
        <p:spPr>
          <a:xfrm>
            <a:off x="2050589" y="5380699"/>
            <a:ext cx="1684682"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Taylor et al., 2022</a:t>
            </a:r>
          </a:p>
        </p:txBody>
      </p:sp>
      <p:sp>
        <p:nvSpPr>
          <p:cNvPr id="6" name="ZoneTexte 5">
            <a:extLst>
              <a:ext uri="{FF2B5EF4-FFF2-40B4-BE49-F238E27FC236}">
                <a16:creationId xmlns:a16="http://schemas.microsoft.com/office/drawing/2014/main" id="{B718120F-8AD2-A201-C77E-DB3C3C7B7DF7}"/>
              </a:ext>
            </a:extLst>
          </p:cNvPr>
          <p:cNvSpPr txBox="1"/>
          <p:nvPr/>
        </p:nvSpPr>
        <p:spPr>
          <a:xfrm>
            <a:off x="5643141" y="3425895"/>
            <a:ext cx="3389686" cy="280076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t>Le TDL n’est </a:t>
            </a:r>
            <a:r>
              <a:rPr lang="fr-FR" sz="1600" u="sng" dirty="0"/>
              <a:t>pas causé</a:t>
            </a:r>
            <a:r>
              <a:rPr lang="fr-FR" sz="1600" dirty="0"/>
              <a:t> par l’environnement</a:t>
            </a:r>
          </a:p>
          <a:p>
            <a:r>
              <a:rPr lang="fr-FR" sz="1600" dirty="0"/>
              <a:t>		 </a:t>
            </a:r>
          </a:p>
          <a:p>
            <a:r>
              <a:rPr lang="fr-FR" sz="1600" dirty="0"/>
              <a:t>		MAIS</a:t>
            </a:r>
          </a:p>
          <a:p>
            <a:r>
              <a:rPr lang="fr-FR" sz="1600" dirty="0"/>
              <a:t>La prévalence du TDL augmente lors que les vulnérabilités socio-économiques augmentent</a:t>
            </a:r>
          </a:p>
          <a:p>
            <a:pPr marL="228600" lvl="1"/>
            <a:endParaRPr lang="fr-FR" sz="1600" dirty="0"/>
          </a:p>
          <a:p>
            <a:pPr marL="228600" lvl="1"/>
            <a:r>
              <a:rPr lang="fr-FR" sz="1600" dirty="0"/>
              <a:t>3 fois plus de risque d’avoir un faible niveau de langage quand l’enfant vit dans la précarité </a:t>
            </a:r>
          </a:p>
        </p:txBody>
      </p:sp>
      <p:pic>
        <p:nvPicPr>
          <p:cNvPr id="17" name="Image 16" descr="Une image contenant Graphique, symbole, Caractère coloré, logo&#10;&#10;Description générée automatiquement">
            <a:extLst>
              <a:ext uri="{FF2B5EF4-FFF2-40B4-BE49-F238E27FC236}">
                <a16:creationId xmlns:a16="http://schemas.microsoft.com/office/drawing/2014/main" id="{AB541604-E525-3EFD-4440-084995BEC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396" y="4473263"/>
            <a:ext cx="214518" cy="213745"/>
          </a:xfrm>
          <a:prstGeom prst="rect">
            <a:avLst/>
          </a:prstGeom>
        </p:spPr>
      </p:pic>
    </p:spTree>
    <p:extLst>
      <p:ext uri="{BB962C8B-B14F-4D97-AF65-F5344CB8AC3E}">
        <p14:creationId xmlns:p14="http://schemas.microsoft.com/office/powerpoint/2010/main" val="1063478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576943" y="1854692"/>
            <a:ext cx="7630886" cy="3404042"/>
          </a:xfrm>
        </p:spPr>
        <p:txBody>
          <a:bodyPr>
            <a:normAutofit fontScale="77500" lnSpcReduction="20000"/>
          </a:bodyPr>
          <a:lstStyle/>
          <a:p>
            <a:r>
              <a:rPr lang="fr-FR" dirty="0"/>
              <a:t>Quels critères pour être un problème de santé publique ?</a:t>
            </a:r>
          </a:p>
          <a:p>
            <a:endParaRPr lang="fr-FR" dirty="0">
              <a:solidFill>
                <a:schemeClr val="tx1">
                  <a:lumMod val="50000"/>
                  <a:lumOff val="50000"/>
                </a:schemeClr>
              </a:solidFill>
            </a:endParaRPr>
          </a:p>
          <a:p>
            <a:pPr lvl="1"/>
            <a:r>
              <a:rPr lang="fr-FR" dirty="0">
                <a:solidFill>
                  <a:schemeClr val="tx1">
                    <a:lumMod val="50000"/>
                    <a:lumOff val="50000"/>
                  </a:schemeClr>
                </a:solidFill>
              </a:rPr>
              <a:t>Impact sur la santé de la population, impact sur la qualité de vie </a:t>
            </a:r>
          </a:p>
          <a:p>
            <a:pPr lvl="1"/>
            <a:r>
              <a:rPr lang="fr-FR" dirty="0">
                <a:solidFill>
                  <a:schemeClr val="tx1">
                    <a:lumMod val="50000"/>
                    <a:lumOff val="50000"/>
                  </a:schemeClr>
                </a:solidFill>
              </a:rPr>
              <a:t>Prévalence élevée </a:t>
            </a:r>
          </a:p>
          <a:p>
            <a:pPr lvl="1"/>
            <a:r>
              <a:rPr lang="fr-FR" dirty="0">
                <a:solidFill>
                  <a:schemeClr val="tx1">
                    <a:lumMod val="50000"/>
                    <a:lumOff val="50000"/>
                  </a:schemeClr>
                </a:solidFill>
              </a:rPr>
              <a:t>Caractère évitable : peut être réduit par des mesures préventives efficaces  </a:t>
            </a:r>
          </a:p>
          <a:p>
            <a:pPr lvl="1"/>
            <a:r>
              <a:rPr lang="fr-FR" dirty="0">
                <a:solidFill>
                  <a:schemeClr val="tx1">
                    <a:lumMod val="50000"/>
                    <a:lumOff val="50000"/>
                  </a:schemeClr>
                </a:solidFill>
              </a:rPr>
              <a:t>Distribution inéquitable </a:t>
            </a:r>
            <a:r>
              <a:rPr lang="fr-FR" dirty="0">
                <a:solidFill>
                  <a:schemeClr val="tx1">
                    <a:lumMod val="50000"/>
                    <a:lumOff val="50000"/>
                  </a:schemeClr>
                </a:solidFill>
                <a:sym typeface="Wingdings" pitchFamily="2" charset="2"/>
              </a:rPr>
              <a:t> i</a:t>
            </a:r>
            <a:r>
              <a:rPr lang="fr-FR" dirty="0">
                <a:solidFill>
                  <a:schemeClr val="tx1">
                    <a:lumMod val="50000"/>
                    <a:lumOff val="50000"/>
                  </a:schemeClr>
                </a:solidFill>
              </a:rPr>
              <a:t>négalités en santé  </a:t>
            </a:r>
          </a:p>
          <a:p>
            <a:pPr lvl="1"/>
            <a:r>
              <a:rPr lang="fr-FR" dirty="0"/>
              <a:t>Impact social et économique </a:t>
            </a:r>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51</a:t>
            </a:fld>
            <a:endParaRPr lang="en-US"/>
          </a:p>
        </p:txBody>
      </p:sp>
      <p:sp>
        <p:nvSpPr>
          <p:cNvPr id="5" name="ZoneTexte 4">
            <a:extLst>
              <a:ext uri="{FF2B5EF4-FFF2-40B4-BE49-F238E27FC236}">
                <a16:creationId xmlns:a16="http://schemas.microsoft.com/office/drawing/2014/main" id="{2FDD0BB7-DE55-DC77-9883-63FD4D590410}"/>
              </a:ext>
            </a:extLst>
          </p:cNvPr>
          <p:cNvSpPr txBox="1"/>
          <p:nvPr/>
        </p:nvSpPr>
        <p:spPr>
          <a:xfrm>
            <a:off x="7219185" y="6329318"/>
            <a:ext cx="1684682"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a:t>Law et al. 2017</a:t>
            </a:r>
          </a:p>
        </p:txBody>
      </p:sp>
      <p:pic>
        <p:nvPicPr>
          <p:cNvPr id="6" name="Image 5" descr="Une image contenant Graphique, symbole, Caractère coloré, logo&#10;&#10;Description générée automatiquement">
            <a:extLst>
              <a:ext uri="{FF2B5EF4-FFF2-40B4-BE49-F238E27FC236}">
                <a16:creationId xmlns:a16="http://schemas.microsoft.com/office/drawing/2014/main" id="{8E2BF1B4-B90E-3D9C-8677-34F14B97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747" y="4765415"/>
            <a:ext cx="214518" cy="213745"/>
          </a:xfrm>
          <a:prstGeom prst="rect">
            <a:avLst/>
          </a:prstGeom>
        </p:spPr>
      </p:pic>
      <p:sp>
        <p:nvSpPr>
          <p:cNvPr id="7" name="ZoneTexte 6">
            <a:extLst>
              <a:ext uri="{FF2B5EF4-FFF2-40B4-BE49-F238E27FC236}">
                <a16:creationId xmlns:a16="http://schemas.microsoft.com/office/drawing/2014/main" id="{6151A066-DF83-76DD-7536-BB33DE333777}"/>
              </a:ext>
            </a:extLst>
          </p:cNvPr>
          <p:cNvSpPr txBox="1"/>
          <p:nvPr/>
        </p:nvSpPr>
        <p:spPr>
          <a:xfrm>
            <a:off x="5244049" y="5198729"/>
            <a:ext cx="3561575"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1600" dirty="0"/>
              <a:t>2 X moins d’insertion professionnelle, etc.</a:t>
            </a:r>
          </a:p>
        </p:txBody>
      </p:sp>
    </p:spTree>
    <p:extLst>
      <p:ext uri="{BB962C8B-B14F-4D97-AF65-F5344CB8AC3E}">
        <p14:creationId xmlns:p14="http://schemas.microsoft.com/office/powerpoint/2010/main" val="1603741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63C60-0262-215A-71EE-FC485E2DAC8D}"/>
              </a:ext>
            </a:extLst>
          </p:cNvPr>
          <p:cNvSpPr>
            <a:spLocks noGrp="1"/>
          </p:cNvSpPr>
          <p:nvPr>
            <p:ph type="title"/>
          </p:nvPr>
        </p:nvSpPr>
        <p:spPr/>
        <p:txBody>
          <a:bodyPr/>
          <a:lstStyle/>
          <a:p>
            <a:r>
              <a:rPr lang="fr-FR" dirty="0"/>
              <a:t>Reconnaître l’enjeu de santé publique</a:t>
            </a:r>
          </a:p>
        </p:txBody>
      </p:sp>
      <p:sp>
        <p:nvSpPr>
          <p:cNvPr id="3" name="Espace réservé du contenu 2">
            <a:extLst>
              <a:ext uri="{FF2B5EF4-FFF2-40B4-BE49-F238E27FC236}">
                <a16:creationId xmlns:a16="http://schemas.microsoft.com/office/drawing/2014/main" id="{B43C4121-EC1D-4271-51CC-EA1090B5322A}"/>
              </a:ext>
            </a:extLst>
          </p:cNvPr>
          <p:cNvSpPr>
            <a:spLocks noGrp="1"/>
          </p:cNvSpPr>
          <p:nvPr>
            <p:ph idx="1"/>
          </p:nvPr>
        </p:nvSpPr>
        <p:spPr>
          <a:xfrm>
            <a:off x="576943" y="1854692"/>
            <a:ext cx="7630886" cy="3404042"/>
          </a:xfrm>
        </p:spPr>
        <p:txBody>
          <a:bodyPr>
            <a:normAutofit fontScale="77500" lnSpcReduction="20000"/>
          </a:bodyPr>
          <a:lstStyle/>
          <a:p>
            <a:r>
              <a:rPr lang="fr-FR" dirty="0"/>
              <a:t>Quels critères pour être un problème de santé publique ?</a:t>
            </a:r>
          </a:p>
          <a:p>
            <a:endParaRPr lang="fr-FR" dirty="0"/>
          </a:p>
          <a:p>
            <a:pPr lvl="1"/>
            <a:r>
              <a:rPr lang="fr-FR" dirty="0"/>
              <a:t>Impact sur la santé de la population, impact sur la qualité de vie </a:t>
            </a:r>
          </a:p>
          <a:p>
            <a:pPr lvl="1"/>
            <a:r>
              <a:rPr lang="fr-FR" dirty="0"/>
              <a:t>Prévalence élevée </a:t>
            </a:r>
          </a:p>
          <a:p>
            <a:pPr lvl="1"/>
            <a:r>
              <a:rPr lang="fr-FR" dirty="0">
                <a:solidFill>
                  <a:schemeClr val="tx1"/>
                </a:solidFill>
              </a:rPr>
              <a:t>Caractère évitable : peut être réduit par des mesures préventives efficaces  </a:t>
            </a:r>
          </a:p>
          <a:p>
            <a:pPr lvl="1"/>
            <a:r>
              <a:rPr lang="fr-FR" dirty="0"/>
              <a:t>Distribution inéquitable </a:t>
            </a:r>
            <a:r>
              <a:rPr lang="fr-FR" dirty="0">
                <a:sym typeface="Wingdings" pitchFamily="2" charset="2"/>
              </a:rPr>
              <a:t> i</a:t>
            </a:r>
            <a:r>
              <a:rPr lang="fr-FR" dirty="0"/>
              <a:t>négalités en santé  </a:t>
            </a:r>
          </a:p>
          <a:p>
            <a:pPr lvl="1"/>
            <a:r>
              <a:rPr lang="fr-FR" dirty="0"/>
              <a:t>Impact social et économique </a:t>
            </a:r>
          </a:p>
        </p:txBody>
      </p:sp>
      <p:sp>
        <p:nvSpPr>
          <p:cNvPr id="4" name="Espace réservé du numéro de diapositive 3">
            <a:extLst>
              <a:ext uri="{FF2B5EF4-FFF2-40B4-BE49-F238E27FC236}">
                <a16:creationId xmlns:a16="http://schemas.microsoft.com/office/drawing/2014/main" id="{AE6B2725-A42E-CFD3-0710-CF5FB38512AA}"/>
              </a:ext>
            </a:extLst>
          </p:cNvPr>
          <p:cNvSpPr>
            <a:spLocks noGrp="1"/>
          </p:cNvSpPr>
          <p:nvPr>
            <p:ph type="sldNum" sz="quarter" idx="12"/>
          </p:nvPr>
        </p:nvSpPr>
        <p:spPr/>
        <p:txBody>
          <a:bodyPr/>
          <a:lstStyle/>
          <a:p>
            <a:fld id="{162F1D00-BD13-4404-86B0-79703945A0A7}" type="slidenum">
              <a:rPr lang="en-US" smtClean="0"/>
              <a:t>52</a:t>
            </a:fld>
            <a:endParaRPr lang="en-US"/>
          </a:p>
        </p:txBody>
      </p:sp>
      <p:sp>
        <p:nvSpPr>
          <p:cNvPr id="5" name="ZoneTexte 4">
            <a:extLst>
              <a:ext uri="{FF2B5EF4-FFF2-40B4-BE49-F238E27FC236}">
                <a16:creationId xmlns:a16="http://schemas.microsoft.com/office/drawing/2014/main" id="{2FDD0BB7-DE55-DC77-9883-63FD4D590410}"/>
              </a:ext>
            </a:extLst>
          </p:cNvPr>
          <p:cNvSpPr txBox="1"/>
          <p:nvPr/>
        </p:nvSpPr>
        <p:spPr>
          <a:xfrm>
            <a:off x="5694051" y="6479359"/>
            <a:ext cx="3209816" cy="30008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350" dirty="0"/>
              <a:t>Law et al. 2013, Reilly &amp; </a:t>
            </a:r>
            <a:r>
              <a:rPr lang="fr-FR" sz="1350" dirty="0" err="1"/>
              <a:t>McKean</a:t>
            </a:r>
            <a:r>
              <a:rPr lang="fr-FR" sz="1350" dirty="0"/>
              <a:t>, 2023</a:t>
            </a:r>
          </a:p>
        </p:txBody>
      </p:sp>
      <p:sp>
        <p:nvSpPr>
          <p:cNvPr id="6" name="ZoneTexte 5">
            <a:extLst>
              <a:ext uri="{FF2B5EF4-FFF2-40B4-BE49-F238E27FC236}">
                <a16:creationId xmlns:a16="http://schemas.microsoft.com/office/drawing/2014/main" id="{6CA39261-2755-1684-00C5-7E8F4F2C5C27}"/>
              </a:ext>
            </a:extLst>
          </p:cNvPr>
          <p:cNvSpPr txBox="1"/>
          <p:nvPr/>
        </p:nvSpPr>
        <p:spPr>
          <a:xfrm>
            <a:off x="4705781" y="5470077"/>
            <a:ext cx="3921067"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a:sym typeface="Wingdings" pitchFamily="2" charset="2"/>
              </a:rPr>
              <a:t> Le TDL rencontre ces critères</a:t>
            </a:r>
            <a:endParaRPr lang="fr-FR" dirty="0"/>
          </a:p>
        </p:txBody>
      </p:sp>
      <p:pic>
        <p:nvPicPr>
          <p:cNvPr id="9" name="Image 8" descr="Une image contenant Graphique, symbole, Caractère coloré, logo&#10;&#10;Description générée automatiquement">
            <a:extLst>
              <a:ext uri="{FF2B5EF4-FFF2-40B4-BE49-F238E27FC236}">
                <a16:creationId xmlns:a16="http://schemas.microsoft.com/office/drawing/2014/main" id="{DCDF8971-C5BA-5DEC-02BC-B4464203B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027" y="2893243"/>
            <a:ext cx="189580" cy="188897"/>
          </a:xfrm>
          <a:prstGeom prst="rect">
            <a:avLst/>
          </a:prstGeom>
        </p:spPr>
      </p:pic>
      <p:pic>
        <p:nvPicPr>
          <p:cNvPr id="10" name="Image 9" descr="Une image contenant Graphique, symbole, Caractère coloré, logo&#10;&#10;Description générée automatiquement">
            <a:extLst>
              <a:ext uri="{FF2B5EF4-FFF2-40B4-BE49-F238E27FC236}">
                <a16:creationId xmlns:a16="http://schemas.microsoft.com/office/drawing/2014/main" id="{4159C636-A4DA-95D7-E534-C4B78A570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713" y="3380804"/>
            <a:ext cx="189580" cy="188897"/>
          </a:xfrm>
          <a:prstGeom prst="rect">
            <a:avLst/>
          </a:prstGeom>
        </p:spPr>
      </p:pic>
      <p:pic>
        <p:nvPicPr>
          <p:cNvPr id="12" name="Image 11" descr="Une image contenant Graphique, symbole, Caractère coloré, logo&#10;&#10;Description générée automatiquement">
            <a:extLst>
              <a:ext uri="{FF2B5EF4-FFF2-40B4-BE49-F238E27FC236}">
                <a16:creationId xmlns:a16="http://schemas.microsoft.com/office/drawing/2014/main" id="{7C4BB48A-E4B3-802B-08B4-744CE50E1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933" y="3857494"/>
            <a:ext cx="189580" cy="188897"/>
          </a:xfrm>
          <a:prstGeom prst="rect">
            <a:avLst/>
          </a:prstGeom>
        </p:spPr>
      </p:pic>
      <p:pic>
        <p:nvPicPr>
          <p:cNvPr id="13" name="Image 12" descr="Une image contenant Graphique, symbole, Caractère coloré, logo&#10;&#10;Description générée automatiquement">
            <a:extLst>
              <a:ext uri="{FF2B5EF4-FFF2-40B4-BE49-F238E27FC236}">
                <a16:creationId xmlns:a16="http://schemas.microsoft.com/office/drawing/2014/main" id="{9839C412-E23C-F14C-1F6B-4215D730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815" y="4361586"/>
            <a:ext cx="189580" cy="188897"/>
          </a:xfrm>
          <a:prstGeom prst="rect">
            <a:avLst/>
          </a:prstGeom>
        </p:spPr>
      </p:pic>
      <p:pic>
        <p:nvPicPr>
          <p:cNvPr id="14" name="Image 13" descr="Une image contenant Graphique, symbole, Caractère coloré, logo&#10;&#10;Description générée automatiquement">
            <a:extLst>
              <a:ext uri="{FF2B5EF4-FFF2-40B4-BE49-F238E27FC236}">
                <a16:creationId xmlns:a16="http://schemas.microsoft.com/office/drawing/2014/main" id="{9C8F0219-1E04-4AB2-52D4-B97A50DC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349" y="4830509"/>
            <a:ext cx="189580" cy="188897"/>
          </a:xfrm>
          <a:prstGeom prst="rect">
            <a:avLst/>
          </a:prstGeom>
        </p:spPr>
      </p:pic>
    </p:spTree>
    <p:extLst>
      <p:ext uri="{BB962C8B-B14F-4D97-AF65-F5344CB8AC3E}">
        <p14:creationId xmlns:p14="http://schemas.microsoft.com/office/powerpoint/2010/main" val="1482440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C25CD-BA45-C1DB-A52E-33D71A5D66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8C8FAB-7285-FFCC-5C78-8CB28C3D4789}"/>
              </a:ext>
            </a:extLst>
          </p:cNvPr>
          <p:cNvSpPr>
            <a:spLocks noGrp="1"/>
          </p:cNvSpPr>
          <p:nvPr>
            <p:ph type="title"/>
          </p:nvPr>
        </p:nvSpPr>
        <p:spPr/>
        <p:txBody>
          <a:bodyPr/>
          <a:lstStyle/>
          <a:p>
            <a:r>
              <a:rPr lang="fr-FR" dirty="0"/>
              <a:t>Messages clés</a:t>
            </a:r>
          </a:p>
        </p:txBody>
      </p:sp>
      <p:pic>
        <p:nvPicPr>
          <p:cNvPr id="6" name="Espace réservé du contenu 5" descr="Une image contenant objets en métal, clé, verrouiller&#10;&#10;Le contenu généré par l’IA peut être incorrect.">
            <a:extLst>
              <a:ext uri="{FF2B5EF4-FFF2-40B4-BE49-F238E27FC236}">
                <a16:creationId xmlns:a16="http://schemas.microsoft.com/office/drawing/2014/main" id="{D0F6A5ED-297F-A2DD-891E-AF8DDD8A1C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7066" y="228600"/>
            <a:ext cx="1564204" cy="994251"/>
          </a:xfrm>
          <a:ln>
            <a:noFill/>
          </a:ln>
        </p:spPr>
        <p:style>
          <a:lnRef idx="2">
            <a:schemeClr val="accent5"/>
          </a:lnRef>
          <a:fillRef idx="1">
            <a:schemeClr val="lt1"/>
          </a:fillRef>
          <a:effectRef idx="0">
            <a:schemeClr val="accent5"/>
          </a:effectRef>
          <a:fontRef idx="minor">
            <a:schemeClr val="dk1"/>
          </a:fontRef>
        </p:style>
      </p:pic>
      <p:sp>
        <p:nvSpPr>
          <p:cNvPr id="4" name="Espace réservé du numéro de diapositive 3">
            <a:extLst>
              <a:ext uri="{FF2B5EF4-FFF2-40B4-BE49-F238E27FC236}">
                <a16:creationId xmlns:a16="http://schemas.microsoft.com/office/drawing/2014/main" id="{FCAF5CF7-6BFB-2770-DC3F-6736900EA5BE}"/>
              </a:ext>
            </a:extLst>
          </p:cNvPr>
          <p:cNvSpPr>
            <a:spLocks noGrp="1"/>
          </p:cNvSpPr>
          <p:nvPr>
            <p:ph type="sldNum" sz="quarter" idx="12"/>
          </p:nvPr>
        </p:nvSpPr>
        <p:spPr/>
        <p:txBody>
          <a:bodyPr/>
          <a:lstStyle/>
          <a:p>
            <a:fld id="{162F1D00-BD13-4404-86B0-79703945A0A7}" type="slidenum">
              <a:rPr lang="en-US" smtClean="0"/>
              <a:t>53</a:t>
            </a:fld>
            <a:endParaRPr lang="en-US"/>
          </a:p>
        </p:txBody>
      </p:sp>
      <p:sp>
        <p:nvSpPr>
          <p:cNvPr id="7" name="ZoneTexte 6">
            <a:extLst>
              <a:ext uri="{FF2B5EF4-FFF2-40B4-BE49-F238E27FC236}">
                <a16:creationId xmlns:a16="http://schemas.microsoft.com/office/drawing/2014/main" id="{DF0EFA9B-E6B5-0CD4-21E8-C13026890702}"/>
              </a:ext>
            </a:extLst>
          </p:cNvPr>
          <p:cNvSpPr txBox="1"/>
          <p:nvPr/>
        </p:nvSpPr>
        <p:spPr>
          <a:xfrm>
            <a:off x="1037758" y="1859339"/>
            <a:ext cx="7068483" cy="3785652"/>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dirty="0"/>
              <a:t>Le </a:t>
            </a:r>
            <a:r>
              <a:rPr lang="fr-FR" sz="2400" b="1" dirty="0">
                <a:solidFill>
                  <a:schemeClr val="tx1"/>
                </a:solidFill>
              </a:rPr>
              <a:t>trouble développemental du langage (TDL) </a:t>
            </a:r>
            <a:r>
              <a:rPr lang="fr-FR" sz="2400" dirty="0"/>
              <a:t>est</a:t>
            </a:r>
          </a:p>
          <a:p>
            <a:endParaRPr lang="fr-FR" sz="2400" dirty="0"/>
          </a:p>
          <a:p>
            <a:pPr marL="800100" lvl="1" indent="-342900">
              <a:buFont typeface="Arial" panose="020B0604020202020204" pitchFamily="34" charset="0"/>
              <a:buChar char="•"/>
            </a:pPr>
            <a:r>
              <a:rPr lang="fr-FR" sz="2400" dirty="0"/>
              <a:t>peu connu</a:t>
            </a:r>
          </a:p>
          <a:p>
            <a:pPr marL="800100" lvl="1" indent="-342900">
              <a:buFont typeface="Arial" panose="020B0604020202020204" pitchFamily="34" charset="0"/>
              <a:buChar char="•"/>
            </a:pPr>
            <a:r>
              <a:rPr lang="fr-FR" sz="2400" dirty="0">
                <a:solidFill>
                  <a:schemeClr val="accent3"/>
                </a:solidFill>
              </a:rPr>
              <a:t>fréquent</a:t>
            </a:r>
          </a:p>
          <a:p>
            <a:pPr marL="800100" lvl="1" indent="-342900">
              <a:buFont typeface="Arial" panose="020B0604020202020204" pitchFamily="34" charset="0"/>
              <a:buChar char="•"/>
            </a:pPr>
            <a:r>
              <a:rPr lang="fr-FR" sz="2400" dirty="0"/>
              <a:t>a de nombreux impacts</a:t>
            </a:r>
          </a:p>
          <a:p>
            <a:pPr marL="800100" lvl="1" indent="-342900">
              <a:buFont typeface="Arial" panose="020B0604020202020204" pitchFamily="34" charset="0"/>
              <a:buChar char="•"/>
            </a:pPr>
            <a:r>
              <a:rPr lang="fr-FR" sz="2400" dirty="0"/>
              <a:t>n’est pas toujours repéré et donc pris en charge</a:t>
            </a:r>
          </a:p>
          <a:p>
            <a:pPr marL="800100" lvl="1" indent="-342900">
              <a:buFont typeface="Arial" panose="020B0604020202020204" pitchFamily="34" charset="0"/>
              <a:buChar char="•"/>
            </a:pPr>
            <a:r>
              <a:rPr lang="fr-FR" sz="2400" dirty="0"/>
              <a:t>un </a:t>
            </a:r>
            <a:r>
              <a:rPr lang="fr-FR" sz="2400" dirty="0">
                <a:solidFill>
                  <a:schemeClr val="accent3"/>
                </a:solidFill>
              </a:rPr>
              <a:t>enjeu de santé publique </a:t>
            </a:r>
          </a:p>
          <a:p>
            <a:pPr lvl="1"/>
            <a:endParaRPr lang="fr-FR" sz="2400" dirty="0"/>
          </a:p>
        </p:txBody>
      </p:sp>
    </p:spTree>
    <p:extLst>
      <p:ext uri="{BB962C8B-B14F-4D97-AF65-F5344CB8AC3E}">
        <p14:creationId xmlns:p14="http://schemas.microsoft.com/office/powerpoint/2010/main" val="2737172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C56D4-D222-1B45-646C-319B35F7A8BD}"/>
              </a:ext>
            </a:extLst>
          </p:cNvPr>
          <p:cNvSpPr>
            <a:spLocks noGrp="1"/>
          </p:cNvSpPr>
          <p:nvPr>
            <p:ph type="title"/>
          </p:nvPr>
        </p:nvSpPr>
        <p:spPr/>
        <p:txBody>
          <a:bodyPr/>
          <a:lstStyle/>
          <a:p>
            <a:r>
              <a:rPr lang="fr-FR" dirty="0"/>
              <a:t>Que faire ?</a:t>
            </a:r>
          </a:p>
        </p:txBody>
      </p:sp>
      <p:sp>
        <p:nvSpPr>
          <p:cNvPr id="3" name="Espace réservé du texte 2">
            <a:extLst>
              <a:ext uri="{FF2B5EF4-FFF2-40B4-BE49-F238E27FC236}">
                <a16:creationId xmlns:a16="http://schemas.microsoft.com/office/drawing/2014/main" id="{6491E6BD-C4BB-92F1-57CA-40562B2F264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128345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5B45DA-26CA-BD60-6A50-ED3BD6A3FC4F}"/>
              </a:ext>
            </a:extLst>
          </p:cNvPr>
          <p:cNvSpPr>
            <a:spLocks noGrp="1"/>
          </p:cNvSpPr>
          <p:nvPr>
            <p:ph type="title"/>
          </p:nvPr>
        </p:nvSpPr>
        <p:spPr/>
        <p:txBody>
          <a:bodyPr/>
          <a:lstStyle/>
          <a:p>
            <a:r>
              <a:rPr lang="fr-FR" dirty="0"/>
              <a:t>Défendre une approche en termes de santé publique</a:t>
            </a:r>
          </a:p>
        </p:txBody>
      </p:sp>
      <p:sp>
        <p:nvSpPr>
          <p:cNvPr id="3" name="Espace réservé du contenu 2">
            <a:extLst>
              <a:ext uri="{FF2B5EF4-FFF2-40B4-BE49-F238E27FC236}">
                <a16:creationId xmlns:a16="http://schemas.microsoft.com/office/drawing/2014/main" id="{DD6442BF-33CC-E26F-7F11-3276113599EC}"/>
              </a:ext>
            </a:extLst>
          </p:cNvPr>
          <p:cNvSpPr>
            <a:spLocks noGrp="1"/>
          </p:cNvSpPr>
          <p:nvPr>
            <p:ph idx="1"/>
          </p:nvPr>
        </p:nvSpPr>
        <p:spPr/>
        <p:txBody>
          <a:bodyPr/>
          <a:lstStyle/>
          <a:p>
            <a:endParaRPr lang="fr-FR" dirty="0"/>
          </a:p>
          <a:p>
            <a:r>
              <a:rPr lang="fr-FR" dirty="0"/>
              <a:t>Approche large : santé &amp; éducation</a:t>
            </a:r>
          </a:p>
          <a:p>
            <a:endParaRPr lang="fr-FR" dirty="0"/>
          </a:p>
          <a:p>
            <a:r>
              <a:rPr lang="fr-FR" dirty="0"/>
              <a:t>Favoriser la promotion et la prévention avec un cadre de santé robuste et complet</a:t>
            </a:r>
          </a:p>
          <a:p>
            <a:endParaRPr lang="fr-FR" dirty="0"/>
          </a:p>
          <a:p>
            <a:endParaRPr lang="fr-FR" dirty="0"/>
          </a:p>
          <a:p>
            <a:endParaRPr lang="fr-FR" dirty="0"/>
          </a:p>
          <a:p>
            <a:r>
              <a:rPr lang="fr-FR" dirty="0"/>
              <a:t>Basée sur des données probantes</a:t>
            </a:r>
          </a:p>
        </p:txBody>
      </p:sp>
      <p:sp>
        <p:nvSpPr>
          <p:cNvPr id="4" name="Espace réservé du numéro de diapositive 3">
            <a:extLst>
              <a:ext uri="{FF2B5EF4-FFF2-40B4-BE49-F238E27FC236}">
                <a16:creationId xmlns:a16="http://schemas.microsoft.com/office/drawing/2014/main" id="{3FDE006C-B671-2CFE-53CF-B60EEF9551B2}"/>
              </a:ext>
            </a:extLst>
          </p:cNvPr>
          <p:cNvSpPr>
            <a:spLocks noGrp="1"/>
          </p:cNvSpPr>
          <p:nvPr>
            <p:ph type="sldNum" sz="quarter" idx="12"/>
          </p:nvPr>
        </p:nvSpPr>
        <p:spPr/>
        <p:txBody>
          <a:bodyPr/>
          <a:lstStyle/>
          <a:p>
            <a:fld id="{162F1D00-BD13-4404-86B0-79703945A0A7}" type="slidenum">
              <a:rPr lang="en-US" smtClean="0"/>
              <a:t>55</a:t>
            </a:fld>
            <a:endParaRPr lang="en-US"/>
          </a:p>
        </p:txBody>
      </p:sp>
      <p:sp>
        <p:nvSpPr>
          <p:cNvPr id="5" name="ZoneTexte 4">
            <a:extLst>
              <a:ext uri="{FF2B5EF4-FFF2-40B4-BE49-F238E27FC236}">
                <a16:creationId xmlns:a16="http://schemas.microsoft.com/office/drawing/2014/main" id="{BF8BD627-09C6-1502-5029-7C336D4A717E}"/>
              </a:ext>
            </a:extLst>
          </p:cNvPr>
          <p:cNvSpPr txBox="1"/>
          <p:nvPr/>
        </p:nvSpPr>
        <p:spPr>
          <a:xfrm>
            <a:off x="6102626" y="6396547"/>
            <a:ext cx="2802518" cy="369332"/>
          </a:xfrm>
          <a:prstGeom prst="rect">
            <a:avLst/>
          </a:prstGeom>
          <a:noFill/>
        </p:spPr>
        <p:txBody>
          <a:bodyPr wrap="square" rtlCol="0">
            <a:spAutoFit/>
          </a:bodyPr>
          <a:lstStyle/>
          <a:p>
            <a:r>
              <a:rPr lang="fr-FR" dirty="0" err="1"/>
              <a:t>McKean</a:t>
            </a:r>
            <a:r>
              <a:rPr lang="fr-FR" dirty="0"/>
              <a:t> &amp; Reilly, 2023</a:t>
            </a:r>
          </a:p>
        </p:txBody>
      </p:sp>
      <p:graphicFrame>
        <p:nvGraphicFramePr>
          <p:cNvPr id="6" name="Diagramme 5">
            <a:extLst>
              <a:ext uri="{FF2B5EF4-FFF2-40B4-BE49-F238E27FC236}">
                <a16:creationId xmlns:a16="http://schemas.microsoft.com/office/drawing/2014/main" id="{387272B9-1CBC-6DA5-8A75-5BC96EE2221A}"/>
              </a:ext>
            </a:extLst>
          </p:cNvPr>
          <p:cNvGraphicFramePr/>
          <p:nvPr>
            <p:extLst>
              <p:ext uri="{D42A27DB-BD31-4B8C-83A1-F6EECF244321}">
                <p14:modId xmlns:p14="http://schemas.microsoft.com/office/powerpoint/2010/main" val="4147331306"/>
              </p:ext>
            </p:extLst>
          </p:nvPr>
        </p:nvGraphicFramePr>
        <p:xfrm>
          <a:off x="2530848" y="251721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0228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F16817-C7F0-3221-15FF-B7B1896939CE}"/>
              </a:ext>
            </a:extLst>
          </p:cNvPr>
          <p:cNvSpPr>
            <a:spLocks noGrp="1"/>
          </p:cNvSpPr>
          <p:nvPr>
            <p:ph type="title"/>
          </p:nvPr>
        </p:nvSpPr>
        <p:spPr/>
        <p:txBody>
          <a:bodyPr/>
          <a:lstStyle/>
          <a:p>
            <a:r>
              <a:rPr lang="fr-FR" dirty="0"/>
              <a:t>Prévention universelle</a:t>
            </a:r>
          </a:p>
        </p:txBody>
      </p:sp>
      <p:sp>
        <p:nvSpPr>
          <p:cNvPr id="3" name="Espace réservé du contenu 2">
            <a:extLst>
              <a:ext uri="{FF2B5EF4-FFF2-40B4-BE49-F238E27FC236}">
                <a16:creationId xmlns:a16="http://schemas.microsoft.com/office/drawing/2014/main" id="{50CF6584-9A30-0D1A-F408-41CE217B3175}"/>
              </a:ext>
            </a:extLst>
          </p:cNvPr>
          <p:cNvSpPr>
            <a:spLocks noGrp="1"/>
          </p:cNvSpPr>
          <p:nvPr>
            <p:ph idx="1"/>
          </p:nvPr>
        </p:nvSpPr>
        <p:spPr>
          <a:xfrm>
            <a:off x="498473" y="2781983"/>
            <a:ext cx="7890809" cy="4538722"/>
          </a:xfrm>
        </p:spPr>
        <p:txBody>
          <a:bodyPr/>
          <a:lstStyle/>
          <a:p>
            <a:r>
              <a:rPr lang="fr-FR" u="sng" dirty="0"/>
              <a:t>Pour tous les enfants </a:t>
            </a:r>
            <a:r>
              <a:rPr lang="fr-FR" dirty="0"/>
              <a:t>dans les premières années de leur vie</a:t>
            </a:r>
          </a:p>
          <a:p>
            <a:pPr lvl="1"/>
            <a:r>
              <a:rPr lang="fr-FR" dirty="0"/>
              <a:t>Intervention pour sensibiliser à l’importance du développement du langage, au rôle des parents et de la famille, à la façon de soutenir le langage dans des routines quotidiennes et à la façon de trouver du soutien, si nécessaire</a:t>
            </a:r>
          </a:p>
        </p:txBody>
      </p:sp>
      <p:sp>
        <p:nvSpPr>
          <p:cNvPr id="4" name="Espace réservé du numéro de diapositive 3">
            <a:extLst>
              <a:ext uri="{FF2B5EF4-FFF2-40B4-BE49-F238E27FC236}">
                <a16:creationId xmlns:a16="http://schemas.microsoft.com/office/drawing/2014/main" id="{F92F0783-CE6C-FE4D-53A0-B427ED6C9E21}"/>
              </a:ext>
            </a:extLst>
          </p:cNvPr>
          <p:cNvSpPr>
            <a:spLocks noGrp="1"/>
          </p:cNvSpPr>
          <p:nvPr>
            <p:ph type="sldNum" sz="quarter" idx="12"/>
          </p:nvPr>
        </p:nvSpPr>
        <p:spPr/>
        <p:txBody>
          <a:bodyPr/>
          <a:lstStyle/>
          <a:p>
            <a:fld id="{162F1D00-BD13-4404-86B0-79703945A0A7}" type="slidenum">
              <a:rPr lang="en-US" smtClean="0"/>
              <a:t>56</a:t>
            </a:fld>
            <a:endParaRPr lang="en-US"/>
          </a:p>
        </p:txBody>
      </p:sp>
      <p:grpSp>
        <p:nvGrpSpPr>
          <p:cNvPr id="6" name="Groupe 5">
            <a:extLst>
              <a:ext uri="{FF2B5EF4-FFF2-40B4-BE49-F238E27FC236}">
                <a16:creationId xmlns:a16="http://schemas.microsoft.com/office/drawing/2014/main" id="{3AED9D5F-6B99-D8B8-2525-02F2E4AC988F}"/>
              </a:ext>
            </a:extLst>
          </p:cNvPr>
          <p:cNvGrpSpPr/>
          <p:nvPr/>
        </p:nvGrpSpPr>
        <p:grpSpPr>
          <a:xfrm>
            <a:off x="754717" y="1587442"/>
            <a:ext cx="2342554" cy="937021"/>
            <a:chOff x="2678" y="1563489"/>
            <a:chExt cx="2342554" cy="937021"/>
          </a:xfrm>
        </p:grpSpPr>
        <p:sp>
          <p:nvSpPr>
            <p:cNvPr id="7" name="Signalisation droite 6">
              <a:extLst>
                <a:ext uri="{FF2B5EF4-FFF2-40B4-BE49-F238E27FC236}">
                  <a16:creationId xmlns:a16="http://schemas.microsoft.com/office/drawing/2014/main" id="{7A31F9E4-D6C2-361E-32BD-23FBA0607F3A}"/>
                </a:ext>
              </a:extLst>
            </p:cNvPr>
            <p:cNvSpPr/>
            <p:nvPr/>
          </p:nvSpPr>
          <p:spPr>
            <a:xfrm>
              <a:off x="2678" y="1563489"/>
              <a:ext cx="2342554" cy="937021"/>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8" name="Signalisation droite 4">
              <a:extLst>
                <a:ext uri="{FF2B5EF4-FFF2-40B4-BE49-F238E27FC236}">
                  <a16:creationId xmlns:a16="http://schemas.microsoft.com/office/drawing/2014/main" id="{48926978-7007-0A48-F16C-8AF7D154B639}"/>
                </a:ext>
              </a:extLst>
            </p:cNvPr>
            <p:cNvSpPr txBox="1"/>
            <p:nvPr/>
          </p:nvSpPr>
          <p:spPr>
            <a:xfrm>
              <a:off x="2678" y="1563489"/>
              <a:ext cx="2108299" cy="937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primaire</a:t>
              </a:r>
            </a:p>
          </p:txBody>
        </p:sp>
      </p:grpSp>
      <p:sp>
        <p:nvSpPr>
          <p:cNvPr id="9" name="ZoneTexte 8">
            <a:extLst>
              <a:ext uri="{FF2B5EF4-FFF2-40B4-BE49-F238E27FC236}">
                <a16:creationId xmlns:a16="http://schemas.microsoft.com/office/drawing/2014/main" id="{BC19A8F8-9ACA-866C-1EE0-50C1A35000F9}"/>
              </a:ext>
            </a:extLst>
          </p:cNvPr>
          <p:cNvSpPr txBox="1"/>
          <p:nvPr/>
        </p:nvSpPr>
        <p:spPr>
          <a:xfrm>
            <a:off x="2155274" y="5450576"/>
            <a:ext cx="6559827"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dirty="0"/>
              <a:t>Campagne de presse, presse écrite, médias audiovisuels et contacts avec les sage-femmes, infirmières et les prestataires de la petite enfance</a:t>
            </a:r>
          </a:p>
        </p:txBody>
      </p:sp>
      <p:pic>
        <p:nvPicPr>
          <p:cNvPr id="11" name="Image 10" descr="Une image contenant Grillage, motif&#10;&#10;Description générée automatiquement">
            <a:extLst>
              <a:ext uri="{FF2B5EF4-FFF2-40B4-BE49-F238E27FC236}">
                <a16:creationId xmlns:a16="http://schemas.microsoft.com/office/drawing/2014/main" id="{9FCF2C5C-B667-3E9D-B590-17C6C12A0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719" y="746019"/>
            <a:ext cx="1620907" cy="1620907"/>
          </a:xfrm>
          <a:prstGeom prst="rect">
            <a:avLst/>
          </a:prstGeom>
        </p:spPr>
      </p:pic>
      <p:sp>
        <p:nvSpPr>
          <p:cNvPr id="12" name="ZoneTexte 11">
            <a:extLst>
              <a:ext uri="{FF2B5EF4-FFF2-40B4-BE49-F238E27FC236}">
                <a16:creationId xmlns:a16="http://schemas.microsoft.com/office/drawing/2014/main" id="{EBFAE0AD-9FC8-1422-758B-5288064E7D05}"/>
              </a:ext>
            </a:extLst>
          </p:cNvPr>
          <p:cNvSpPr txBox="1"/>
          <p:nvPr/>
        </p:nvSpPr>
        <p:spPr>
          <a:xfrm>
            <a:off x="6102626" y="6396547"/>
            <a:ext cx="2802518" cy="369332"/>
          </a:xfrm>
          <a:prstGeom prst="rect">
            <a:avLst/>
          </a:prstGeom>
          <a:noFill/>
        </p:spPr>
        <p:txBody>
          <a:bodyPr wrap="square" rtlCol="0">
            <a:spAutoFit/>
          </a:bodyPr>
          <a:lstStyle/>
          <a:p>
            <a:r>
              <a:rPr lang="fr-FR" dirty="0" err="1"/>
              <a:t>McKean</a:t>
            </a:r>
            <a:r>
              <a:rPr lang="fr-FR" dirty="0"/>
              <a:t> &amp; Reilly, 2023</a:t>
            </a:r>
          </a:p>
        </p:txBody>
      </p:sp>
    </p:spTree>
    <p:extLst>
      <p:ext uri="{BB962C8B-B14F-4D97-AF65-F5344CB8AC3E}">
        <p14:creationId xmlns:p14="http://schemas.microsoft.com/office/powerpoint/2010/main" val="354667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BC2D1-C713-78D1-DB7D-5832E51DB7F8}"/>
              </a:ext>
            </a:extLst>
          </p:cNvPr>
          <p:cNvSpPr>
            <a:spLocks noGrp="1"/>
          </p:cNvSpPr>
          <p:nvPr>
            <p:ph type="title"/>
          </p:nvPr>
        </p:nvSpPr>
        <p:spPr/>
        <p:txBody>
          <a:bodyPr/>
          <a:lstStyle/>
          <a:p>
            <a:r>
              <a:rPr lang="fr-FR" dirty="0"/>
              <a:t>0-3 ans</a:t>
            </a:r>
          </a:p>
        </p:txBody>
      </p:sp>
      <p:pic>
        <p:nvPicPr>
          <p:cNvPr id="6" name="Espace réservé du contenu 5" descr="Une image contenant dessin humoristique, manchot, texte, conception&#10;&#10;Le contenu généré par l’IA peut être incorrect.">
            <a:extLst>
              <a:ext uri="{FF2B5EF4-FFF2-40B4-BE49-F238E27FC236}">
                <a16:creationId xmlns:a16="http://schemas.microsoft.com/office/drawing/2014/main" id="{097AF76E-1DFB-3FF1-657B-F6BCA3F0AD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474" y="1731694"/>
            <a:ext cx="7891463" cy="2348139"/>
          </a:xfrm>
        </p:spPr>
      </p:pic>
      <p:sp>
        <p:nvSpPr>
          <p:cNvPr id="4" name="Espace réservé du numéro de diapositive 3">
            <a:extLst>
              <a:ext uri="{FF2B5EF4-FFF2-40B4-BE49-F238E27FC236}">
                <a16:creationId xmlns:a16="http://schemas.microsoft.com/office/drawing/2014/main" id="{0BE10D8F-F61D-C72A-CE93-397C5D13A1D1}"/>
              </a:ext>
            </a:extLst>
          </p:cNvPr>
          <p:cNvSpPr>
            <a:spLocks noGrp="1"/>
          </p:cNvSpPr>
          <p:nvPr>
            <p:ph type="sldNum" sz="quarter" idx="12"/>
          </p:nvPr>
        </p:nvSpPr>
        <p:spPr/>
        <p:txBody>
          <a:bodyPr/>
          <a:lstStyle/>
          <a:p>
            <a:fld id="{162F1D00-BD13-4404-86B0-79703945A0A7}" type="slidenum">
              <a:rPr lang="en-US" smtClean="0"/>
              <a:t>57</a:t>
            </a:fld>
            <a:endParaRPr lang="en-US"/>
          </a:p>
        </p:txBody>
      </p:sp>
      <p:pic>
        <p:nvPicPr>
          <p:cNvPr id="8" name="Image 7" descr="Une image contenant texte, logo, Police, Graphique&#10;&#10;Le contenu généré par l’IA peut être incorrect.">
            <a:extLst>
              <a:ext uri="{FF2B5EF4-FFF2-40B4-BE49-F238E27FC236}">
                <a16:creationId xmlns:a16="http://schemas.microsoft.com/office/drawing/2014/main" id="{FD035407-6A0A-34E9-692B-210B58AF7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757" y="3878355"/>
            <a:ext cx="2349500" cy="1206500"/>
          </a:xfrm>
          <a:prstGeom prst="rect">
            <a:avLst/>
          </a:prstGeom>
        </p:spPr>
      </p:pic>
      <p:sp>
        <p:nvSpPr>
          <p:cNvPr id="9" name="ZoneTexte 8">
            <a:extLst>
              <a:ext uri="{FF2B5EF4-FFF2-40B4-BE49-F238E27FC236}">
                <a16:creationId xmlns:a16="http://schemas.microsoft.com/office/drawing/2014/main" id="{66F17812-EF61-E7C1-F0EB-C900071B72A4}"/>
              </a:ext>
            </a:extLst>
          </p:cNvPr>
          <p:cNvSpPr txBox="1"/>
          <p:nvPr/>
        </p:nvSpPr>
        <p:spPr>
          <a:xfrm>
            <a:off x="3281082" y="5701553"/>
            <a:ext cx="5701553" cy="369332"/>
          </a:xfrm>
          <a:prstGeom prst="rect">
            <a:avLst/>
          </a:prstGeom>
          <a:noFill/>
        </p:spPr>
        <p:txBody>
          <a:bodyPr wrap="square" rtlCol="0">
            <a:spAutoFit/>
          </a:bodyPr>
          <a:lstStyle/>
          <a:p>
            <a:r>
              <a:rPr lang="fr-FR" dirty="0"/>
              <a:t>http://</a:t>
            </a:r>
            <a:r>
              <a:rPr lang="fr-FR" dirty="0" err="1"/>
              <a:t>www.airdefamilles.be</a:t>
            </a:r>
            <a:r>
              <a:rPr lang="fr-FR" dirty="0"/>
              <a:t>/langage-agir-</a:t>
            </a:r>
            <a:r>
              <a:rPr lang="fr-FR" dirty="0" err="1"/>
              <a:t>tot</a:t>
            </a:r>
            <a:r>
              <a:rPr lang="fr-FR" dirty="0"/>
              <a:t>/#</a:t>
            </a:r>
          </a:p>
        </p:txBody>
      </p:sp>
    </p:spTree>
    <p:extLst>
      <p:ext uri="{BB962C8B-B14F-4D97-AF65-F5344CB8AC3E}">
        <p14:creationId xmlns:p14="http://schemas.microsoft.com/office/powerpoint/2010/main" val="3502085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B61A82-0DBF-435D-36FB-4CDB8F497EF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C5B7D17-1CFA-82C9-DF0D-17BAB89AE66D}"/>
              </a:ext>
            </a:extLst>
          </p:cNvPr>
          <p:cNvSpPr>
            <a:spLocks noGrp="1"/>
          </p:cNvSpPr>
          <p:nvPr>
            <p:ph idx="1"/>
          </p:nvPr>
        </p:nvSpPr>
        <p:spPr>
          <a:xfrm>
            <a:off x="498474" y="2042491"/>
            <a:ext cx="7890809" cy="4538722"/>
          </a:xfrm>
        </p:spPr>
        <p:txBody>
          <a:bodyPr/>
          <a:lstStyle/>
          <a:p>
            <a:r>
              <a:rPr lang="fr-FR" dirty="0"/>
              <a:t>+ surveillance du développement du langage.</a:t>
            </a:r>
          </a:p>
          <a:p>
            <a:pPr lvl="1"/>
            <a:r>
              <a:rPr lang="fr-FR" dirty="0"/>
              <a:t>Aux moments clés de leur développement</a:t>
            </a:r>
          </a:p>
          <a:p>
            <a:pPr lvl="1"/>
            <a:r>
              <a:rPr lang="fr-FR" dirty="0"/>
              <a:t>Aux transitions (11-12 mois, 2 ans et demi , 3 ans, 4 ans…)</a:t>
            </a:r>
          </a:p>
          <a:p>
            <a:pPr lvl="1"/>
            <a:endParaRPr lang="fr-FR" dirty="0"/>
          </a:p>
          <a:p>
            <a:pPr lvl="1"/>
            <a:r>
              <a:rPr lang="fr-FR" dirty="0">
                <a:sym typeface="Wingdings" pitchFamily="2" charset="2"/>
              </a:rPr>
              <a:t> avoir une idée de la trajectoire précoce des enfants</a:t>
            </a:r>
            <a:endParaRPr lang="fr-FR" dirty="0"/>
          </a:p>
        </p:txBody>
      </p:sp>
      <p:sp>
        <p:nvSpPr>
          <p:cNvPr id="4" name="Espace réservé du numéro de diapositive 3">
            <a:extLst>
              <a:ext uri="{FF2B5EF4-FFF2-40B4-BE49-F238E27FC236}">
                <a16:creationId xmlns:a16="http://schemas.microsoft.com/office/drawing/2014/main" id="{4EE79361-4E06-479E-6A64-AAA6299A11D5}"/>
              </a:ext>
            </a:extLst>
          </p:cNvPr>
          <p:cNvSpPr>
            <a:spLocks noGrp="1"/>
          </p:cNvSpPr>
          <p:nvPr>
            <p:ph type="sldNum" sz="quarter" idx="12"/>
          </p:nvPr>
        </p:nvSpPr>
        <p:spPr/>
        <p:txBody>
          <a:bodyPr/>
          <a:lstStyle/>
          <a:p>
            <a:fld id="{162F1D00-BD13-4404-86B0-79703945A0A7}" type="slidenum">
              <a:rPr lang="en-US" smtClean="0"/>
              <a:t>58</a:t>
            </a:fld>
            <a:endParaRPr lang="en-US"/>
          </a:p>
        </p:txBody>
      </p:sp>
      <p:grpSp>
        <p:nvGrpSpPr>
          <p:cNvPr id="5" name="Groupe 4">
            <a:extLst>
              <a:ext uri="{FF2B5EF4-FFF2-40B4-BE49-F238E27FC236}">
                <a16:creationId xmlns:a16="http://schemas.microsoft.com/office/drawing/2014/main" id="{46F2B5DF-B3A1-D586-CF3A-0FDE619D7988}"/>
              </a:ext>
            </a:extLst>
          </p:cNvPr>
          <p:cNvGrpSpPr/>
          <p:nvPr/>
        </p:nvGrpSpPr>
        <p:grpSpPr>
          <a:xfrm>
            <a:off x="498474" y="731836"/>
            <a:ext cx="2342554" cy="937021"/>
            <a:chOff x="2678" y="1563489"/>
            <a:chExt cx="2342554" cy="937021"/>
          </a:xfrm>
        </p:grpSpPr>
        <p:sp>
          <p:nvSpPr>
            <p:cNvPr id="6" name="Signalisation droite 5">
              <a:extLst>
                <a:ext uri="{FF2B5EF4-FFF2-40B4-BE49-F238E27FC236}">
                  <a16:creationId xmlns:a16="http://schemas.microsoft.com/office/drawing/2014/main" id="{631FE852-CBEF-C92D-AC84-74FAAB6DFEA7}"/>
                </a:ext>
              </a:extLst>
            </p:cNvPr>
            <p:cNvSpPr/>
            <p:nvPr/>
          </p:nvSpPr>
          <p:spPr>
            <a:xfrm>
              <a:off x="2678" y="1563489"/>
              <a:ext cx="2342554" cy="937021"/>
            </a:xfrm>
            <a:prstGeom prst="homePlat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7" name="Signalisation droite 4">
              <a:extLst>
                <a:ext uri="{FF2B5EF4-FFF2-40B4-BE49-F238E27FC236}">
                  <a16:creationId xmlns:a16="http://schemas.microsoft.com/office/drawing/2014/main" id="{9DC23BC9-9C70-DDC3-0546-0B73FE50C65A}"/>
                </a:ext>
              </a:extLst>
            </p:cNvPr>
            <p:cNvSpPr txBox="1"/>
            <p:nvPr/>
          </p:nvSpPr>
          <p:spPr>
            <a:xfrm>
              <a:off x="2678" y="1563489"/>
              <a:ext cx="2108299" cy="937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primaire</a:t>
              </a:r>
            </a:p>
          </p:txBody>
        </p:sp>
      </p:grpSp>
      <p:sp>
        <p:nvSpPr>
          <p:cNvPr id="8" name="ZoneTexte 7">
            <a:extLst>
              <a:ext uri="{FF2B5EF4-FFF2-40B4-BE49-F238E27FC236}">
                <a16:creationId xmlns:a16="http://schemas.microsoft.com/office/drawing/2014/main" id="{C8CEED34-45DC-20E1-8B36-E90C8A2AB86B}"/>
              </a:ext>
            </a:extLst>
          </p:cNvPr>
          <p:cNvSpPr txBox="1"/>
          <p:nvPr/>
        </p:nvSpPr>
        <p:spPr>
          <a:xfrm>
            <a:off x="6102626" y="6396547"/>
            <a:ext cx="2802518" cy="369332"/>
          </a:xfrm>
          <a:prstGeom prst="rect">
            <a:avLst/>
          </a:prstGeom>
          <a:noFill/>
        </p:spPr>
        <p:txBody>
          <a:bodyPr wrap="square" rtlCol="0">
            <a:spAutoFit/>
          </a:bodyPr>
          <a:lstStyle/>
          <a:p>
            <a:r>
              <a:rPr lang="fr-FR" dirty="0" err="1"/>
              <a:t>McKean</a:t>
            </a:r>
            <a:r>
              <a:rPr lang="fr-FR" dirty="0"/>
              <a:t> &amp; Reilly, 2023</a:t>
            </a:r>
          </a:p>
        </p:txBody>
      </p:sp>
      <p:sp>
        <p:nvSpPr>
          <p:cNvPr id="9" name="ZoneTexte 8">
            <a:extLst>
              <a:ext uri="{FF2B5EF4-FFF2-40B4-BE49-F238E27FC236}">
                <a16:creationId xmlns:a16="http://schemas.microsoft.com/office/drawing/2014/main" id="{E7FF4792-103C-46E8-4E59-BB39DE6DB7F0}"/>
              </a:ext>
            </a:extLst>
          </p:cNvPr>
          <p:cNvSpPr txBox="1"/>
          <p:nvPr/>
        </p:nvSpPr>
        <p:spPr>
          <a:xfrm>
            <a:off x="5478190" y="5387265"/>
            <a:ext cx="3169023"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fr-FR" dirty="0"/>
              <a:t>ONE - Naitre et grandir </a:t>
            </a:r>
          </a:p>
        </p:txBody>
      </p:sp>
    </p:spTree>
    <p:extLst>
      <p:ext uri="{BB962C8B-B14F-4D97-AF65-F5344CB8AC3E}">
        <p14:creationId xmlns:p14="http://schemas.microsoft.com/office/powerpoint/2010/main" val="35564355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4092-860D-3B0C-65CE-F1899776EC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552EF3A-CEDD-E8C8-D074-5B4FF1D2B3BE}"/>
              </a:ext>
            </a:extLst>
          </p:cNvPr>
          <p:cNvSpPr>
            <a:spLocks noGrp="1"/>
          </p:cNvSpPr>
          <p:nvPr>
            <p:ph type="title"/>
          </p:nvPr>
        </p:nvSpPr>
        <p:spPr/>
        <p:txBody>
          <a:bodyPr/>
          <a:lstStyle/>
          <a:p>
            <a:r>
              <a:rPr lang="fr-FR" dirty="0"/>
              <a:t>Pour les familles &amp; les enseignants…</a:t>
            </a:r>
          </a:p>
        </p:txBody>
      </p:sp>
      <p:sp>
        <p:nvSpPr>
          <p:cNvPr id="3" name="Espace réservé du contenu 2">
            <a:extLst>
              <a:ext uri="{FF2B5EF4-FFF2-40B4-BE49-F238E27FC236}">
                <a16:creationId xmlns:a16="http://schemas.microsoft.com/office/drawing/2014/main" id="{18361F6D-D606-B83F-D23D-F1924941CC19}"/>
              </a:ext>
            </a:extLst>
          </p:cNvPr>
          <p:cNvSpPr>
            <a:spLocks noGrp="1"/>
          </p:cNvSpPr>
          <p:nvPr>
            <p:ph idx="1"/>
          </p:nvPr>
        </p:nvSpPr>
        <p:spPr/>
        <p:txBody>
          <a:bodyPr/>
          <a:lstStyle/>
          <a:p>
            <a:r>
              <a:rPr lang="fr-FR" b="1" dirty="0"/>
              <a:t>Privilégier les interactions   </a:t>
            </a:r>
            <a:r>
              <a:rPr lang="fr-FR" dirty="0"/>
              <a:t>: </a:t>
            </a:r>
          </a:p>
          <a:p>
            <a:pPr marL="0" indent="0">
              <a:buNone/>
            </a:pPr>
            <a:endParaRPr lang="fr-FR" dirty="0"/>
          </a:p>
          <a:p>
            <a:pPr lvl="1"/>
            <a:r>
              <a:rPr lang="fr-FR" sz="2400" dirty="0"/>
              <a:t>être disponible (! écran)</a:t>
            </a:r>
          </a:p>
          <a:p>
            <a:pPr lvl="1"/>
            <a:r>
              <a:rPr lang="fr-FR" sz="2400" dirty="0"/>
              <a:t>ne pas faire répéter mais modéliser</a:t>
            </a:r>
          </a:p>
          <a:p>
            <a:pPr lvl="1"/>
            <a:r>
              <a:rPr lang="fr-FR" sz="2400" dirty="0"/>
              <a:t>reformuler</a:t>
            </a:r>
          </a:p>
          <a:p>
            <a:pPr lvl="1"/>
            <a:r>
              <a:rPr lang="fr-FR" sz="2400" dirty="0"/>
              <a:t>allonger les énoncés (+ 1) </a:t>
            </a:r>
          </a:p>
          <a:p>
            <a:pPr lvl="1"/>
            <a:r>
              <a:rPr lang="fr-FR" sz="2400" dirty="0"/>
              <a:t>décrire les actions</a:t>
            </a:r>
          </a:p>
          <a:p>
            <a:pPr lvl="1"/>
            <a:r>
              <a:rPr lang="fr-FR" sz="2400" dirty="0"/>
              <a:t>utiliser un vocabulaire précis</a:t>
            </a:r>
          </a:p>
          <a:p>
            <a:pPr lvl="1"/>
            <a:r>
              <a:rPr lang="fr-FR" sz="2400" dirty="0"/>
              <a:t>…</a:t>
            </a:r>
            <a:endParaRPr lang="fr-FR" sz="2200" dirty="0"/>
          </a:p>
          <a:p>
            <a:pPr lvl="1"/>
            <a:endParaRPr lang="fr-FR" dirty="0"/>
          </a:p>
          <a:p>
            <a:pPr marL="0" indent="0">
              <a:buNone/>
            </a:pPr>
            <a:endParaRPr lang="fr-FR" dirty="0"/>
          </a:p>
          <a:p>
            <a:endParaRPr lang="fr-FR" dirty="0"/>
          </a:p>
          <a:p>
            <a:pPr marL="0" indent="0">
              <a:buNone/>
            </a:pPr>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77C6952B-701B-93C9-194C-88BD4F1E061B}"/>
              </a:ext>
            </a:extLst>
          </p:cNvPr>
          <p:cNvSpPr>
            <a:spLocks noGrp="1"/>
          </p:cNvSpPr>
          <p:nvPr>
            <p:ph type="sldNum" sz="quarter" idx="12"/>
          </p:nvPr>
        </p:nvSpPr>
        <p:spPr/>
        <p:txBody>
          <a:bodyPr/>
          <a:lstStyle/>
          <a:p>
            <a:fld id="{162F1D00-BD13-4404-86B0-79703945A0A7}" type="slidenum">
              <a:rPr lang="en-US" smtClean="0"/>
              <a:t>59</a:t>
            </a:fld>
            <a:endParaRPr lang="en-US"/>
          </a:p>
        </p:txBody>
      </p:sp>
    </p:spTree>
    <p:extLst>
      <p:ext uri="{BB962C8B-B14F-4D97-AF65-F5344CB8AC3E}">
        <p14:creationId xmlns:p14="http://schemas.microsoft.com/office/powerpoint/2010/main" val="363633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389466" y="736775"/>
            <a:ext cx="8229600" cy="5181600"/>
          </a:xfrm>
          <a:ln>
            <a:noFill/>
          </a:ln>
        </p:spPr>
        <p:txBody>
          <a:bodyPr/>
          <a:lstStyle/>
          <a:p>
            <a:pPr marL="0" indent="0">
              <a:buNone/>
            </a:pPr>
            <a:r>
              <a:rPr lang="fr-FR" dirty="0">
                <a:solidFill>
                  <a:srgbClr val="7030A0"/>
                </a:solidFill>
              </a:rPr>
              <a:t>Morphosyntaxe : le niveau des phrases</a:t>
            </a:r>
          </a:p>
        </p:txBody>
      </p:sp>
      <p:sp>
        <p:nvSpPr>
          <p:cNvPr id="38920" name="AutoShape 8"/>
          <p:cNvSpPr>
            <a:spLocks noChangeArrowheads="1"/>
          </p:cNvSpPr>
          <p:nvPr/>
        </p:nvSpPr>
        <p:spPr bwMode="auto">
          <a:xfrm>
            <a:off x="67732" y="3327575"/>
            <a:ext cx="4233335" cy="2209800"/>
          </a:xfrm>
          <a:prstGeom prst="roundRect">
            <a:avLst>
              <a:gd name="adj" fmla="val 16667"/>
            </a:avLst>
          </a:prstGeom>
          <a:solidFill>
            <a:srgbClr val="7030A0"/>
          </a:solidFill>
          <a:ln>
            <a:headEnd/>
            <a:tailEnd/>
          </a:ln>
        </p:spPr>
        <p:style>
          <a:lnRef idx="3">
            <a:schemeClr val="lt1"/>
          </a:lnRef>
          <a:fillRef idx="1">
            <a:schemeClr val="accent6"/>
          </a:fillRef>
          <a:effectRef idx="1">
            <a:schemeClr val="accent6"/>
          </a:effectRef>
          <a:fontRef idx="minor">
            <a:schemeClr val="lt1"/>
          </a:fontRef>
        </p:style>
        <p:txBody>
          <a:bodyPr wrap="none" anchor="ctr"/>
          <a:lstStyle/>
          <a:p>
            <a:pPr>
              <a:lnSpc>
                <a:spcPct val="100000"/>
              </a:lnSpc>
            </a:pPr>
            <a:r>
              <a:rPr lang="fr-FR" b="1" dirty="0">
                <a:solidFill>
                  <a:schemeClr val="bg1"/>
                </a:solidFill>
                <a:latin typeface="Times New Roman" charset="0"/>
                <a:cs typeface="Times New Roman" charset="0"/>
              </a:rPr>
              <a:t>Grammaire</a:t>
            </a:r>
          </a:p>
          <a:p>
            <a:pPr>
              <a:lnSpc>
                <a:spcPct val="100000"/>
              </a:lnSpc>
            </a:pPr>
            <a:r>
              <a:rPr lang="fr-FR" i="1" dirty="0">
                <a:solidFill>
                  <a:schemeClr val="bg2"/>
                </a:solidFill>
                <a:latin typeface="Times New Roman" charset="0"/>
                <a:cs typeface="Times New Roman" charset="0"/>
              </a:rPr>
              <a:t>Morphologie </a:t>
            </a:r>
          </a:p>
          <a:p>
            <a:pPr>
              <a:lnSpc>
                <a:spcPct val="100000"/>
              </a:lnSpc>
            </a:pPr>
            <a:r>
              <a:rPr lang="fr-FR" dirty="0">
                <a:solidFill>
                  <a:schemeClr val="bg2"/>
                </a:solidFill>
                <a:latin typeface="Times New Roman" charset="0"/>
                <a:cs typeface="Times New Roman" charset="0"/>
              </a:rPr>
              <a:t>	Structure des mots : conjugaison, accord </a:t>
            </a:r>
          </a:p>
          <a:p>
            <a:pPr>
              <a:lnSpc>
                <a:spcPct val="100000"/>
              </a:lnSpc>
            </a:pPr>
            <a:r>
              <a:rPr lang="fr-FR" dirty="0">
                <a:solidFill>
                  <a:schemeClr val="bg2"/>
                </a:solidFill>
                <a:latin typeface="Times New Roman" charset="0"/>
                <a:cs typeface="Times New Roman" charset="0"/>
              </a:rPr>
              <a:t>	 	Mots fonctionnels</a:t>
            </a:r>
          </a:p>
          <a:p>
            <a:pPr>
              <a:lnSpc>
                <a:spcPct val="100000"/>
              </a:lnSpc>
            </a:pPr>
            <a:r>
              <a:rPr lang="fr-FR" i="1" dirty="0">
                <a:solidFill>
                  <a:schemeClr val="bg2"/>
                </a:solidFill>
                <a:latin typeface="Times New Roman" charset="0"/>
                <a:cs typeface="Times New Roman" charset="0"/>
              </a:rPr>
              <a:t>Syntaxe </a:t>
            </a:r>
          </a:p>
          <a:p>
            <a:pPr>
              <a:lnSpc>
                <a:spcPct val="100000"/>
              </a:lnSpc>
            </a:pPr>
            <a:r>
              <a:rPr lang="fr-FR" dirty="0">
                <a:solidFill>
                  <a:schemeClr val="bg2"/>
                </a:solidFill>
                <a:latin typeface="Times New Roman" charset="0"/>
                <a:cs typeface="Times New Roman" charset="0"/>
              </a:rPr>
              <a:t>	Enoncé : ordre des mots</a:t>
            </a:r>
          </a:p>
          <a:p>
            <a:pPr>
              <a:lnSpc>
                <a:spcPct val="100000"/>
              </a:lnSpc>
            </a:pPr>
            <a:r>
              <a:rPr lang="fr-FR" sz="1600" b="1" dirty="0">
                <a:solidFill>
                  <a:schemeClr val="bg2"/>
                </a:solidFill>
                <a:latin typeface="Verdana" charset="0"/>
                <a:ea typeface="PMingLiU" charset="0"/>
                <a:cs typeface="PMingLiU" charset="0"/>
              </a:rPr>
              <a:t> </a:t>
            </a:r>
          </a:p>
        </p:txBody>
      </p:sp>
      <p:sp>
        <p:nvSpPr>
          <p:cNvPr id="38923" name="AutoShape 11"/>
          <p:cNvSpPr>
            <a:spLocks noChangeArrowheads="1"/>
          </p:cNvSpPr>
          <p:nvPr/>
        </p:nvSpPr>
        <p:spPr bwMode="auto">
          <a:xfrm>
            <a:off x="4343400" y="3284717"/>
            <a:ext cx="4608512" cy="3362887"/>
          </a:xfrm>
          <a:prstGeom prst="foldedCorner">
            <a:avLst>
              <a:gd name="adj" fmla="val 12500"/>
            </a:avLst>
          </a:prstGeom>
          <a:ln>
            <a:solidFill>
              <a:srgbClr val="7030A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r>
              <a:rPr lang="fr-FR" dirty="0">
                <a:solidFill>
                  <a:schemeClr val="tx1"/>
                </a:solidFill>
              </a:rPr>
              <a:t>Exemple </a:t>
            </a:r>
            <a:r>
              <a:rPr lang="fr-FR" dirty="0">
                <a:solidFill>
                  <a:srgbClr val="7030A0"/>
                </a:solidFill>
              </a:rPr>
              <a:t>d’erreurs morphosyntaxiques</a:t>
            </a:r>
          </a:p>
          <a:p>
            <a:endParaRPr lang="fr-FR" dirty="0">
              <a:solidFill>
                <a:schemeClr val="tx1"/>
              </a:solidFill>
            </a:endParaRPr>
          </a:p>
          <a:p>
            <a:pPr marL="285750" indent="-285750">
              <a:buFont typeface="Arial"/>
              <a:buChar char="•"/>
            </a:pPr>
            <a:r>
              <a:rPr lang="fr-FR" sz="1600" dirty="0">
                <a:solidFill>
                  <a:schemeClr val="tx1"/>
                </a:solidFill>
              </a:rPr>
              <a:t>N</a:t>
            </a:r>
            <a:r>
              <a:rPr lang="nl-BE" sz="1600" dirty="0">
                <a:solidFill>
                  <a:schemeClr val="tx1"/>
                </a:solidFill>
              </a:rPr>
              <a:t>on respect de l’ordre des mots</a:t>
            </a:r>
          </a:p>
          <a:p>
            <a:pPr marL="285750" indent="-285750">
              <a:buFont typeface="Arial"/>
              <a:buChar char="•"/>
            </a:pPr>
            <a:endParaRPr lang="nl-BE" sz="1600" dirty="0">
              <a:solidFill>
                <a:schemeClr val="tx1"/>
              </a:solidFill>
            </a:endParaRPr>
          </a:p>
          <a:p>
            <a:pPr marL="285750" indent="-285750">
              <a:buFont typeface="Arial"/>
              <a:buChar char="•"/>
            </a:pPr>
            <a:r>
              <a:rPr lang="nl-BE" sz="1600" dirty="0">
                <a:solidFill>
                  <a:schemeClr val="tx1"/>
                </a:solidFill>
              </a:rPr>
              <a:t>Le sujet de la phrase est omis</a:t>
            </a:r>
          </a:p>
          <a:p>
            <a:endParaRPr lang="nl-BE" sz="1600" dirty="0">
              <a:solidFill>
                <a:schemeClr val="tx1"/>
              </a:solidFill>
            </a:endParaRPr>
          </a:p>
          <a:p>
            <a:pPr marL="285750" indent="-285750">
              <a:buFont typeface="Arial"/>
              <a:buChar char="•"/>
            </a:pPr>
            <a:r>
              <a:rPr lang="nl-BE" sz="1600" dirty="0">
                <a:solidFill>
                  <a:schemeClr val="tx1"/>
                </a:solidFill>
              </a:rPr>
              <a:t>Des mots fonctionnels sont supprimés</a:t>
            </a:r>
          </a:p>
          <a:p>
            <a:r>
              <a:rPr lang="nl-BE" sz="1600" dirty="0">
                <a:solidFill>
                  <a:schemeClr val="tx1"/>
                </a:solidFill>
              </a:rPr>
              <a:t>  	</a:t>
            </a:r>
          </a:p>
          <a:p>
            <a:pPr marL="285750" indent="-285750">
              <a:buFont typeface="Arial"/>
              <a:buChar char="•"/>
            </a:pPr>
            <a:r>
              <a:rPr lang="nl-BE" sz="1600" dirty="0">
                <a:solidFill>
                  <a:schemeClr val="tx1"/>
                </a:solidFill>
              </a:rPr>
              <a:t>Omission de mots</a:t>
            </a:r>
          </a:p>
          <a:p>
            <a:pPr marL="285750" indent="-285750">
              <a:buFont typeface="Arial"/>
              <a:buChar char="•"/>
            </a:pPr>
            <a:endParaRPr lang="nl-BE" sz="1600" dirty="0">
              <a:solidFill>
                <a:schemeClr val="tx1"/>
              </a:solidFill>
            </a:endParaRPr>
          </a:p>
          <a:p>
            <a:r>
              <a:rPr lang="nl-BE" sz="1600" i="1" dirty="0">
                <a:solidFill>
                  <a:schemeClr val="tx1"/>
                </a:solidFill>
              </a:rPr>
              <a:t>Ex. “</a:t>
            </a:r>
            <a:r>
              <a:rPr lang="nl-BE" sz="1600" i="1" dirty="0" err="1">
                <a:solidFill>
                  <a:schemeClr val="tx1"/>
                </a:solidFill>
              </a:rPr>
              <a:t>Vous</a:t>
            </a:r>
            <a:r>
              <a:rPr lang="nl-BE" sz="1600" i="1" dirty="0">
                <a:solidFill>
                  <a:schemeClr val="tx1"/>
                </a:solidFill>
              </a:rPr>
              <a:t> savez elle est où ma maman ?</a:t>
            </a:r>
          </a:p>
          <a:p>
            <a:r>
              <a:rPr lang="nl-BE" sz="1600" i="1" dirty="0">
                <a:solidFill>
                  <a:schemeClr val="tx1"/>
                </a:solidFill>
              </a:rPr>
              <a:t> L’est </a:t>
            </a:r>
            <a:r>
              <a:rPr lang="nl-BE" sz="1600" i="1" dirty="0" err="1">
                <a:solidFill>
                  <a:schemeClr val="tx1"/>
                </a:solidFill>
              </a:rPr>
              <a:t>partie</a:t>
            </a:r>
            <a:r>
              <a:rPr lang="nl-BE" sz="1600" i="1" dirty="0">
                <a:solidFill>
                  <a:schemeClr val="tx1"/>
                </a:solidFill>
              </a:rPr>
              <a:t> </a:t>
            </a:r>
            <a:r>
              <a:rPr lang="nl-BE" sz="1600" i="1" dirty="0" err="1">
                <a:solidFill>
                  <a:schemeClr val="tx1"/>
                </a:solidFill>
              </a:rPr>
              <a:t>là</a:t>
            </a:r>
            <a:r>
              <a:rPr lang="nl-BE" sz="1600" i="1" dirty="0">
                <a:solidFill>
                  <a:schemeClr val="tx1"/>
                </a:solidFill>
              </a:rPr>
              <a:t>”</a:t>
            </a:r>
          </a:p>
        </p:txBody>
      </p:sp>
      <p:sp>
        <p:nvSpPr>
          <p:cNvPr id="7" name="Flèche vers le bas 6"/>
          <p:cNvSpPr/>
          <p:nvPr/>
        </p:nvSpPr>
        <p:spPr>
          <a:xfrm>
            <a:off x="4343400" y="1707370"/>
            <a:ext cx="321733" cy="321734"/>
          </a:xfrm>
          <a:prstGeom prst="dow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1" name="Diagramme 10"/>
          <p:cNvGraphicFramePr/>
          <p:nvPr>
            <p:extLst>
              <p:ext uri="{D42A27DB-BD31-4B8C-83A1-F6EECF244321}">
                <p14:modId xmlns:p14="http://schemas.microsoft.com/office/powerpoint/2010/main" val="1219298481"/>
              </p:ext>
            </p:extLst>
          </p:nvPr>
        </p:nvGraphicFramePr>
        <p:xfrm>
          <a:off x="408515" y="1237229"/>
          <a:ext cx="8513236" cy="242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770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CC31E1-2F6F-6F6D-25E8-BA2C71964FBC}"/>
              </a:ext>
            </a:extLst>
          </p:cNvPr>
          <p:cNvSpPr>
            <a:spLocks noGrp="1"/>
          </p:cNvSpPr>
          <p:nvPr>
            <p:ph type="title"/>
          </p:nvPr>
        </p:nvSpPr>
        <p:spPr/>
        <p:txBody>
          <a:bodyPr/>
          <a:lstStyle/>
          <a:p>
            <a:r>
              <a:rPr lang="fr-FR" dirty="0"/>
              <a:t>Pour les familles et les enseignants…</a:t>
            </a:r>
          </a:p>
        </p:txBody>
      </p:sp>
      <p:sp>
        <p:nvSpPr>
          <p:cNvPr id="3" name="Espace réservé du contenu 2">
            <a:extLst>
              <a:ext uri="{FF2B5EF4-FFF2-40B4-BE49-F238E27FC236}">
                <a16:creationId xmlns:a16="http://schemas.microsoft.com/office/drawing/2014/main" id="{B969BFC3-C763-0BDE-58EA-03D8A261E092}"/>
              </a:ext>
            </a:extLst>
          </p:cNvPr>
          <p:cNvSpPr>
            <a:spLocks noGrp="1"/>
          </p:cNvSpPr>
          <p:nvPr>
            <p:ph idx="1"/>
          </p:nvPr>
        </p:nvSpPr>
        <p:spPr>
          <a:xfrm>
            <a:off x="498474" y="1329922"/>
            <a:ext cx="7890809" cy="4796242"/>
          </a:xfrm>
        </p:spPr>
        <p:txBody>
          <a:bodyPr>
            <a:normAutofit/>
          </a:bodyPr>
          <a:lstStyle/>
          <a:p>
            <a:pPr marL="0" indent="0">
              <a:buNone/>
            </a:pPr>
            <a:endParaRPr lang="fr-FR" dirty="0"/>
          </a:p>
          <a:p>
            <a:r>
              <a:rPr lang="fr-FR" b="1" dirty="0"/>
              <a:t>Fournir du langage </a:t>
            </a:r>
            <a:r>
              <a:rPr lang="fr-FR" dirty="0"/>
              <a:t>+++ </a:t>
            </a:r>
            <a:r>
              <a:rPr lang="fr-FR" dirty="0">
                <a:sym typeface="Wingdings" pitchFamily="2" charset="2"/>
              </a:rPr>
              <a:t> importance de la quantité et de la qualité du langage adressé à l’enfant</a:t>
            </a:r>
          </a:p>
          <a:p>
            <a:endParaRPr lang="fr-FR" dirty="0">
              <a:sym typeface="Wingdings" pitchFamily="2" charset="2"/>
            </a:endParaRPr>
          </a:p>
          <a:p>
            <a:r>
              <a:rPr lang="fr-FR" dirty="0"/>
              <a:t>Profiter des opportunités et </a:t>
            </a:r>
            <a:r>
              <a:rPr lang="fr-FR" b="1" dirty="0"/>
              <a:t>suivre l’intérêt </a:t>
            </a:r>
            <a:r>
              <a:rPr lang="fr-FR" dirty="0"/>
              <a:t>de l’enfant</a:t>
            </a:r>
          </a:p>
          <a:p>
            <a:pPr marL="0" indent="0">
              <a:buNone/>
            </a:pPr>
            <a:endParaRPr lang="fr-FR" dirty="0"/>
          </a:p>
          <a:p>
            <a:r>
              <a:rPr lang="fr-FR" dirty="0"/>
              <a:t>Jouer, parler, lire des histoires, mettre des mots</a:t>
            </a:r>
          </a:p>
          <a:p>
            <a:endParaRPr lang="fr-FR" dirty="0"/>
          </a:p>
          <a:p>
            <a:endParaRPr lang="fr-FR" dirty="0"/>
          </a:p>
          <a:p>
            <a:pPr marL="0" indent="0" algn="ctr">
              <a:buNone/>
            </a:pPr>
            <a:r>
              <a:rPr lang="fr-FR" i="1" dirty="0"/>
              <a:t>Le langage c’est partout, tout le temps</a:t>
            </a:r>
          </a:p>
          <a:p>
            <a:endParaRPr lang="fr-FR" dirty="0"/>
          </a:p>
          <a:p>
            <a:endParaRPr lang="fr-FR" dirty="0"/>
          </a:p>
          <a:p>
            <a:pPr marL="0" indent="0">
              <a:buNone/>
            </a:pPr>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C41E4974-B548-657C-5B49-1A8C6E90C272}"/>
              </a:ext>
            </a:extLst>
          </p:cNvPr>
          <p:cNvSpPr>
            <a:spLocks noGrp="1"/>
          </p:cNvSpPr>
          <p:nvPr>
            <p:ph type="sldNum" sz="quarter" idx="12"/>
          </p:nvPr>
        </p:nvSpPr>
        <p:spPr/>
        <p:txBody>
          <a:bodyPr/>
          <a:lstStyle/>
          <a:p>
            <a:fld id="{162F1D00-BD13-4404-86B0-79703945A0A7}" type="slidenum">
              <a:rPr lang="en-US" smtClean="0"/>
              <a:t>60</a:t>
            </a:fld>
            <a:endParaRPr lang="en-US"/>
          </a:p>
        </p:txBody>
      </p:sp>
    </p:spTree>
    <p:extLst>
      <p:ext uri="{BB962C8B-B14F-4D97-AF65-F5344CB8AC3E}">
        <p14:creationId xmlns:p14="http://schemas.microsoft.com/office/powerpoint/2010/main" val="24057487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65BD7-B3E1-420D-9986-6AC175669F6D}"/>
              </a:ext>
            </a:extLst>
          </p:cNvPr>
          <p:cNvSpPr>
            <a:spLocks noGrp="1"/>
          </p:cNvSpPr>
          <p:nvPr>
            <p:ph type="title"/>
          </p:nvPr>
        </p:nvSpPr>
        <p:spPr/>
        <p:txBody>
          <a:bodyPr/>
          <a:lstStyle/>
          <a:p>
            <a:r>
              <a:rPr lang="fr-FR" dirty="0"/>
              <a:t>A l’école maternelle</a:t>
            </a:r>
          </a:p>
        </p:txBody>
      </p:sp>
      <p:sp>
        <p:nvSpPr>
          <p:cNvPr id="3" name="Espace réservé du contenu 2">
            <a:extLst>
              <a:ext uri="{FF2B5EF4-FFF2-40B4-BE49-F238E27FC236}">
                <a16:creationId xmlns:a16="http://schemas.microsoft.com/office/drawing/2014/main" id="{8FBC3B9A-0D64-0C24-B3A9-9327855F789F}"/>
              </a:ext>
            </a:extLst>
          </p:cNvPr>
          <p:cNvSpPr>
            <a:spLocks noGrp="1"/>
          </p:cNvSpPr>
          <p:nvPr>
            <p:ph idx="1"/>
          </p:nvPr>
        </p:nvSpPr>
        <p:spPr>
          <a:xfrm>
            <a:off x="498474" y="1587442"/>
            <a:ext cx="6124357" cy="4786464"/>
          </a:xfrm>
        </p:spPr>
        <p:txBody>
          <a:bodyPr/>
          <a:lstStyle/>
          <a:p>
            <a:r>
              <a:rPr lang="fr-FR" dirty="0"/>
              <a:t>SOLEM cible le développement langagier de tous les enfants : </a:t>
            </a:r>
          </a:p>
          <a:p>
            <a:endParaRPr lang="fr-FR" dirty="0"/>
          </a:p>
          <a:p>
            <a:pPr lvl="1"/>
            <a:r>
              <a:rPr lang="fr-FR" dirty="0"/>
              <a:t>Apprendre à observer les profils interactionnels des enfants et à identifier leurs besoins</a:t>
            </a:r>
          </a:p>
          <a:p>
            <a:pPr lvl="1"/>
            <a:endParaRPr lang="fr-FR" dirty="0"/>
          </a:p>
          <a:p>
            <a:pPr lvl="1"/>
            <a:r>
              <a:rPr lang="fr-FR" dirty="0"/>
              <a:t>mettre en place des stratégies soutenantes pour le développement du langage</a:t>
            </a:r>
          </a:p>
        </p:txBody>
      </p:sp>
      <p:sp>
        <p:nvSpPr>
          <p:cNvPr id="4" name="Espace réservé du numéro de diapositive 3">
            <a:extLst>
              <a:ext uri="{FF2B5EF4-FFF2-40B4-BE49-F238E27FC236}">
                <a16:creationId xmlns:a16="http://schemas.microsoft.com/office/drawing/2014/main" id="{25517D3E-C709-3046-DD02-C0737DD8E413}"/>
              </a:ext>
            </a:extLst>
          </p:cNvPr>
          <p:cNvSpPr>
            <a:spLocks noGrp="1"/>
          </p:cNvSpPr>
          <p:nvPr>
            <p:ph type="sldNum" sz="quarter" idx="12"/>
          </p:nvPr>
        </p:nvSpPr>
        <p:spPr/>
        <p:txBody>
          <a:bodyPr/>
          <a:lstStyle/>
          <a:p>
            <a:fld id="{162F1D00-BD13-4404-86B0-79703945A0A7}" type="slidenum">
              <a:rPr lang="en-US" smtClean="0"/>
              <a:t>61</a:t>
            </a:fld>
            <a:endParaRPr lang="en-US"/>
          </a:p>
        </p:txBody>
      </p:sp>
      <p:pic>
        <p:nvPicPr>
          <p:cNvPr id="5" name="Image 4" descr="Une image contenant texte, capture d’écran, Publicité en ligne, Site web&#10;&#10;Description générée automatiquement">
            <a:extLst>
              <a:ext uri="{FF2B5EF4-FFF2-40B4-BE49-F238E27FC236}">
                <a16:creationId xmlns:a16="http://schemas.microsoft.com/office/drawing/2014/main" id="{A027DBCE-C61B-319D-BEDD-9297253A1202}"/>
              </a:ext>
            </a:extLst>
          </p:cNvPr>
          <p:cNvPicPr>
            <a:picLocks noChangeAspect="1"/>
          </p:cNvPicPr>
          <p:nvPr/>
        </p:nvPicPr>
        <p:blipFill>
          <a:blip r:embed="rId3"/>
          <a:stretch>
            <a:fillRect/>
          </a:stretch>
        </p:blipFill>
        <p:spPr>
          <a:xfrm>
            <a:off x="6622832" y="1813403"/>
            <a:ext cx="2558054" cy="3803798"/>
          </a:xfrm>
          <a:prstGeom prst="rect">
            <a:avLst/>
          </a:prstGeom>
        </p:spPr>
      </p:pic>
      <p:sp>
        <p:nvSpPr>
          <p:cNvPr id="6" name="ZoneTexte 5">
            <a:extLst>
              <a:ext uri="{FF2B5EF4-FFF2-40B4-BE49-F238E27FC236}">
                <a16:creationId xmlns:a16="http://schemas.microsoft.com/office/drawing/2014/main" id="{1841491D-4E54-840E-6967-A2036DC925AB}"/>
              </a:ext>
            </a:extLst>
          </p:cNvPr>
          <p:cNvSpPr txBox="1"/>
          <p:nvPr/>
        </p:nvSpPr>
        <p:spPr>
          <a:xfrm>
            <a:off x="6622831" y="6373906"/>
            <a:ext cx="2323945" cy="369332"/>
          </a:xfrm>
          <a:prstGeom prst="rect">
            <a:avLst/>
          </a:prstGeom>
          <a:noFill/>
        </p:spPr>
        <p:txBody>
          <a:bodyPr wrap="square" rtlCol="0">
            <a:spAutoFit/>
          </a:bodyPr>
          <a:lstStyle/>
          <a:p>
            <a:r>
              <a:rPr lang="fr-FR" dirty="0"/>
              <a:t>Maillart et al., 2020</a:t>
            </a:r>
          </a:p>
        </p:txBody>
      </p:sp>
    </p:spTree>
    <p:extLst>
      <p:ext uri="{BB962C8B-B14F-4D97-AF65-F5344CB8AC3E}">
        <p14:creationId xmlns:p14="http://schemas.microsoft.com/office/powerpoint/2010/main" val="1436226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6E8F3-13BF-26A8-50DC-86ED6814319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B42C5F2-CEF5-059F-B903-863074797BB5}"/>
              </a:ext>
            </a:extLst>
          </p:cNvPr>
          <p:cNvSpPr>
            <a:spLocks noGrp="1"/>
          </p:cNvSpPr>
          <p:nvPr>
            <p:ph type="title"/>
          </p:nvPr>
        </p:nvSpPr>
        <p:spPr>
          <a:xfrm>
            <a:off x="910053" y="1198648"/>
            <a:ext cx="7895845" cy="857250"/>
          </a:xfrm>
        </p:spPr>
        <p:txBody>
          <a:bodyPr>
            <a:noAutofit/>
          </a:bodyPr>
          <a:lstStyle/>
          <a:p>
            <a:pPr algn="ctr"/>
            <a:r>
              <a:rPr lang="fr-FR" sz="2700" b="1" dirty="0">
                <a:latin typeface="+mn-lt"/>
                <a:cs typeface="AkayaKanadaka" panose="02010502080401010103" pitchFamily="2" charset="77"/>
              </a:rPr>
              <a:t>SOLEM</a:t>
            </a:r>
            <a:br>
              <a:rPr lang="fr-FR" sz="2700" dirty="0">
                <a:solidFill>
                  <a:srgbClr val="00B050"/>
                </a:solidFill>
                <a:latin typeface="+mn-lt"/>
                <a:cs typeface="AkayaKanadaka" panose="02010502080401010103" pitchFamily="2" charset="77"/>
              </a:rPr>
            </a:br>
            <a:endParaRPr lang="fr-FR" sz="2700" b="1" dirty="0">
              <a:solidFill>
                <a:srgbClr val="002060"/>
              </a:solidFill>
              <a:latin typeface="+mn-lt"/>
              <a:cs typeface="AkayaKanadaka" panose="02010502080401010103" pitchFamily="2" charset="77"/>
            </a:endParaRPr>
          </a:p>
        </p:txBody>
      </p:sp>
      <p:graphicFrame>
        <p:nvGraphicFramePr>
          <p:cNvPr id="4" name="Diagramme 3">
            <a:extLst>
              <a:ext uri="{FF2B5EF4-FFF2-40B4-BE49-F238E27FC236}">
                <a16:creationId xmlns:a16="http://schemas.microsoft.com/office/drawing/2014/main" id="{18E28502-810B-D551-A499-416E3C83C8B3}"/>
              </a:ext>
            </a:extLst>
          </p:cNvPr>
          <p:cNvGraphicFramePr/>
          <p:nvPr/>
        </p:nvGraphicFramePr>
        <p:xfrm>
          <a:off x="1299063" y="2482545"/>
          <a:ext cx="7506834" cy="2694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arenthèse ouvrante 7">
            <a:extLst>
              <a:ext uri="{FF2B5EF4-FFF2-40B4-BE49-F238E27FC236}">
                <a16:creationId xmlns:a16="http://schemas.microsoft.com/office/drawing/2014/main" id="{5FA08616-642E-D0A8-D215-040612ECA96B}"/>
              </a:ext>
            </a:extLst>
          </p:cNvPr>
          <p:cNvSpPr/>
          <p:nvPr/>
        </p:nvSpPr>
        <p:spPr>
          <a:xfrm rot="16200000">
            <a:off x="6757319" y="2076834"/>
            <a:ext cx="264102" cy="4258515"/>
          </a:xfrm>
          <a:prstGeom prst="leftBracket">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5C90949F-4E17-2EA0-5BF5-B7FF20139213}"/>
              </a:ext>
            </a:extLst>
          </p:cNvPr>
          <p:cNvSpPr txBox="1"/>
          <p:nvPr/>
        </p:nvSpPr>
        <p:spPr>
          <a:xfrm>
            <a:off x="2297315" y="3396217"/>
            <a:ext cx="651140" cy="248209"/>
          </a:xfrm>
          <a:prstGeom prst="rect">
            <a:avLst/>
          </a:prstGeom>
          <a:no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BESOINS</a:t>
            </a:r>
          </a:p>
        </p:txBody>
      </p:sp>
      <p:sp>
        <p:nvSpPr>
          <p:cNvPr id="10" name="ZoneTexte 9">
            <a:extLst>
              <a:ext uri="{FF2B5EF4-FFF2-40B4-BE49-F238E27FC236}">
                <a16:creationId xmlns:a16="http://schemas.microsoft.com/office/drawing/2014/main" id="{C3F00B1D-77D2-D1B2-3F1E-4CC9A7C8CEA0}"/>
              </a:ext>
            </a:extLst>
          </p:cNvPr>
          <p:cNvSpPr txBox="1"/>
          <p:nvPr/>
        </p:nvSpPr>
        <p:spPr>
          <a:xfrm>
            <a:off x="5385426" y="3981030"/>
            <a:ext cx="667170" cy="248209"/>
          </a:xfrm>
          <a:prstGeom prst="rect">
            <a:avLst/>
          </a:prstGeom>
          <a:noFill/>
          <a:ln>
            <a:solidFill>
              <a:srgbClr val="C0000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srgbClr val="C00000"/>
                </a:solidFill>
                <a:effectLst/>
                <a:uLnTx/>
                <a:uFillTx/>
                <a:latin typeface="Calibri" panose="020F0502020204030204"/>
                <a:ea typeface="+mn-ea"/>
                <a:cs typeface="+mn-cs"/>
              </a:rPr>
              <a:t>SOUTIEN</a:t>
            </a:r>
          </a:p>
        </p:txBody>
      </p:sp>
      <p:pic>
        <p:nvPicPr>
          <p:cNvPr id="12" name="Image 12">
            <a:extLst>
              <a:ext uri="{FF2B5EF4-FFF2-40B4-BE49-F238E27FC236}">
                <a16:creationId xmlns:a16="http://schemas.microsoft.com/office/drawing/2014/main" id="{A89F4BC3-CEE5-51F5-CFE6-41FA53F3FB5D}"/>
              </a:ext>
            </a:extLst>
          </p:cNvPr>
          <p:cNvPicPr/>
          <p:nvPr/>
        </p:nvPicPr>
        <p:blipFill>
          <a:blip r:embed="rId8"/>
          <a:stretch/>
        </p:blipFill>
        <p:spPr>
          <a:xfrm>
            <a:off x="6241514" y="3486655"/>
            <a:ext cx="2002897" cy="881867"/>
          </a:xfrm>
          <a:prstGeom prst="rect">
            <a:avLst/>
          </a:prstGeom>
          <a:ln>
            <a:noFill/>
          </a:ln>
        </p:spPr>
      </p:pic>
      <p:sp>
        <p:nvSpPr>
          <p:cNvPr id="5" name="Parenthèse fermante 4">
            <a:extLst>
              <a:ext uri="{FF2B5EF4-FFF2-40B4-BE49-F238E27FC236}">
                <a16:creationId xmlns:a16="http://schemas.microsoft.com/office/drawing/2014/main" id="{90E71D31-22E1-F260-15EB-97BAE233F4AB}"/>
              </a:ext>
            </a:extLst>
          </p:cNvPr>
          <p:cNvSpPr/>
          <p:nvPr/>
        </p:nvSpPr>
        <p:spPr>
          <a:xfrm rot="16200000">
            <a:off x="2741165" y="1496622"/>
            <a:ext cx="273046" cy="358270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26A7AAD0-7E11-87F8-ABC0-F8C00A020750}"/>
              </a:ext>
            </a:extLst>
          </p:cNvPr>
          <p:cNvPicPr>
            <a:picLocks noChangeAspect="1"/>
          </p:cNvPicPr>
          <p:nvPr/>
        </p:nvPicPr>
        <p:blipFill>
          <a:blip r:embed="rId9"/>
          <a:stretch>
            <a:fillRect/>
          </a:stretch>
        </p:blipFill>
        <p:spPr>
          <a:xfrm>
            <a:off x="1608388" y="3258110"/>
            <a:ext cx="494250" cy="795708"/>
          </a:xfrm>
          <a:prstGeom prst="rect">
            <a:avLst/>
          </a:prstGeom>
        </p:spPr>
      </p:pic>
      <p:pic>
        <p:nvPicPr>
          <p:cNvPr id="11" name="Image 10">
            <a:extLst>
              <a:ext uri="{FF2B5EF4-FFF2-40B4-BE49-F238E27FC236}">
                <a16:creationId xmlns:a16="http://schemas.microsoft.com/office/drawing/2014/main" id="{6D6D8B9E-38DA-E6F6-5F26-72FBE0916372}"/>
              </a:ext>
            </a:extLst>
          </p:cNvPr>
          <p:cNvPicPr>
            <a:picLocks noChangeAspect="1"/>
          </p:cNvPicPr>
          <p:nvPr/>
        </p:nvPicPr>
        <p:blipFill>
          <a:blip r:embed="rId10"/>
          <a:stretch>
            <a:fillRect/>
          </a:stretch>
        </p:blipFill>
        <p:spPr>
          <a:xfrm>
            <a:off x="143509" y="5531590"/>
            <a:ext cx="942824" cy="369876"/>
          </a:xfrm>
          <a:prstGeom prst="rect">
            <a:avLst/>
          </a:prstGeom>
        </p:spPr>
      </p:pic>
      <p:sp>
        <p:nvSpPr>
          <p:cNvPr id="3" name="Rectangle 2">
            <a:extLst>
              <a:ext uri="{FF2B5EF4-FFF2-40B4-BE49-F238E27FC236}">
                <a16:creationId xmlns:a16="http://schemas.microsoft.com/office/drawing/2014/main" id="{9E3560CB-2A9F-4F63-9923-04735F339945}"/>
              </a:ext>
            </a:extLst>
          </p:cNvPr>
          <p:cNvSpPr/>
          <p:nvPr/>
        </p:nvSpPr>
        <p:spPr>
          <a:xfrm>
            <a:off x="336884" y="2111269"/>
            <a:ext cx="4572000" cy="885371"/>
          </a:xfrm>
          <a:prstGeom prst="rect">
            <a:avLst/>
          </a:prstGeom>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200" b="1" i="0" u="none" strike="noStrike" kern="1200" cap="none" spc="-1" normalizeH="0" baseline="0" noProof="0" dirty="0">
                <a:ln>
                  <a:noFill/>
                </a:ln>
                <a:solidFill>
                  <a:srgbClr val="C00000"/>
                </a:solidFill>
                <a:effectLst/>
                <a:uLnTx/>
                <a:uFillTx/>
                <a:latin typeface="Bradley Hand ITC" panose="03070402050302030203" pitchFamily="66" charset="0"/>
                <a:ea typeface="Calibri"/>
                <a:cs typeface="+mn-cs"/>
              </a:rPr>
              <a:t>Phase 1</a:t>
            </a:r>
            <a:r>
              <a:rPr kumimoji="0" lang="fr-FR" sz="1200" b="0" i="0" u="none" strike="noStrike" kern="1200" cap="none" spc="-1" normalizeH="0" baseline="0" noProof="0" dirty="0">
                <a:ln>
                  <a:noFill/>
                </a:ln>
                <a:solidFill>
                  <a:prstClr val="black"/>
                </a:solidFill>
                <a:effectLst/>
                <a:uLnTx/>
                <a:uFillTx/>
                <a:latin typeface="Bradley Hand ITC" panose="03070402050302030203" pitchFamily="66" charset="0"/>
                <a:ea typeface="Calibri"/>
                <a:cs typeface="+mn-cs"/>
              </a:rPr>
              <a:t> : </a:t>
            </a:r>
            <a:r>
              <a:rPr kumimoji="0" lang="fr-FR" sz="1200" b="1" i="0" u="sng" strike="noStrike" kern="1200" cap="none" spc="-1" normalizeH="0" baseline="0" noProof="0" dirty="0">
                <a:ln>
                  <a:noFill/>
                </a:ln>
                <a:solidFill>
                  <a:srgbClr val="C00000"/>
                </a:solidFill>
                <a:effectLst/>
                <a:uLnTx/>
                <a:uFillTx/>
                <a:latin typeface="Bradley Hand ITC" panose="03070402050302030203" pitchFamily="66" charset="0"/>
                <a:ea typeface="Calibri"/>
                <a:cs typeface="+mn-cs"/>
              </a:rPr>
              <a:t>Observation</a:t>
            </a:r>
            <a:r>
              <a:rPr kumimoji="0" lang="fr-FR" sz="1200" b="1" i="0" u="sng" strike="noStrike" kern="1200" cap="none" spc="-1" normalizeH="0" baseline="0" noProof="0" dirty="0">
                <a:ln>
                  <a:noFill/>
                </a:ln>
                <a:solidFill>
                  <a:prstClr val="black"/>
                </a:solidFill>
                <a:effectLst/>
                <a:uLnTx/>
                <a:uFillTx/>
                <a:latin typeface="Bradley Hand ITC" panose="03070402050302030203" pitchFamily="66" charset="0"/>
                <a:ea typeface="Calibri"/>
                <a:cs typeface="+mn-cs"/>
              </a:rPr>
              <a:t> </a:t>
            </a:r>
          </a:p>
          <a:p>
            <a:pPr marL="257715" marR="0" lvl="0" indent="0" algn="just" defTabSz="914400" rtl="0" eaLnBrk="1" fontAlgn="auto" latinLnBrk="0" hangingPunct="1">
              <a:lnSpc>
                <a:spcPct val="90000"/>
              </a:lnSpc>
              <a:spcBef>
                <a:spcPts val="451"/>
              </a:spcBef>
              <a:spcAft>
                <a:spcPts val="0"/>
              </a:spcAft>
              <a:buClr>
                <a:srgbClr val="94C600"/>
              </a:buClr>
              <a:buSzPct val="70000"/>
              <a:buFont typeface="Wingdings" panose="05000000000000000000" pitchFamily="2" charset="2"/>
              <a:buChar char="§"/>
              <a:tabLst/>
              <a:defRPr/>
            </a:pPr>
            <a:r>
              <a:rPr kumimoji="0" lang="fr-FR" sz="1200" b="0" i="0" u="none" strike="noStrike" kern="1200" cap="none" spc="-1" normalizeH="0" baseline="0" noProof="0" dirty="0">
                <a:ln>
                  <a:noFill/>
                </a:ln>
                <a:solidFill>
                  <a:srgbClr val="002060"/>
                </a:solidFill>
                <a:effectLst/>
                <a:uLnTx/>
                <a:uFillTx/>
                <a:latin typeface="Calibri" panose="020F0502020204030204"/>
                <a:ea typeface="+mn-ea"/>
                <a:cs typeface="+mn-cs"/>
              </a:rPr>
              <a:t>Savoir observer ses propres interactions avec les enfants</a:t>
            </a:r>
          </a:p>
          <a:p>
            <a:pPr marL="257715" marR="0" lvl="0" indent="0" algn="just" defTabSz="914400" rtl="0" eaLnBrk="1" fontAlgn="auto" latinLnBrk="0" hangingPunct="1">
              <a:lnSpc>
                <a:spcPct val="90000"/>
              </a:lnSpc>
              <a:spcBef>
                <a:spcPts val="451"/>
              </a:spcBef>
              <a:spcAft>
                <a:spcPts val="0"/>
              </a:spcAft>
              <a:buClr>
                <a:srgbClr val="94C600"/>
              </a:buClr>
              <a:buSzPct val="70000"/>
              <a:buFont typeface="Wingdings" panose="05000000000000000000" pitchFamily="2" charset="2"/>
              <a:buChar char="§"/>
              <a:tabLst/>
              <a:defRPr/>
            </a:pPr>
            <a:r>
              <a:rPr kumimoji="0" lang="fr-FR" sz="1200" b="0" i="0" u="none" strike="noStrike" kern="1200" cap="none" spc="-1" normalizeH="0" baseline="0" noProof="0" dirty="0">
                <a:ln>
                  <a:noFill/>
                </a:ln>
                <a:solidFill>
                  <a:srgbClr val="002060"/>
                </a:solidFill>
                <a:effectLst/>
                <a:uLnTx/>
                <a:uFillTx/>
                <a:latin typeface="Calibri" panose="020F0502020204030204"/>
                <a:ea typeface="+mn-ea"/>
                <a:cs typeface="+mn-cs"/>
              </a:rPr>
              <a:t>Savoir observer les enfants de notre classe: intérêts et motivations</a:t>
            </a:r>
            <a:endParaRPr kumimoji="0" lang="en-US" sz="1200" b="0" i="0" u="none" strike="noStrike" kern="1200" cap="none" spc="-1" normalizeH="0" baseline="0" noProof="0" dirty="0">
              <a:ln>
                <a:noFill/>
              </a:ln>
              <a:solidFill>
                <a:srgbClr val="002060"/>
              </a:solidFill>
              <a:effectLst/>
              <a:uLnTx/>
              <a:uFillTx/>
              <a:latin typeface="Calibri" panose="020F0502020204030204"/>
              <a:ea typeface="+mn-ea"/>
              <a:cs typeface="+mn-cs"/>
            </a:endParaRPr>
          </a:p>
        </p:txBody>
      </p:sp>
      <p:sp>
        <p:nvSpPr>
          <p:cNvPr id="7" name="Rectangle à coins arrondis 6">
            <a:extLst>
              <a:ext uri="{FF2B5EF4-FFF2-40B4-BE49-F238E27FC236}">
                <a16:creationId xmlns:a16="http://schemas.microsoft.com/office/drawing/2014/main" id="{7E2C55C7-4997-67C1-13D5-2B279DFEAE36}"/>
              </a:ext>
            </a:extLst>
          </p:cNvPr>
          <p:cNvSpPr/>
          <p:nvPr/>
        </p:nvSpPr>
        <p:spPr>
          <a:xfrm>
            <a:off x="143509" y="4244501"/>
            <a:ext cx="1065926" cy="5792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825" b="0" i="0" u="none" strike="noStrike" kern="1200" cap="none" spc="0" normalizeH="0" baseline="0" noProof="0" dirty="0">
                <a:ln>
                  <a:noFill/>
                </a:ln>
                <a:solidFill>
                  <a:prstClr val="white"/>
                </a:solidFill>
                <a:effectLst/>
                <a:uLnTx/>
                <a:uFillTx/>
                <a:latin typeface="Calibri" panose="020F0502020204030204"/>
                <a:ea typeface="+mn-ea"/>
                <a:cs typeface="+mn-cs"/>
              </a:rPr>
              <a:t>Les préalables: immersion en classe</a:t>
            </a:r>
          </a:p>
        </p:txBody>
      </p:sp>
      <p:sp>
        <p:nvSpPr>
          <p:cNvPr id="14" name="Rectangle 13">
            <a:extLst>
              <a:ext uri="{FF2B5EF4-FFF2-40B4-BE49-F238E27FC236}">
                <a16:creationId xmlns:a16="http://schemas.microsoft.com/office/drawing/2014/main" id="{B64C1063-7203-B95A-04BB-97F37C1DFA41}"/>
              </a:ext>
            </a:extLst>
          </p:cNvPr>
          <p:cNvSpPr/>
          <p:nvPr/>
        </p:nvSpPr>
        <p:spPr>
          <a:xfrm>
            <a:off x="4760112" y="4567664"/>
            <a:ext cx="4258515" cy="65505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fr-FR" sz="1200" b="0" i="0" u="none" strike="noStrike" kern="1200" cap="none" spc="-1" normalizeH="0" baseline="0" noProof="0" dirty="0">
                <a:ln>
                  <a:noFill/>
                </a:ln>
                <a:solidFill>
                  <a:prstClr val="black"/>
                </a:solidFill>
                <a:effectLst/>
                <a:uLnTx/>
                <a:uFillTx/>
                <a:latin typeface="Bradley Hand ITC" panose="03070402050302030203" pitchFamily="66" charset="0"/>
                <a:ea typeface="Calibri"/>
                <a:cs typeface="+mn-cs"/>
              </a:rPr>
              <a:t> </a:t>
            </a:r>
            <a:r>
              <a:rPr kumimoji="0" lang="fr-FR" sz="1200" b="1" i="0" u="none" strike="noStrike" kern="1200" cap="none" spc="-1" normalizeH="0" baseline="0" noProof="0" dirty="0">
                <a:ln>
                  <a:noFill/>
                </a:ln>
                <a:solidFill>
                  <a:srgbClr val="C00000"/>
                </a:solidFill>
                <a:effectLst/>
                <a:uLnTx/>
                <a:uFillTx/>
                <a:latin typeface="Bradley Hand ITC" panose="03070402050302030203" pitchFamily="66" charset="0"/>
                <a:ea typeface="Calibri"/>
                <a:cs typeface="+mn-cs"/>
              </a:rPr>
              <a:t>Phase 2</a:t>
            </a:r>
            <a:r>
              <a:rPr kumimoji="0" lang="fr-FR" sz="1200" b="1" i="0" u="none" strike="noStrike" kern="1200" cap="none" spc="-1" normalizeH="0" baseline="0" noProof="0" dirty="0">
                <a:ln>
                  <a:noFill/>
                </a:ln>
                <a:solidFill>
                  <a:prstClr val="black"/>
                </a:solidFill>
                <a:effectLst/>
                <a:uLnTx/>
                <a:uFillTx/>
                <a:latin typeface="Bradley Hand ITC" panose="03070402050302030203" pitchFamily="66" charset="0"/>
                <a:ea typeface="Calibri"/>
                <a:cs typeface="+mn-cs"/>
              </a:rPr>
              <a:t> : </a:t>
            </a:r>
            <a:r>
              <a:rPr kumimoji="0" lang="fr-FR" sz="1200" b="1" i="0" u="sng" strike="noStrike" kern="1200" cap="none" spc="-1" normalizeH="0" baseline="0" noProof="0" dirty="0">
                <a:ln>
                  <a:noFill/>
                </a:ln>
                <a:solidFill>
                  <a:srgbClr val="C00000"/>
                </a:solidFill>
                <a:effectLst/>
                <a:uLnTx/>
                <a:uFillTx/>
                <a:latin typeface="Bradley Hand ITC" panose="03070402050302030203" pitchFamily="66" charset="0"/>
                <a:ea typeface="Calibri"/>
                <a:cs typeface="+mn-cs"/>
              </a:rPr>
              <a:t>Soutenir</a:t>
            </a:r>
            <a:r>
              <a:rPr kumimoji="0" lang="fr-FR" sz="1200" b="0" i="0" u="none" strike="noStrike" kern="1200" cap="none" spc="-1" normalizeH="0" baseline="0" noProof="0" dirty="0">
                <a:ln>
                  <a:noFill/>
                </a:ln>
                <a:solidFill>
                  <a:prstClr val="black"/>
                </a:solidFill>
                <a:effectLst/>
                <a:uLnTx/>
                <a:uFillTx/>
                <a:latin typeface="Bradley Hand ITC" panose="03070402050302030203" pitchFamily="66" charset="0"/>
                <a:ea typeface="Calibri"/>
                <a:cs typeface="+mn-cs"/>
              </a:rPr>
              <a:t> </a:t>
            </a:r>
            <a:r>
              <a:rPr kumimoji="0" lang="fr-FR" sz="1200" b="0" i="0" u="none" strike="noStrike" kern="1200" cap="none" spc="-1" normalizeH="0" baseline="0" noProof="0" dirty="0">
                <a:ln>
                  <a:noFill/>
                </a:ln>
                <a:solidFill>
                  <a:srgbClr val="002060"/>
                </a:solidFill>
                <a:effectLst/>
                <a:uLnTx/>
                <a:uFillTx/>
                <a:latin typeface="Bradley Hand ITC" panose="03070402050302030203" pitchFamily="66" charset="0"/>
                <a:ea typeface="Calibri"/>
                <a:cs typeface="+mn-cs"/>
              </a:rPr>
              <a:t>le langage et la communication</a:t>
            </a:r>
            <a:endParaRPr kumimoji="0" lang="en-US" sz="1200" b="0" i="0" u="none" strike="noStrike" kern="1200" cap="none" spc="-1" normalizeH="0" baseline="0" noProof="0" dirty="0">
              <a:ln>
                <a:noFill/>
              </a:ln>
              <a:solidFill>
                <a:srgbClr val="002060"/>
              </a:solidFill>
              <a:effectLst/>
              <a:uLnTx/>
              <a:uFillTx/>
              <a:latin typeface="Bradley Hand ITC" panose="03070402050302030203" pitchFamily="66" charset="0"/>
              <a:ea typeface="+mn-ea"/>
              <a:cs typeface="+mn-cs"/>
            </a:endParaRPr>
          </a:p>
          <a:p>
            <a:pPr marL="540" marR="0" lvl="0" indent="0" algn="just" defTabSz="914400" rtl="0" eaLnBrk="1" fontAlgn="auto" latinLnBrk="0" hangingPunct="1">
              <a:lnSpc>
                <a:spcPct val="90000"/>
              </a:lnSpc>
              <a:spcBef>
                <a:spcPts val="451"/>
              </a:spcBef>
              <a:spcAft>
                <a:spcPts val="0"/>
              </a:spcAft>
              <a:buClr>
                <a:srgbClr val="94C600"/>
              </a:buClr>
              <a:buSzPct val="70000"/>
              <a:buFontTx/>
              <a:buNone/>
              <a:tabLst/>
              <a:defRPr/>
            </a:pPr>
            <a:r>
              <a:rPr kumimoji="0" lang="fr-FR" sz="1200" b="0" i="0" u="none" strike="noStrike" kern="1200" cap="none" spc="-1" normalizeH="0" baseline="0" noProof="0" dirty="0">
                <a:ln>
                  <a:noFill/>
                </a:ln>
                <a:solidFill>
                  <a:srgbClr val="002060"/>
                </a:solidFill>
                <a:effectLst/>
                <a:uLnTx/>
                <a:uFillTx/>
                <a:latin typeface="Calibri" panose="020F0502020204030204"/>
                <a:ea typeface="Calibri"/>
                <a:cs typeface="+mn-cs"/>
              </a:rPr>
              <a:t>Utiliser des stratégies permettant de soutenir le langage et la communication de </a:t>
            </a:r>
            <a:r>
              <a:rPr kumimoji="0" lang="fr-FR" sz="1200" b="0" i="0" u="sng" strike="noStrike" kern="1200" cap="none" spc="-1" normalizeH="0" baseline="0" noProof="0" dirty="0">
                <a:ln>
                  <a:noFill/>
                </a:ln>
                <a:solidFill>
                  <a:srgbClr val="002060"/>
                </a:solidFill>
                <a:effectLst/>
                <a:uLnTx/>
                <a:uFillTx/>
                <a:latin typeface="Calibri" panose="020F0502020204030204"/>
                <a:ea typeface="Calibri"/>
                <a:cs typeface="+mn-cs"/>
              </a:rPr>
              <a:t>tous</a:t>
            </a:r>
            <a:r>
              <a:rPr kumimoji="0" lang="fr-FR" sz="1200" b="0" i="0" u="none" strike="noStrike" kern="1200" cap="none" spc="-1" normalizeH="0" baseline="0" noProof="0" dirty="0">
                <a:ln>
                  <a:noFill/>
                </a:ln>
                <a:solidFill>
                  <a:srgbClr val="002060"/>
                </a:solidFill>
                <a:effectLst/>
                <a:uLnTx/>
                <a:uFillTx/>
                <a:latin typeface="Calibri" panose="020F0502020204030204"/>
                <a:ea typeface="Calibri"/>
                <a:cs typeface="+mn-cs"/>
              </a:rPr>
              <a:t> les enfants, </a:t>
            </a:r>
            <a:r>
              <a:rPr kumimoji="0" lang="fr-FR" sz="1200" b="0" i="0" u="sng" strike="noStrike" kern="1200" cap="none" spc="-1" normalizeH="0" baseline="0" noProof="0" dirty="0">
                <a:ln>
                  <a:noFill/>
                </a:ln>
                <a:solidFill>
                  <a:srgbClr val="002060"/>
                </a:solidFill>
                <a:effectLst/>
                <a:uLnTx/>
                <a:uFillTx/>
                <a:latin typeface="Calibri" panose="020F0502020204030204"/>
                <a:ea typeface="Calibri"/>
                <a:cs typeface="+mn-cs"/>
              </a:rPr>
              <a:t>dans toutes les situations.</a:t>
            </a:r>
          </a:p>
        </p:txBody>
      </p:sp>
      <p:pic>
        <p:nvPicPr>
          <p:cNvPr id="15" name="Image 14">
            <a:extLst>
              <a:ext uri="{FF2B5EF4-FFF2-40B4-BE49-F238E27FC236}">
                <a16:creationId xmlns:a16="http://schemas.microsoft.com/office/drawing/2014/main" id="{568F2B82-6FAC-B1EC-C4B8-7427377A2C3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885" t="75037" r="89521" b="13762"/>
          <a:stretch/>
        </p:blipFill>
        <p:spPr>
          <a:xfrm>
            <a:off x="293959" y="3815279"/>
            <a:ext cx="898739" cy="477078"/>
          </a:xfrm>
          <a:prstGeom prst="rect">
            <a:avLst/>
          </a:prstGeom>
        </p:spPr>
      </p:pic>
      <p:pic>
        <p:nvPicPr>
          <p:cNvPr id="16" name="Image 15">
            <a:extLst>
              <a:ext uri="{FF2B5EF4-FFF2-40B4-BE49-F238E27FC236}">
                <a16:creationId xmlns:a16="http://schemas.microsoft.com/office/drawing/2014/main" id="{ED6694BC-917F-968E-D9BD-BF23473AAD04}"/>
              </a:ext>
            </a:extLst>
          </p:cNvPr>
          <p:cNvPicPr>
            <a:picLocks noChangeAspect="1"/>
          </p:cNvPicPr>
          <p:nvPr/>
        </p:nvPicPr>
        <p:blipFill>
          <a:blip r:embed="rId12"/>
          <a:stretch>
            <a:fillRect/>
          </a:stretch>
        </p:blipFill>
        <p:spPr>
          <a:xfrm>
            <a:off x="7838020" y="5596649"/>
            <a:ext cx="1258369" cy="324030"/>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869207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P spid="9" grpId="0" animBg="1"/>
      <p:bldP spid="10" grpId="0" animBg="1"/>
      <p:bldP spid="5" grpId="0" animBg="1"/>
      <p:bldP spid="7" grpId="0" animBg="1"/>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689B5-8EB7-CB86-C3D3-9C8766016FA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329A79B-983B-8FC4-6C17-BB0246922339}"/>
              </a:ext>
            </a:extLst>
          </p:cNvPr>
          <p:cNvSpPr>
            <a:spLocks noGrp="1"/>
          </p:cNvSpPr>
          <p:nvPr>
            <p:ph idx="1"/>
          </p:nvPr>
        </p:nvSpPr>
        <p:spPr>
          <a:xfrm>
            <a:off x="347869" y="1327102"/>
            <a:ext cx="8448261" cy="4538722"/>
          </a:xfrm>
        </p:spPr>
        <p:txBody>
          <a:bodyPr/>
          <a:lstStyle/>
          <a:p>
            <a:endParaRPr lang="fr-FR" dirty="0"/>
          </a:p>
          <a:p>
            <a:r>
              <a:rPr lang="fr-FR" dirty="0"/>
              <a:t>Approche </a:t>
            </a:r>
            <a:r>
              <a:rPr lang="fr-FR" b="1" dirty="0"/>
              <a:t>sélective ciblée </a:t>
            </a:r>
            <a:r>
              <a:rPr lang="fr-FR" dirty="0"/>
              <a:t>: sous-groupe </a:t>
            </a:r>
            <a:r>
              <a:rPr lang="fr-FR" b="1" dirty="0"/>
              <a:t>le plus à risque </a:t>
            </a:r>
            <a:r>
              <a:rPr lang="fr-FR" dirty="0"/>
              <a:t>d’un mauvais développement du langage = </a:t>
            </a:r>
            <a:r>
              <a:rPr lang="fr-FR" u="sng" dirty="0"/>
              <a:t>les enfants vivant dans une situation de vulnérabilité sociale</a:t>
            </a:r>
          </a:p>
          <a:p>
            <a:endParaRPr lang="fr-FR" u="sng" dirty="0"/>
          </a:p>
          <a:p>
            <a:pPr lvl="1"/>
            <a:r>
              <a:rPr lang="fr-FR" dirty="0"/>
              <a:t>Le </a:t>
            </a:r>
            <a:r>
              <a:rPr lang="fr-FR" b="1" dirty="0"/>
              <a:t>développement du langage doit être un élément central </a:t>
            </a:r>
            <a:r>
              <a:rPr lang="fr-FR" dirty="0"/>
              <a:t>de l’aide offerte aux familles défavorisées </a:t>
            </a:r>
          </a:p>
          <a:p>
            <a:pPr lvl="1"/>
            <a:r>
              <a:rPr lang="fr-FR" dirty="0"/>
              <a:t>Soutien précoce aux familles pour les problématiques en amont (ressources parentales limitées en termes de temps et argent…)</a:t>
            </a:r>
          </a:p>
        </p:txBody>
      </p:sp>
      <p:sp>
        <p:nvSpPr>
          <p:cNvPr id="4" name="Espace réservé du numéro de diapositive 3">
            <a:extLst>
              <a:ext uri="{FF2B5EF4-FFF2-40B4-BE49-F238E27FC236}">
                <a16:creationId xmlns:a16="http://schemas.microsoft.com/office/drawing/2014/main" id="{00418A15-BD65-31DF-4A55-FF70EB21C34F}"/>
              </a:ext>
            </a:extLst>
          </p:cNvPr>
          <p:cNvSpPr>
            <a:spLocks noGrp="1"/>
          </p:cNvSpPr>
          <p:nvPr>
            <p:ph type="sldNum" sz="quarter" idx="12"/>
          </p:nvPr>
        </p:nvSpPr>
        <p:spPr/>
        <p:txBody>
          <a:bodyPr/>
          <a:lstStyle/>
          <a:p>
            <a:fld id="{162F1D00-BD13-4404-86B0-79703945A0A7}" type="slidenum">
              <a:rPr lang="en-US" smtClean="0"/>
              <a:t>63</a:t>
            </a:fld>
            <a:endParaRPr lang="en-US"/>
          </a:p>
        </p:txBody>
      </p:sp>
      <p:grpSp>
        <p:nvGrpSpPr>
          <p:cNvPr id="8" name="Groupe 7">
            <a:extLst>
              <a:ext uri="{FF2B5EF4-FFF2-40B4-BE49-F238E27FC236}">
                <a16:creationId xmlns:a16="http://schemas.microsoft.com/office/drawing/2014/main" id="{19541E7C-872F-B9FA-E3F5-D6291B3F61F1}"/>
              </a:ext>
            </a:extLst>
          </p:cNvPr>
          <p:cNvGrpSpPr/>
          <p:nvPr/>
        </p:nvGrpSpPr>
        <p:grpSpPr>
          <a:xfrm>
            <a:off x="498474" y="438497"/>
            <a:ext cx="2342554" cy="937021"/>
            <a:chOff x="1876722" y="1563489"/>
            <a:chExt cx="2342554" cy="937021"/>
          </a:xfrm>
        </p:grpSpPr>
        <p:sp>
          <p:nvSpPr>
            <p:cNvPr id="9" name="Chevron 8">
              <a:extLst>
                <a:ext uri="{FF2B5EF4-FFF2-40B4-BE49-F238E27FC236}">
                  <a16:creationId xmlns:a16="http://schemas.microsoft.com/office/drawing/2014/main" id="{D7987ED2-FA27-47D0-0FF9-1DD91CF0FD3F}"/>
                </a:ext>
              </a:extLst>
            </p:cNvPr>
            <p:cNvSpPr/>
            <p:nvPr/>
          </p:nvSpPr>
          <p:spPr>
            <a:xfrm>
              <a:off x="1876722" y="1563489"/>
              <a:ext cx="2342554" cy="937021"/>
            </a:xfrm>
            <a:prstGeom prst="chevron">
              <a:avLst/>
            </a:prstGeom>
          </p:spPr>
          <p:style>
            <a:lnRef idx="2">
              <a:schemeClr val="lt1">
                <a:hueOff val="0"/>
                <a:satOff val="0"/>
                <a:lumOff val="0"/>
                <a:alphaOff val="0"/>
              </a:schemeClr>
            </a:lnRef>
            <a:fillRef idx="1">
              <a:schemeClr val="accent4">
                <a:hueOff val="1102114"/>
                <a:satOff val="-3190"/>
                <a:lumOff val="-6569"/>
                <a:alphaOff val="0"/>
              </a:schemeClr>
            </a:fillRef>
            <a:effectRef idx="0">
              <a:schemeClr val="accent4">
                <a:hueOff val="1102114"/>
                <a:satOff val="-3190"/>
                <a:lumOff val="-6569"/>
                <a:alphaOff val="0"/>
              </a:schemeClr>
            </a:effectRef>
            <a:fontRef idx="minor">
              <a:schemeClr val="lt1"/>
            </a:fontRef>
          </p:style>
          <p:txBody>
            <a:bodyPr/>
            <a:lstStyle/>
            <a:p>
              <a:endParaRPr lang="fr-FR"/>
            </a:p>
          </p:txBody>
        </p:sp>
        <p:sp>
          <p:nvSpPr>
            <p:cNvPr id="10" name="Chevron 4">
              <a:extLst>
                <a:ext uri="{FF2B5EF4-FFF2-40B4-BE49-F238E27FC236}">
                  <a16:creationId xmlns:a16="http://schemas.microsoft.com/office/drawing/2014/main" id="{42EA0804-5FCD-DAE7-37F7-619B84847703}"/>
                </a:ext>
              </a:extLst>
            </p:cNvPr>
            <p:cNvSpPr txBox="1"/>
            <p:nvPr/>
          </p:nvSpPr>
          <p:spPr>
            <a:xfrm>
              <a:off x="2345233" y="1563489"/>
              <a:ext cx="1405533" cy="937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secondaire</a:t>
              </a:r>
            </a:p>
          </p:txBody>
        </p:sp>
      </p:grpSp>
      <p:sp>
        <p:nvSpPr>
          <p:cNvPr id="11" name="ZoneTexte 10">
            <a:extLst>
              <a:ext uri="{FF2B5EF4-FFF2-40B4-BE49-F238E27FC236}">
                <a16:creationId xmlns:a16="http://schemas.microsoft.com/office/drawing/2014/main" id="{6B8ED560-7FFA-8824-4069-354ECCA37C67}"/>
              </a:ext>
            </a:extLst>
          </p:cNvPr>
          <p:cNvSpPr txBox="1"/>
          <p:nvPr/>
        </p:nvSpPr>
        <p:spPr>
          <a:xfrm>
            <a:off x="6102626" y="6396547"/>
            <a:ext cx="2802518" cy="369332"/>
          </a:xfrm>
          <a:prstGeom prst="rect">
            <a:avLst/>
          </a:prstGeom>
          <a:noFill/>
        </p:spPr>
        <p:txBody>
          <a:bodyPr wrap="square" rtlCol="0">
            <a:spAutoFit/>
          </a:bodyPr>
          <a:lstStyle/>
          <a:p>
            <a:r>
              <a:rPr lang="fr-FR" dirty="0" err="1"/>
              <a:t>McKean</a:t>
            </a:r>
            <a:r>
              <a:rPr lang="fr-FR" dirty="0"/>
              <a:t> &amp; Reilly, 2023</a:t>
            </a:r>
          </a:p>
        </p:txBody>
      </p:sp>
      <p:sp>
        <p:nvSpPr>
          <p:cNvPr id="13" name="ZoneTexte 12">
            <a:extLst>
              <a:ext uri="{FF2B5EF4-FFF2-40B4-BE49-F238E27FC236}">
                <a16:creationId xmlns:a16="http://schemas.microsoft.com/office/drawing/2014/main" id="{5F4C24AF-1E4E-2329-3881-4B9AEAD6E0BF}"/>
              </a:ext>
            </a:extLst>
          </p:cNvPr>
          <p:cNvSpPr txBox="1"/>
          <p:nvPr/>
        </p:nvSpPr>
        <p:spPr>
          <a:xfrm>
            <a:off x="2372518" y="5430728"/>
            <a:ext cx="6559827" cy="923330"/>
          </a:xfrm>
          <a:prstGeom prst="rect">
            <a:avLst/>
          </a:prstGeom>
          <a:solidFill>
            <a:schemeClr val="accent4">
              <a:lumMod val="40000"/>
              <a:lumOff val="6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fr-FR" dirty="0"/>
              <a:t>Formation professionnelle continue </a:t>
            </a:r>
            <a:r>
              <a:rPr lang="fr-FR" dirty="0">
                <a:sym typeface="Wingdings" pitchFamily="2" charset="2"/>
              </a:rPr>
              <a:t> développer des connaissances et des compétences pour créer des environnements enrichissants sur le plan linguistique</a:t>
            </a:r>
            <a:endParaRPr lang="fr-FR" dirty="0"/>
          </a:p>
        </p:txBody>
      </p:sp>
      <p:pic>
        <p:nvPicPr>
          <p:cNvPr id="15" name="Image 14" descr="Une image contenant motif, habits, tissu, Grillage&#10;&#10;Description générée automatiquement">
            <a:extLst>
              <a:ext uri="{FF2B5EF4-FFF2-40B4-BE49-F238E27FC236}">
                <a16:creationId xmlns:a16="http://schemas.microsoft.com/office/drawing/2014/main" id="{6FC6D840-9DCE-BC7C-8803-6A86EF1B7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31" y="366953"/>
            <a:ext cx="1207052" cy="1207052"/>
          </a:xfrm>
          <a:prstGeom prst="rect">
            <a:avLst/>
          </a:prstGeom>
        </p:spPr>
      </p:pic>
    </p:spTree>
    <p:extLst>
      <p:ext uri="{BB962C8B-B14F-4D97-AF65-F5344CB8AC3E}">
        <p14:creationId xmlns:p14="http://schemas.microsoft.com/office/powerpoint/2010/main" val="955562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689B5-8EB7-CB86-C3D3-9C8766016FA8}"/>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329A79B-983B-8FC4-6C17-BB0246922339}"/>
              </a:ext>
            </a:extLst>
          </p:cNvPr>
          <p:cNvSpPr>
            <a:spLocks noGrp="1"/>
          </p:cNvSpPr>
          <p:nvPr>
            <p:ph idx="1"/>
          </p:nvPr>
        </p:nvSpPr>
        <p:spPr>
          <a:xfrm>
            <a:off x="347869" y="1327102"/>
            <a:ext cx="8448261" cy="4538722"/>
          </a:xfrm>
        </p:spPr>
        <p:txBody>
          <a:bodyPr/>
          <a:lstStyle/>
          <a:p>
            <a:endParaRPr lang="fr-FR" dirty="0"/>
          </a:p>
          <a:p>
            <a:r>
              <a:rPr lang="fr-FR" dirty="0"/>
              <a:t>Approche </a:t>
            </a:r>
            <a:r>
              <a:rPr lang="fr-FR" b="1" dirty="0"/>
              <a:t>sélective indiquée </a:t>
            </a:r>
            <a:r>
              <a:rPr lang="fr-FR" dirty="0"/>
              <a:t>: lorsqu’il y a des signes précoces</a:t>
            </a:r>
            <a:endParaRPr lang="fr-FR" u="sng" dirty="0"/>
          </a:p>
          <a:p>
            <a:pPr lvl="1"/>
            <a:r>
              <a:rPr lang="fr-FR" dirty="0"/>
              <a:t>Ne pas cibler des interventions en se basant uniquement sur les capacités linguistiques avant 4 ans</a:t>
            </a:r>
          </a:p>
          <a:p>
            <a:pPr lvl="1"/>
            <a:r>
              <a:rPr lang="fr-FR" dirty="0"/>
              <a:t>Construire des « modèles de risque » avec les risques de l’enfant et de l’environnement pour cibler les </a:t>
            </a:r>
            <a:r>
              <a:rPr lang="fr-FR" b="1" dirty="0"/>
              <a:t>trajectoires préoccupantes</a:t>
            </a:r>
          </a:p>
        </p:txBody>
      </p:sp>
      <p:sp>
        <p:nvSpPr>
          <p:cNvPr id="4" name="Espace réservé du numéro de diapositive 3">
            <a:extLst>
              <a:ext uri="{FF2B5EF4-FFF2-40B4-BE49-F238E27FC236}">
                <a16:creationId xmlns:a16="http://schemas.microsoft.com/office/drawing/2014/main" id="{00418A15-BD65-31DF-4A55-FF70EB21C34F}"/>
              </a:ext>
            </a:extLst>
          </p:cNvPr>
          <p:cNvSpPr>
            <a:spLocks noGrp="1"/>
          </p:cNvSpPr>
          <p:nvPr>
            <p:ph type="sldNum" sz="quarter" idx="12"/>
          </p:nvPr>
        </p:nvSpPr>
        <p:spPr/>
        <p:txBody>
          <a:bodyPr/>
          <a:lstStyle/>
          <a:p>
            <a:fld id="{162F1D00-BD13-4404-86B0-79703945A0A7}" type="slidenum">
              <a:rPr lang="en-US" smtClean="0"/>
              <a:t>64</a:t>
            </a:fld>
            <a:endParaRPr lang="en-US"/>
          </a:p>
        </p:txBody>
      </p:sp>
      <p:grpSp>
        <p:nvGrpSpPr>
          <p:cNvPr id="8" name="Groupe 7">
            <a:extLst>
              <a:ext uri="{FF2B5EF4-FFF2-40B4-BE49-F238E27FC236}">
                <a16:creationId xmlns:a16="http://schemas.microsoft.com/office/drawing/2014/main" id="{19541E7C-872F-B9FA-E3F5-D6291B3F61F1}"/>
              </a:ext>
            </a:extLst>
          </p:cNvPr>
          <p:cNvGrpSpPr/>
          <p:nvPr/>
        </p:nvGrpSpPr>
        <p:grpSpPr>
          <a:xfrm>
            <a:off x="498474" y="438497"/>
            <a:ext cx="2342554" cy="937021"/>
            <a:chOff x="1876722" y="1563489"/>
            <a:chExt cx="2342554" cy="937021"/>
          </a:xfrm>
        </p:grpSpPr>
        <p:sp>
          <p:nvSpPr>
            <p:cNvPr id="9" name="Chevron 8">
              <a:extLst>
                <a:ext uri="{FF2B5EF4-FFF2-40B4-BE49-F238E27FC236}">
                  <a16:creationId xmlns:a16="http://schemas.microsoft.com/office/drawing/2014/main" id="{D7987ED2-FA27-47D0-0FF9-1DD91CF0FD3F}"/>
                </a:ext>
              </a:extLst>
            </p:cNvPr>
            <p:cNvSpPr/>
            <p:nvPr/>
          </p:nvSpPr>
          <p:spPr>
            <a:xfrm>
              <a:off x="1876722" y="1563489"/>
              <a:ext cx="2342554" cy="937021"/>
            </a:xfrm>
            <a:prstGeom prst="chevron">
              <a:avLst/>
            </a:prstGeom>
          </p:spPr>
          <p:style>
            <a:lnRef idx="2">
              <a:schemeClr val="lt1">
                <a:hueOff val="0"/>
                <a:satOff val="0"/>
                <a:lumOff val="0"/>
                <a:alphaOff val="0"/>
              </a:schemeClr>
            </a:lnRef>
            <a:fillRef idx="1">
              <a:schemeClr val="accent4">
                <a:hueOff val="1102114"/>
                <a:satOff val="-3190"/>
                <a:lumOff val="-6569"/>
                <a:alphaOff val="0"/>
              </a:schemeClr>
            </a:fillRef>
            <a:effectRef idx="0">
              <a:schemeClr val="accent4">
                <a:hueOff val="1102114"/>
                <a:satOff val="-3190"/>
                <a:lumOff val="-6569"/>
                <a:alphaOff val="0"/>
              </a:schemeClr>
            </a:effectRef>
            <a:fontRef idx="minor">
              <a:schemeClr val="lt1"/>
            </a:fontRef>
          </p:style>
          <p:txBody>
            <a:bodyPr/>
            <a:lstStyle/>
            <a:p>
              <a:endParaRPr lang="fr-FR"/>
            </a:p>
          </p:txBody>
        </p:sp>
        <p:sp>
          <p:nvSpPr>
            <p:cNvPr id="10" name="Chevron 4">
              <a:extLst>
                <a:ext uri="{FF2B5EF4-FFF2-40B4-BE49-F238E27FC236}">
                  <a16:creationId xmlns:a16="http://schemas.microsoft.com/office/drawing/2014/main" id="{42EA0804-5FCD-DAE7-37F7-619B84847703}"/>
                </a:ext>
              </a:extLst>
            </p:cNvPr>
            <p:cNvSpPr txBox="1"/>
            <p:nvPr/>
          </p:nvSpPr>
          <p:spPr>
            <a:xfrm>
              <a:off x="2345233" y="1563489"/>
              <a:ext cx="1405533" cy="937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secondaire</a:t>
              </a:r>
            </a:p>
          </p:txBody>
        </p:sp>
      </p:grpSp>
      <p:sp>
        <p:nvSpPr>
          <p:cNvPr id="11" name="ZoneTexte 10">
            <a:extLst>
              <a:ext uri="{FF2B5EF4-FFF2-40B4-BE49-F238E27FC236}">
                <a16:creationId xmlns:a16="http://schemas.microsoft.com/office/drawing/2014/main" id="{6B8ED560-7FFA-8824-4069-354ECCA37C67}"/>
              </a:ext>
            </a:extLst>
          </p:cNvPr>
          <p:cNvSpPr txBox="1"/>
          <p:nvPr/>
        </p:nvSpPr>
        <p:spPr>
          <a:xfrm>
            <a:off x="6102626" y="6396547"/>
            <a:ext cx="2802518" cy="369332"/>
          </a:xfrm>
          <a:prstGeom prst="rect">
            <a:avLst/>
          </a:prstGeom>
          <a:noFill/>
        </p:spPr>
        <p:txBody>
          <a:bodyPr wrap="square" rtlCol="0">
            <a:spAutoFit/>
          </a:bodyPr>
          <a:lstStyle/>
          <a:p>
            <a:r>
              <a:rPr lang="fr-FR" dirty="0" err="1"/>
              <a:t>McKean</a:t>
            </a:r>
            <a:r>
              <a:rPr lang="fr-FR" dirty="0"/>
              <a:t> &amp; Reilly, 2023</a:t>
            </a:r>
          </a:p>
        </p:txBody>
      </p:sp>
      <p:pic>
        <p:nvPicPr>
          <p:cNvPr id="15" name="Image 14" descr="Une image contenant motif, habits, tissu, Grillage&#10;&#10;Description générée automatiquement">
            <a:extLst>
              <a:ext uri="{FF2B5EF4-FFF2-40B4-BE49-F238E27FC236}">
                <a16:creationId xmlns:a16="http://schemas.microsoft.com/office/drawing/2014/main" id="{6FC6D840-9DCE-BC7C-8803-6A86EF1B7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31" y="366953"/>
            <a:ext cx="1207052" cy="1207052"/>
          </a:xfrm>
          <a:prstGeom prst="rect">
            <a:avLst/>
          </a:prstGeom>
        </p:spPr>
      </p:pic>
      <p:sp>
        <p:nvSpPr>
          <p:cNvPr id="5" name="ZoneTexte 4">
            <a:extLst>
              <a:ext uri="{FF2B5EF4-FFF2-40B4-BE49-F238E27FC236}">
                <a16:creationId xmlns:a16="http://schemas.microsoft.com/office/drawing/2014/main" id="{917C97B1-5D56-0723-EC99-F4B3DD212B7A}"/>
              </a:ext>
            </a:extLst>
          </p:cNvPr>
          <p:cNvSpPr txBox="1"/>
          <p:nvPr/>
        </p:nvSpPr>
        <p:spPr>
          <a:xfrm>
            <a:off x="4446494" y="5235388"/>
            <a:ext cx="4349636" cy="646331"/>
          </a:xfrm>
          <a:prstGeom prst="rect">
            <a:avLst/>
          </a:prstGeom>
          <a:noFill/>
        </p:spPr>
        <p:txBody>
          <a:bodyPr wrap="square" rtlCol="0">
            <a:spAutoFit/>
          </a:bodyPr>
          <a:lstStyle/>
          <a:p>
            <a:pPr algn="ctr"/>
            <a:r>
              <a:rPr lang="fr-FR" dirty="0">
                <a:sym typeface="Wingdings" pitchFamily="2" charset="2"/>
              </a:rPr>
              <a:t> </a:t>
            </a:r>
            <a:r>
              <a:rPr lang="fr-FR" dirty="0" err="1"/>
              <a:t>Logopédes</a:t>
            </a:r>
            <a:r>
              <a:rPr lang="fr-FR" dirty="0"/>
              <a:t> ou autres professionnels de santé</a:t>
            </a:r>
          </a:p>
        </p:txBody>
      </p:sp>
    </p:spTree>
    <p:extLst>
      <p:ext uri="{BB962C8B-B14F-4D97-AF65-F5344CB8AC3E}">
        <p14:creationId xmlns:p14="http://schemas.microsoft.com/office/powerpoint/2010/main" val="33996492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524BEDC-8742-6E26-8420-0E44ECEF10DD}"/>
              </a:ext>
            </a:extLst>
          </p:cNvPr>
          <p:cNvSpPr>
            <a:spLocks noGrp="1"/>
          </p:cNvSpPr>
          <p:nvPr>
            <p:ph idx="1"/>
          </p:nvPr>
        </p:nvSpPr>
        <p:spPr>
          <a:xfrm>
            <a:off x="498474" y="2686107"/>
            <a:ext cx="7890809" cy="4290164"/>
          </a:xfrm>
        </p:spPr>
        <p:txBody>
          <a:bodyPr/>
          <a:lstStyle/>
          <a:p>
            <a:r>
              <a:rPr lang="fr-FR" dirty="0"/>
              <a:t>Critères d’orientation clairs et des voies d’accès vers les services doivent être mis en place et tous les membres du service de l’enfance doivent les connaitre</a:t>
            </a:r>
          </a:p>
        </p:txBody>
      </p:sp>
      <p:sp>
        <p:nvSpPr>
          <p:cNvPr id="4" name="Espace réservé du numéro de diapositive 3">
            <a:extLst>
              <a:ext uri="{FF2B5EF4-FFF2-40B4-BE49-F238E27FC236}">
                <a16:creationId xmlns:a16="http://schemas.microsoft.com/office/drawing/2014/main" id="{D5C48B5D-A572-DCBE-82B8-99772CA40664}"/>
              </a:ext>
            </a:extLst>
          </p:cNvPr>
          <p:cNvSpPr>
            <a:spLocks noGrp="1"/>
          </p:cNvSpPr>
          <p:nvPr>
            <p:ph type="sldNum" sz="quarter" idx="12"/>
          </p:nvPr>
        </p:nvSpPr>
        <p:spPr/>
        <p:txBody>
          <a:bodyPr/>
          <a:lstStyle/>
          <a:p>
            <a:fld id="{162F1D00-BD13-4404-86B0-79703945A0A7}" type="slidenum">
              <a:rPr lang="en-US" smtClean="0"/>
              <a:t>65</a:t>
            </a:fld>
            <a:endParaRPr lang="en-US"/>
          </a:p>
        </p:txBody>
      </p:sp>
      <p:grpSp>
        <p:nvGrpSpPr>
          <p:cNvPr id="6" name="Groupe 5">
            <a:extLst>
              <a:ext uri="{FF2B5EF4-FFF2-40B4-BE49-F238E27FC236}">
                <a16:creationId xmlns:a16="http://schemas.microsoft.com/office/drawing/2014/main" id="{EE89C200-9CB1-FE0A-E9DF-C01B925F4B69}"/>
              </a:ext>
            </a:extLst>
          </p:cNvPr>
          <p:cNvGrpSpPr/>
          <p:nvPr/>
        </p:nvGrpSpPr>
        <p:grpSpPr>
          <a:xfrm>
            <a:off x="754717" y="990172"/>
            <a:ext cx="2342554" cy="937021"/>
            <a:chOff x="3750766" y="1563489"/>
            <a:chExt cx="2342554" cy="937021"/>
          </a:xfrm>
        </p:grpSpPr>
        <p:sp>
          <p:nvSpPr>
            <p:cNvPr id="7" name="Chevron 6">
              <a:extLst>
                <a:ext uri="{FF2B5EF4-FFF2-40B4-BE49-F238E27FC236}">
                  <a16:creationId xmlns:a16="http://schemas.microsoft.com/office/drawing/2014/main" id="{6880EFF5-BBB0-E7B0-8F48-4657AFEAC831}"/>
                </a:ext>
              </a:extLst>
            </p:cNvPr>
            <p:cNvSpPr/>
            <p:nvPr/>
          </p:nvSpPr>
          <p:spPr>
            <a:xfrm>
              <a:off x="3750766" y="1563489"/>
              <a:ext cx="2342554" cy="937021"/>
            </a:xfrm>
            <a:prstGeom prst="chevron">
              <a:avLst/>
            </a:prstGeom>
          </p:spPr>
          <p:style>
            <a:lnRef idx="2">
              <a:schemeClr val="lt1">
                <a:hueOff val="0"/>
                <a:satOff val="0"/>
                <a:lumOff val="0"/>
                <a:alphaOff val="0"/>
              </a:schemeClr>
            </a:lnRef>
            <a:fillRef idx="1">
              <a:schemeClr val="accent4">
                <a:hueOff val="2204229"/>
                <a:satOff val="-6379"/>
                <a:lumOff val="-13138"/>
                <a:alphaOff val="0"/>
              </a:schemeClr>
            </a:fillRef>
            <a:effectRef idx="0">
              <a:schemeClr val="accent4">
                <a:hueOff val="2204229"/>
                <a:satOff val="-6379"/>
                <a:lumOff val="-13138"/>
                <a:alphaOff val="0"/>
              </a:schemeClr>
            </a:effectRef>
            <a:fontRef idx="minor">
              <a:schemeClr val="lt1"/>
            </a:fontRef>
          </p:style>
          <p:txBody>
            <a:bodyPr/>
            <a:lstStyle/>
            <a:p>
              <a:endParaRPr lang="fr-FR"/>
            </a:p>
          </p:txBody>
        </p:sp>
        <p:sp>
          <p:nvSpPr>
            <p:cNvPr id="8" name="Chevron 4">
              <a:extLst>
                <a:ext uri="{FF2B5EF4-FFF2-40B4-BE49-F238E27FC236}">
                  <a16:creationId xmlns:a16="http://schemas.microsoft.com/office/drawing/2014/main" id="{CA558DFA-0A6A-CE93-49EA-AF128F49354B}"/>
                </a:ext>
              </a:extLst>
            </p:cNvPr>
            <p:cNvSpPr txBox="1"/>
            <p:nvPr/>
          </p:nvSpPr>
          <p:spPr>
            <a:xfrm>
              <a:off x="4219277" y="1563489"/>
              <a:ext cx="1405533" cy="9370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fr-FR" sz="2000" kern="1200" dirty="0"/>
                <a:t>prévention tertiaire</a:t>
              </a:r>
            </a:p>
          </p:txBody>
        </p:sp>
      </p:grpSp>
      <p:sp>
        <p:nvSpPr>
          <p:cNvPr id="10" name="Titre 9">
            <a:extLst>
              <a:ext uri="{FF2B5EF4-FFF2-40B4-BE49-F238E27FC236}">
                <a16:creationId xmlns:a16="http://schemas.microsoft.com/office/drawing/2014/main" id="{A591F8E8-8094-E67B-FF3C-EF50CE3E44C1}"/>
              </a:ext>
            </a:extLst>
          </p:cNvPr>
          <p:cNvSpPr>
            <a:spLocks noGrp="1"/>
          </p:cNvSpPr>
          <p:nvPr>
            <p:ph type="title"/>
          </p:nvPr>
        </p:nvSpPr>
        <p:spPr/>
        <p:txBody>
          <a:bodyPr/>
          <a:lstStyle/>
          <a:p>
            <a:endParaRPr lang="fr-FR"/>
          </a:p>
        </p:txBody>
      </p:sp>
      <p:pic>
        <p:nvPicPr>
          <p:cNvPr id="12" name="Image 11" descr="Une image contenant motif, conception, bleu vert, tissu&#10;&#10;Description générée automatiquement">
            <a:extLst>
              <a:ext uri="{FF2B5EF4-FFF2-40B4-BE49-F238E27FC236}">
                <a16:creationId xmlns:a16="http://schemas.microsoft.com/office/drawing/2014/main" id="{E90AEB1E-EC14-776A-8243-F42C182F6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674" y="484094"/>
            <a:ext cx="1844261" cy="1844261"/>
          </a:xfrm>
          <a:prstGeom prst="rect">
            <a:avLst/>
          </a:prstGeom>
        </p:spPr>
      </p:pic>
    </p:spTree>
    <p:extLst>
      <p:ext uri="{BB962C8B-B14F-4D97-AF65-F5344CB8AC3E}">
        <p14:creationId xmlns:p14="http://schemas.microsoft.com/office/powerpoint/2010/main" val="3660651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5F3AD-E299-5B15-6E3B-B4F10DF74CB4}"/>
              </a:ext>
            </a:extLst>
          </p:cNvPr>
          <p:cNvSpPr>
            <a:spLocks noGrp="1"/>
          </p:cNvSpPr>
          <p:nvPr>
            <p:ph type="title"/>
          </p:nvPr>
        </p:nvSpPr>
        <p:spPr/>
        <p:txBody>
          <a:bodyPr/>
          <a:lstStyle/>
          <a:p>
            <a:r>
              <a:rPr lang="fr-FR" dirty="0"/>
              <a:t>Un modèle de santé public </a:t>
            </a:r>
          </a:p>
        </p:txBody>
      </p:sp>
      <p:sp>
        <p:nvSpPr>
          <p:cNvPr id="3" name="Espace réservé du contenu 2">
            <a:extLst>
              <a:ext uri="{FF2B5EF4-FFF2-40B4-BE49-F238E27FC236}">
                <a16:creationId xmlns:a16="http://schemas.microsoft.com/office/drawing/2014/main" id="{469C6A74-3A47-EBFF-4CAB-D4E226CAF677}"/>
              </a:ext>
            </a:extLst>
          </p:cNvPr>
          <p:cNvSpPr>
            <a:spLocks noGrp="1"/>
          </p:cNvSpPr>
          <p:nvPr>
            <p:ph idx="1"/>
          </p:nvPr>
        </p:nvSpPr>
        <p:spPr/>
        <p:txBody>
          <a:bodyPr/>
          <a:lstStyle/>
          <a:p>
            <a:r>
              <a:rPr lang="fr-FR" dirty="0"/>
              <a:t>Une </a:t>
            </a:r>
            <a:r>
              <a:rPr lang="fr-FR" b="1" dirty="0"/>
              <a:t>mosaïque </a:t>
            </a:r>
            <a:r>
              <a:rPr lang="fr-FR" dirty="0"/>
              <a:t>de mesures : aucune n’est suffisante /efficace seule</a:t>
            </a:r>
          </a:p>
          <a:p>
            <a:endParaRPr lang="fr-FR" dirty="0"/>
          </a:p>
          <a:p>
            <a:r>
              <a:rPr lang="fr-FR" dirty="0"/>
              <a:t>Intervention </a:t>
            </a:r>
            <a:r>
              <a:rPr lang="fr-FR" b="1" dirty="0"/>
              <a:t>précoce</a:t>
            </a:r>
            <a:r>
              <a:rPr lang="fr-FR" dirty="0"/>
              <a:t> pour l’égalité des chances</a:t>
            </a:r>
          </a:p>
          <a:p>
            <a:endParaRPr lang="fr-FR" dirty="0"/>
          </a:p>
          <a:p>
            <a:r>
              <a:rPr lang="fr-FR" dirty="0"/>
              <a:t>Intervention </a:t>
            </a:r>
            <a:r>
              <a:rPr lang="fr-FR" b="1" dirty="0"/>
              <a:t>probabiliste</a:t>
            </a:r>
            <a:r>
              <a:rPr lang="fr-FR" dirty="0"/>
              <a:t> </a:t>
            </a:r>
            <a:r>
              <a:rPr lang="fr-FR" dirty="0">
                <a:sym typeface="Wingdings" pitchFamily="2" charset="2"/>
              </a:rPr>
              <a:t> approche dans son ensemble </a:t>
            </a:r>
            <a:endParaRPr lang="fr-FR" dirty="0"/>
          </a:p>
          <a:p>
            <a:endParaRPr lang="fr-FR" dirty="0"/>
          </a:p>
          <a:p>
            <a:pPr marL="0" indent="0">
              <a:buNone/>
            </a:pPr>
            <a:r>
              <a:rPr lang="fr-FR" dirty="0"/>
              <a:t>	</a:t>
            </a:r>
          </a:p>
        </p:txBody>
      </p:sp>
      <p:sp>
        <p:nvSpPr>
          <p:cNvPr id="7" name="Bulle ronde 6">
            <a:extLst>
              <a:ext uri="{FF2B5EF4-FFF2-40B4-BE49-F238E27FC236}">
                <a16:creationId xmlns:a16="http://schemas.microsoft.com/office/drawing/2014/main" id="{482B7017-D9B9-898D-62D2-4571C32CF8B2}"/>
              </a:ext>
            </a:extLst>
          </p:cNvPr>
          <p:cNvSpPr/>
          <p:nvPr/>
        </p:nvSpPr>
        <p:spPr>
          <a:xfrm>
            <a:off x="1633727" y="4460104"/>
            <a:ext cx="7510273" cy="1620907"/>
          </a:xfrm>
          <a:prstGeom prst="wedgeEllipse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fr-FR" sz="1600" i="1" dirty="0"/>
              <a:t>Dans le cas d’une infection hautement prévalente et dont les conséquences s’étalent sur le long terme, les bénéfices d’un service excessif pour certains l’emportent sur les risques d’un service insuffisant pour d’autres</a:t>
            </a:r>
          </a:p>
        </p:txBody>
      </p:sp>
      <p:sp>
        <p:nvSpPr>
          <p:cNvPr id="9" name="ZoneTexte 8">
            <a:extLst>
              <a:ext uri="{FF2B5EF4-FFF2-40B4-BE49-F238E27FC236}">
                <a16:creationId xmlns:a16="http://schemas.microsoft.com/office/drawing/2014/main" id="{745F75FB-8EFC-F01A-03C1-BAFCA3B4BAB1}"/>
              </a:ext>
            </a:extLst>
          </p:cNvPr>
          <p:cNvSpPr txBox="1"/>
          <p:nvPr/>
        </p:nvSpPr>
        <p:spPr>
          <a:xfrm>
            <a:off x="2199580" y="6199018"/>
            <a:ext cx="3218689" cy="369332"/>
          </a:xfrm>
          <a:prstGeom prst="rect">
            <a:avLst/>
          </a:prstGeom>
          <a:noFill/>
        </p:spPr>
        <p:txBody>
          <a:bodyPr wrap="square" rtlCol="0">
            <a:spAutoFit/>
          </a:bodyPr>
          <a:lstStyle/>
          <a:p>
            <a:r>
              <a:rPr lang="fr-FR" dirty="0" err="1"/>
              <a:t>Trevethan</a:t>
            </a:r>
            <a:r>
              <a:rPr lang="fr-FR" dirty="0"/>
              <a:t>, 2017</a:t>
            </a:r>
          </a:p>
        </p:txBody>
      </p:sp>
    </p:spTree>
    <p:extLst>
      <p:ext uri="{BB962C8B-B14F-4D97-AF65-F5344CB8AC3E}">
        <p14:creationId xmlns:p14="http://schemas.microsoft.com/office/powerpoint/2010/main" val="11347722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E0E953C-12F3-5425-273F-71FF6E48C7AD}"/>
              </a:ext>
            </a:extLst>
          </p:cNvPr>
          <p:cNvSpPr>
            <a:spLocks noGrp="1"/>
          </p:cNvSpPr>
          <p:nvPr>
            <p:ph idx="1"/>
          </p:nvPr>
        </p:nvSpPr>
        <p:spPr>
          <a:xfrm>
            <a:off x="310197" y="508770"/>
            <a:ext cx="8523606" cy="5264501"/>
          </a:xfrm>
        </p:spPr>
        <p:txBody>
          <a:bodyPr>
            <a:normAutofit fontScale="25000" lnSpcReduction="20000"/>
          </a:bodyPr>
          <a:lstStyle/>
          <a:p>
            <a:r>
              <a:rPr lang="fr-FR" sz="8000" dirty="0"/>
              <a:t>Intervention </a:t>
            </a:r>
            <a:r>
              <a:rPr lang="fr-FR" sz="8000" b="1" dirty="0"/>
              <a:t>proportionnée</a:t>
            </a:r>
            <a:r>
              <a:rPr lang="fr-FR" sz="8000" dirty="0"/>
              <a:t>  </a:t>
            </a:r>
            <a:r>
              <a:rPr lang="fr-FR" sz="8000" dirty="0">
                <a:sym typeface="Wingdings" pitchFamily="2" charset="2"/>
              </a:rPr>
              <a:t> plus d’intensité si les besoins sont plus importants</a:t>
            </a:r>
          </a:p>
          <a:p>
            <a:endParaRPr lang="fr-FR" sz="8000" dirty="0">
              <a:sym typeface="Wingdings" pitchFamily="2" charset="2"/>
            </a:endParaRPr>
          </a:p>
          <a:p>
            <a:r>
              <a:rPr lang="fr-FR" sz="8000" dirty="0">
                <a:sym typeface="Wingdings" pitchFamily="2" charset="2"/>
              </a:rPr>
              <a:t>Modèle </a:t>
            </a:r>
            <a:r>
              <a:rPr lang="fr-FR" sz="8000" b="1" dirty="0">
                <a:sym typeface="Wingdings" pitchFamily="2" charset="2"/>
              </a:rPr>
              <a:t>développemental </a:t>
            </a:r>
            <a:r>
              <a:rPr lang="fr-FR" sz="8000" dirty="0">
                <a:sym typeface="Wingdings" pitchFamily="2" charset="2"/>
              </a:rPr>
              <a:t>(basé sur des données)</a:t>
            </a:r>
          </a:p>
          <a:p>
            <a:pPr marL="0" indent="0">
              <a:buNone/>
            </a:pPr>
            <a:r>
              <a:rPr lang="fr-FR" sz="8000" dirty="0">
                <a:sym typeface="Wingdings" pitchFamily="2" charset="2"/>
              </a:rPr>
              <a:t>	un score bas donne des réponses différentes selon le moment</a:t>
            </a:r>
          </a:p>
          <a:p>
            <a:pPr marL="0" indent="0">
              <a:buNone/>
            </a:pPr>
            <a:endParaRPr lang="fr-FR" sz="8000" dirty="0">
              <a:sym typeface="Wingdings" pitchFamily="2" charset="2"/>
            </a:endParaRPr>
          </a:p>
          <a:p>
            <a:pPr marL="0" indent="0">
              <a:buNone/>
            </a:pPr>
            <a:r>
              <a:rPr lang="fr-FR" sz="8000" dirty="0">
                <a:sym typeface="Wingdings" pitchFamily="2" charset="2"/>
              </a:rPr>
              <a:t>- 11-12 mois  ressources universelles Ex. groupe de soutien pour les parents</a:t>
            </a:r>
          </a:p>
          <a:p>
            <a:pPr marL="0" indent="0">
              <a:buNone/>
            </a:pPr>
            <a:r>
              <a:rPr lang="fr-FR" sz="8000" dirty="0">
                <a:sym typeface="Wingdings" pitchFamily="2" charset="2"/>
              </a:rPr>
              <a:t>- 2 ans/2 ans ½  2/3 visites dans la famille pour interactions</a:t>
            </a:r>
          </a:p>
          <a:p>
            <a:pPr marL="0" indent="0">
              <a:buNone/>
            </a:pPr>
            <a:r>
              <a:rPr lang="fr-FR" sz="8000" dirty="0">
                <a:sym typeface="Wingdings" pitchFamily="2" charset="2"/>
              </a:rPr>
              <a:t>- 3 ans  petit groupe en crèche, conseil et suivi des progrès par le logopède</a:t>
            </a:r>
          </a:p>
          <a:p>
            <a:pPr>
              <a:buFontTx/>
              <a:buChar char="-"/>
            </a:pPr>
            <a:r>
              <a:rPr lang="fr-FR" sz="8000" dirty="0">
                <a:sym typeface="Wingdings" pitchFamily="2" charset="2"/>
              </a:rPr>
              <a:t>4 ans  orientation en logopédie, parcours diagnostique</a:t>
            </a:r>
          </a:p>
          <a:p>
            <a:pPr marL="0" indent="0">
              <a:buNone/>
            </a:pPr>
            <a:r>
              <a:rPr lang="fr-FR" sz="8000" dirty="0">
                <a:sym typeface="Wingdings" pitchFamily="2" charset="2"/>
              </a:rPr>
              <a:t> travailler avec les lieux où les enfants vivent et apprennent (école, famille, </a:t>
            </a:r>
            <a:r>
              <a:rPr lang="fr-FR" sz="8000" dirty="0" err="1">
                <a:sym typeface="Wingdings" pitchFamily="2" charset="2"/>
              </a:rPr>
              <a:t>etc</a:t>
            </a:r>
            <a:r>
              <a:rPr lang="fr-FR" sz="8000" dirty="0">
                <a:sym typeface="Wingdings" pitchFamily="2" charset="2"/>
              </a:rPr>
              <a:t>)</a:t>
            </a:r>
          </a:p>
          <a:p>
            <a:pPr marL="0" indent="0">
              <a:buNone/>
            </a:pPr>
            <a:endParaRPr lang="fr-FR" sz="8000" dirty="0">
              <a:sym typeface="Wingdings" pitchFamily="2" charset="2"/>
            </a:endParaRPr>
          </a:p>
          <a:p>
            <a:r>
              <a:rPr lang="fr-FR" sz="8000" dirty="0">
                <a:sym typeface="Wingdings" pitchFamily="2" charset="2"/>
              </a:rPr>
              <a:t>Modèle </a:t>
            </a:r>
            <a:r>
              <a:rPr lang="fr-FR" sz="8000" b="1" dirty="0" err="1">
                <a:sym typeface="Wingdings" pitchFamily="2" charset="2"/>
              </a:rPr>
              <a:t>co-construit</a:t>
            </a:r>
            <a:r>
              <a:rPr lang="fr-FR" sz="8000" dirty="0">
                <a:sym typeface="Wingdings" pitchFamily="2" charset="2"/>
              </a:rPr>
              <a:t> avec les familles / professionnels</a:t>
            </a:r>
            <a:endParaRPr lang="fr-FR" dirty="0"/>
          </a:p>
        </p:txBody>
      </p:sp>
    </p:spTree>
    <p:extLst>
      <p:ext uri="{BB962C8B-B14F-4D97-AF65-F5344CB8AC3E}">
        <p14:creationId xmlns:p14="http://schemas.microsoft.com/office/powerpoint/2010/main" val="4151682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4D44-2B1D-5334-0838-ED1892BD74D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E2E588-1C5A-6355-03EC-A6260582B17E}"/>
              </a:ext>
            </a:extLst>
          </p:cNvPr>
          <p:cNvSpPr>
            <a:spLocks noGrp="1"/>
          </p:cNvSpPr>
          <p:nvPr>
            <p:ph type="title"/>
          </p:nvPr>
        </p:nvSpPr>
        <p:spPr/>
        <p:txBody>
          <a:bodyPr/>
          <a:lstStyle/>
          <a:p>
            <a:r>
              <a:rPr lang="fr-FR" dirty="0"/>
              <a:t>Messages clés</a:t>
            </a:r>
          </a:p>
        </p:txBody>
      </p:sp>
      <p:pic>
        <p:nvPicPr>
          <p:cNvPr id="6" name="Espace réservé du contenu 5" descr="Une image contenant objets en métal, clé, verrouiller&#10;&#10;Le contenu généré par l’IA peut être incorrect.">
            <a:extLst>
              <a:ext uri="{FF2B5EF4-FFF2-40B4-BE49-F238E27FC236}">
                <a16:creationId xmlns:a16="http://schemas.microsoft.com/office/drawing/2014/main" id="{2805F9D6-2DEA-B885-C83B-FE17A418C5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7066" y="228600"/>
            <a:ext cx="1564204" cy="994251"/>
          </a:xfrm>
          <a:ln>
            <a:noFill/>
          </a:ln>
        </p:spPr>
        <p:style>
          <a:lnRef idx="2">
            <a:schemeClr val="accent5"/>
          </a:lnRef>
          <a:fillRef idx="1">
            <a:schemeClr val="lt1"/>
          </a:fillRef>
          <a:effectRef idx="0">
            <a:schemeClr val="accent5"/>
          </a:effectRef>
          <a:fontRef idx="minor">
            <a:schemeClr val="dk1"/>
          </a:fontRef>
        </p:style>
      </p:pic>
      <p:sp>
        <p:nvSpPr>
          <p:cNvPr id="4" name="Espace réservé du numéro de diapositive 3">
            <a:extLst>
              <a:ext uri="{FF2B5EF4-FFF2-40B4-BE49-F238E27FC236}">
                <a16:creationId xmlns:a16="http://schemas.microsoft.com/office/drawing/2014/main" id="{A1232F1D-45EF-7179-59A0-662E225D594E}"/>
              </a:ext>
            </a:extLst>
          </p:cNvPr>
          <p:cNvSpPr>
            <a:spLocks noGrp="1"/>
          </p:cNvSpPr>
          <p:nvPr>
            <p:ph type="sldNum" sz="quarter" idx="12"/>
          </p:nvPr>
        </p:nvSpPr>
        <p:spPr/>
        <p:txBody>
          <a:bodyPr/>
          <a:lstStyle/>
          <a:p>
            <a:fld id="{162F1D00-BD13-4404-86B0-79703945A0A7}" type="slidenum">
              <a:rPr lang="en-US" smtClean="0"/>
              <a:t>68</a:t>
            </a:fld>
            <a:endParaRPr lang="en-US"/>
          </a:p>
        </p:txBody>
      </p:sp>
      <p:sp>
        <p:nvSpPr>
          <p:cNvPr id="7" name="ZoneTexte 6">
            <a:extLst>
              <a:ext uri="{FF2B5EF4-FFF2-40B4-BE49-F238E27FC236}">
                <a16:creationId xmlns:a16="http://schemas.microsoft.com/office/drawing/2014/main" id="{D6C12BCE-2516-DCBB-2F75-33C35F4E5A4B}"/>
              </a:ext>
            </a:extLst>
          </p:cNvPr>
          <p:cNvSpPr txBox="1"/>
          <p:nvPr/>
        </p:nvSpPr>
        <p:spPr>
          <a:xfrm>
            <a:off x="1037758" y="1859339"/>
            <a:ext cx="7068483" cy="415498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a:t>Lorsque le langage et la communication sont des défis</a:t>
            </a:r>
            <a:r>
              <a:rPr lang="fr-FR" sz="2400" dirty="0"/>
              <a:t>, il est important de </a:t>
            </a:r>
          </a:p>
          <a:p>
            <a:endParaRPr lang="fr-FR" sz="2400" dirty="0"/>
          </a:p>
          <a:p>
            <a:pPr marL="342900" indent="-342900">
              <a:buFontTx/>
              <a:buChar char="-"/>
            </a:pPr>
            <a:r>
              <a:rPr lang="fr-FR" sz="2400" dirty="0"/>
              <a:t>avoir des </a:t>
            </a:r>
            <a:r>
              <a:rPr lang="fr-FR" sz="2400" b="1" dirty="0">
                <a:solidFill>
                  <a:schemeClr val="accent3"/>
                </a:solidFill>
              </a:rPr>
              <a:t>réponses multiples</a:t>
            </a:r>
            <a:r>
              <a:rPr lang="fr-FR" sz="2400" dirty="0"/>
              <a:t>,  adaptées à l’âge des enfants et aux facteurs de risque ; </a:t>
            </a:r>
          </a:p>
          <a:p>
            <a:pPr marL="342900" indent="-342900">
              <a:buFontTx/>
              <a:buChar char="-"/>
            </a:pPr>
            <a:endParaRPr lang="fr-FR" sz="2400" dirty="0">
              <a:solidFill>
                <a:schemeClr val="accent3"/>
              </a:solidFill>
            </a:endParaRPr>
          </a:p>
          <a:p>
            <a:pPr marL="342900" indent="-342900">
              <a:buFontTx/>
              <a:buChar char="-"/>
            </a:pPr>
            <a:r>
              <a:rPr lang="fr-FR" sz="2400" dirty="0"/>
              <a:t>soutenir le langage adressé à l’enfant et la </a:t>
            </a:r>
            <a:r>
              <a:rPr lang="fr-FR" sz="2400" dirty="0">
                <a:solidFill>
                  <a:schemeClr val="accent3"/>
                </a:solidFill>
              </a:rPr>
              <a:t>qualité des interactions</a:t>
            </a:r>
          </a:p>
          <a:p>
            <a:endParaRPr lang="fr-FR" sz="2400" dirty="0"/>
          </a:p>
          <a:p>
            <a:r>
              <a:rPr lang="fr-FR" sz="2400" dirty="0"/>
              <a:t>	</a:t>
            </a:r>
            <a:r>
              <a:rPr lang="fr-FR" sz="2400" i="1" dirty="0"/>
              <a:t>Le langage c’est partout et tout le temps</a:t>
            </a:r>
          </a:p>
          <a:p>
            <a:pPr marL="800100" lvl="1"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23960046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528973-AE62-E513-18A1-36F742D957B2}"/>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BDFD1D2F-870E-F7EA-02C2-BC29E5B9E5E0}"/>
              </a:ext>
            </a:extLst>
          </p:cNvPr>
          <p:cNvSpPr>
            <a:spLocks noGrp="1"/>
          </p:cNvSpPr>
          <p:nvPr>
            <p:ph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A9B1657-E0F7-E300-3637-6F0492170BC5}"/>
              </a:ext>
            </a:extLst>
          </p:cNvPr>
          <p:cNvSpPr>
            <a:spLocks noGrp="1"/>
          </p:cNvSpPr>
          <p:nvPr>
            <p:ph type="sldNum" sz="quarter" idx="12"/>
          </p:nvPr>
        </p:nvSpPr>
        <p:spPr/>
        <p:txBody>
          <a:bodyPr/>
          <a:lstStyle/>
          <a:p>
            <a:fld id="{162F1D00-BD13-4404-86B0-79703945A0A7}" type="slidenum">
              <a:rPr lang="en-US" smtClean="0"/>
              <a:t>69</a:t>
            </a:fld>
            <a:endParaRPr lang="en-US"/>
          </a:p>
        </p:txBody>
      </p:sp>
      <p:sp>
        <p:nvSpPr>
          <p:cNvPr id="5" name="ZoneTexte 4">
            <a:extLst>
              <a:ext uri="{FF2B5EF4-FFF2-40B4-BE49-F238E27FC236}">
                <a16:creationId xmlns:a16="http://schemas.microsoft.com/office/drawing/2014/main" id="{E46EA43B-D403-0EF6-454B-143009C712C4}"/>
              </a:ext>
            </a:extLst>
          </p:cNvPr>
          <p:cNvSpPr txBox="1"/>
          <p:nvPr/>
        </p:nvSpPr>
        <p:spPr>
          <a:xfrm>
            <a:off x="383799" y="1076352"/>
            <a:ext cx="4572000" cy="4062651"/>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a:t>Le langage oral</a:t>
            </a:r>
          </a:p>
          <a:p>
            <a:endParaRPr lang="fr-FR" dirty="0"/>
          </a:p>
          <a:p>
            <a:pPr marL="285750" indent="-285750">
              <a:buFont typeface="Arial" panose="020B0604020202020204" pitchFamily="34" charset="0"/>
              <a:buChar char="•"/>
            </a:pPr>
            <a:r>
              <a:rPr lang="fr-FR" dirty="0">
                <a:solidFill>
                  <a:schemeClr val="tx1"/>
                </a:solidFill>
              </a:rPr>
              <a:t>est composé de </a:t>
            </a:r>
            <a:r>
              <a:rPr lang="fr-FR" dirty="0">
                <a:solidFill>
                  <a:schemeClr val="accent3"/>
                </a:solidFill>
              </a:rPr>
              <a:t>différents composants</a:t>
            </a:r>
            <a:r>
              <a:rPr lang="fr-FR" dirty="0"/>
              <a:t>, avec leurs trajectoires développementales propres, qui interagissent</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est un </a:t>
            </a:r>
            <a:r>
              <a:rPr lang="fr-FR" dirty="0">
                <a:solidFill>
                  <a:schemeClr val="accent3"/>
                </a:solidFill>
              </a:rPr>
              <a:t>socle</a:t>
            </a:r>
            <a:r>
              <a:rPr lang="fr-FR" dirty="0"/>
              <a:t> pour les </a:t>
            </a:r>
            <a:r>
              <a:rPr lang="fr-FR" dirty="0">
                <a:solidFill>
                  <a:schemeClr val="accent3"/>
                </a:solidFill>
              </a:rPr>
              <a:t>apprentissages ultérieurs </a:t>
            </a:r>
            <a:r>
              <a:rPr lang="fr-FR" dirty="0"/>
              <a:t>et pour </a:t>
            </a:r>
            <a:r>
              <a:rPr lang="fr-FR" dirty="0">
                <a:solidFill>
                  <a:schemeClr val="accent3"/>
                </a:solidFill>
              </a:rPr>
              <a:t>se construire </a:t>
            </a:r>
            <a:r>
              <a:rPr lang="fr-FR" dirty="0"/>
              <a:t>(gestion des émotions, interactions sociales…)</a:t>
            </a:r>
            <a:endParaRPr lang="fr-FR" sz="1400"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
        <p:nvSpPr>
          <p:cNvPr id="6" name="ZoneTexte 5">
            <a:extLst>
              <a:ext uri="{FF2B5EF4-FFF2-40B4-BE49-F238E27FC236}">
                <a16:creationId xmlns:a16="http://schemas.microsoft.com/office/drawing/2014/main" id="{26EAFA73-F42C-8E6C-A1E3-0D409DE76004}"/>
              </a:ext>
            </a:extLst>
          </p:cNvPr>
          <p:cNvSpPr txBox="1"/>
          <p:nvPr/>
        </p:nvSpPr>
        <p:spPr>
          <a:xfrm>
            <a:off x="566083" y="1641154"/>
            <a:ext cx="5003336" cy="387798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a:t>L’acquisition du langage</a:t>
            </a:r>
          </a:p>
          <a:p>
            <a:endParaRPr lang="fr-FR" sz="2400" dirty="0"/>
          </a:p>
          <a:p>
            <a:pPr marL="285750" indent="-285750">
              <a:buFontTx/>
              <a:buChar char="-"/>
            </a:pPr>
            <a:r>
              <a:rPr lang="fr-FR" sz="2400" dirty="0"/>
              <a:t>se passe dans </a:t>
            </a:r>
            <a:r>
              <a:rPr lang="fr-FR" sz="2400" dirty="0">
                <a:solidFill>
                  <a:schemeClr val="accent3"/>
                </a:solidFill>
              </a:rPr>
              <a:t>l’interaction</a:t>
            </a:r>
          </a:p>
          <a:p>
            <a:pPr marL="285750" indent="-285750">
              <a:buFontTx/>
              <a:buChar char="-"/>
            </a:pPr>
            <a:endParaRPr lang="fr-FR" sz="2400" dirty="0"/>
          </a:p>
          <a:p>
            <a:pPr marL="285750" indent="-285750">
              <a:buFontTx/>
              <a:buChar char="-"/>
            </a:pPr>
            <a:r>
              <a:rPr lang="fr-FR" sz="2400" dirty="0"/>
              <a:t>repose sur le </a:t>
            </a:r>
            <a:r>
              <a:rPr lang="fr-FR" sz="2400" dirty="0">
                <a:solidFill>
                  <a:schemeClr val="accent3"/>
                </a:solidFill>
              </a:rPr>
              <a:t>langage adressé à l’enfant </a:t>
            </a:r>
            <a:r>
              <a:rPr lang="fr-FR" sz="2400" dirty="0"/>
              <a:t>(quantité et qualité</a:t>
            </a:r>
            <a:r>
              <a:rPr lang="fr-FR" dirty="0"/>
              <a:t>)</a:t>
            </a:r>
          </a:p>
          <a:p>
            <a:pPr marL="285750" indent="-285750">
              <a:buFontTx/>
              <a:buChar char="-"/>
            </a:pPr>
            <a:endParaRPr lang="fr-FR" dirty="0"/>
          </a:p>
          <a:p>
            <a:pPr marL="285750" indent="-285750">
              <a:buFontTx/>
              <a:buChar char="-"/>
            </a:pPr>
            <a:r>
              <a:rPr lang="fr-FR" sz="2400" dirty="0"/>
              <a:t>n’est </a:t>
            </a:r>
            <a:r>
              <a:rPr lang="fr-FR" sz="2400" dirty="0">
                <a:solidFill>
                  <a:schemeClr val="accent3"/>
                </a:solidFill>
              </a:rPr>
              <a:t>pas complexifié par le multilinguisme</a:t>
            </a:r>
          </a:p>
          <a:p>
            <a:endParaRPr lang="fr-FR" dirty="0"/>
          </a:p>
          <a:p>
            <a:endParaRPr lang="fr-FR" dirty="0"/>
          </a:p>
        </p:txBody>
      </p:sp>
      <p:sp>
        <p:nvSpPr>
          <p:cNvPr id="7" name="ZoneTexte 6">
            <a:extLst>
              <a:ext uri="{FF2B5EF4-FFF2-40B4-BE49-F238E27FC236}">
                <a16:creationId xmlns:a16="http://schemas.microsoft.com/office/drawing/2014/main" id="{27E4ED0A-7B3C-AC5D-2D31-DE8E8A588101}"/>
              </a:ext>
            </a:extLst>
          </p:cNvPr>
          <p:cNvSpPr txBox="1"/>
          <p:nvPr/>
        </p:nvSpPr>
        <p:spPr>
          <a:xfrm>
            <a:off x="754717" y="2089930"/>
            <a:ext cx="7068483" cy="3785652"/>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dirty="0"/>
              <a:t>Le </a:t>
            </a:r>
            <a:r>
              <a:rPr lang="fr-FR" sz="2400" b="1" dirty="0">
                <a:solidFill>
                  <a:schemeClr val="tx1"/>
                </a:solidFill>
              </a:rPr>
              <a:t>trouble développemental du langage (TDL) </a:t>
            </a:r>
            <a:r>
              <a:rPr lang="fr-FR" sz="2400" dirty="0"/>
              <a:t>est</a:t>
            </a:r>
          </a:p>
          <a:p>
            <a:endParaRPr lang="fr-FR" sz="2400" dirty="0"/>
          </a:p>
          <a:p>
            <a:pPr marL="800100" lvl="1" indent="-342900">
              <a:buFont typeface="Arial" panose="020B0604020202020204" pitchFamily="34" charset="0"/>
              <a:buChar char="•"/>
            </a:pPr>
            <a:r>
              <a:rPr lang="fr-FR" sz="2400" dirty="0"/>
              <a:t>peu connu</a:t>
            </a:r>
          </a:p>
          <a:p>
            <a:pPr marL="800100" lvl="1" indent="-342900">
              <a:buFont typeface="Arial" panose="020B0604020202020204" pitchFamily="34" charset="0"/>
              <a:buChar char="•"/>
            </a:pPr>
            <a:r>
              <a:rPr lang="fr-FR" sz="2400" dirty="0">
                <a:solidFill>
                  <a:schemeClr val="accent3"/>
                </a:solidFill>
              </a:rPr>
              <a:t>fréquent</a:t>
            </a:r>
          </a:p>
          <a:p>
            <a:pPr marL="800100" lvl="1" indent="-342900">
              <a:buFont typeface="Arial" panose="020B0604020202020204" pitchFamily="34" charset="0"/>
              <a:buChar char="•"/>
            </a:pPr>
            <a:r>
              <a:rPr lang="fr-FR" sz="2400" dirty="0"/>
              <a:t>a de nombreux impacts</a:t>
            </a:r>
          </a:p>
          <a:p>
            <a:pPr marL="800100" lvl="1" indent="-342900">
              <a:buFont typeface="Arial" panose="020B0604020202020204" pitchFamily="34" charset="0"/>
              <a:buChar char="•"/>
            </a:pPr>
            <a:r>
              <a:rPr lang="fr-FR" sz="2400" dirty="0"/>
              <a:t>n’est pas toujours repéré et donc pris en charge</a:t>
            </a:r>
          </a:p>
          <a:p>
            <a:pPr marL="800100" lvl="1" indent="-342900">
              <a:buFont typeface="Arial" panose="020B0604020202020204" pitchFamily="34" charset="0"/>
              <a:buChar char="•"/>
            </a:pPr>
            <a:r>
              <a:rPr lang="fr-FR" sz="2400" dirty="0"/>
              <a:t>un </a:t>
            </a:r>
            <a:r>
              <a:rPr lang="fr-FR" sz="2400" dirty="0">
                <a:solidFill>
                  <a:schemeClr val="accent3"/>
                </a:solidFill>
              </a:rPr>
              <a:t>enjeu de santé publique </a:t>
            </a:r>
          </a:p>
          <a:p>
            <a:pPr lvl="1"/>
            <a:endParaRPr lang="fr-FR" sz="2400" dirty="0"/>
          </a:p>
        </p:txBody>
      </p:sp>
      <p:sp>
        <p:nvSpPr>
          <p:cNvPr id="8" name="ZoneTexte 7">
            <a:extLst>
              <a:ext uri="{FF2B5EF4-FFF2-40B4-BE49-F238E27FC236}">
                <a16:creationId xmlns:a16="http://schemas.microsoft.com/office/drawing/2014/main" id="{95CC14F7-A857-CEC8-1F11-1F68A2A0841A}"/>
              </a:ext>
            </a:extLst>
          </p:cNvPr>
          <p:cNvSpPr txBox="1"/>
          <p:nvPr/>
        </p:nvSpPr>
        <p:spPr>
          <a:xfrm>
            <a:off x="792397" y="2697670"/>
            <a:ext cx="7068483" cy="415498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a:t>Lorsque le langage et la communication sont des défis</a:t>
            </a:r>
            <a:r>
              <a:rPr lang="fr-FR" sz="2400" dirty="0"/>
              <a:t>, il est important de </a:t>
            </a:r>
          </a:p>
          <a:p>
            <a:endParaRPr lang="fr-FR" sz="2400" dirty="0"/>
          </a:p>
          <a:p>
            <a:pPr marL="342900" indent="-342900">
              <a:buFontTx/>
              <a:buChar char="-"/>
            </a:pPr>
            <a:r>
              <a:rPr lang="fr-FR" sz="2400" dirty="0"/>
              <a:t>avoir des </a:t>
            </a:r>
            <a:r>
              <a:rPr lang="fr-FR" sz="2400" b="1" dirty="0">
                <a:solidFill>
                  <a:schemeClr val="accent3"/>
                </a:solidFill>
              </a:rPr>
              <a:t>réponses multiples</a:t>
            </a:r>
            <a:r>
              <a:rPr lang="fr-FR" sz="2400" dirty="0"/>
              <a:t>,  adaptées à l’âge des enfants et aux facteurs de risque ; </a:t>
            </a:r>
          </a:p>
          <a:p>
            <a:pPr marL="342900" indent="-342900">
              <a:buFontTx/>
              <a:buChar char="-"/>
            </a:pPr>
            <a:endParaRPr lang="fr-FR" sz="2400" dirty="0">
              <a:solidFill>
                <a:schemeClr val="accent3"/>
              </a:solidFill>
            </a:endParaRPr>
          </a:p>
          <a:p>
            <a:pPr marL="342900" indent="-342900">
              <a:buFontTx/>
              <a:buChar char="-"/>
            </a:pPr>
            <a:r>
              <a:rPr lang="fr-FR" sz="2400" dirty="0"/>
              <a:t>soutenir le langage adressé à l’enfant et la </a:t>
            </a:r>
            <a:r>
              <a:rPr lang="fr-FR" sz="2400" dirty="0">
                <a:solidFill>
                  <a:schemeClr val="accent3"/>
                </a:solidFill>
              </a:rPr>
              <a:t>qualité des interactions</a:t>
            </a:r>
          </a:p>
          <a:p>
            <a:endParaRPr lang="fr-FR" sz="2400" dirty="0"/>
          </a:p>
          <a:p>
            <a:r>
              <a:rPr lang="fr-FR" sz="2400" dirty="0"/>
              <a:t>	</a:t>
            </a:r>
            <a:r>
              <a:rPr lang="fr-FR" sz="2400" i="1" dirty="0"/>
              <a:t>Le langage c’est partout et tout le temps</a:t>
            </a:r>
          </a:p>
          <a:p>
            <a:pPr marL="800100" lvl="1" indent="-342900">
              <a:buFont typeface="Arial" panose="020B0604020202020204" pitchFamily="34" charset="0"/>
              <a:buChar char="•"/>
            </a:pPr>
            <a:endParaRPr lang="fr-FR" sz="2400" dirty="0"/>
          </a:p>
        </p:txBody>
      </p:sp>
    </p:spTree>
    <p:extLst>
      <p:ext uri="{BB962C8B-B14F-4D97-AF65-F5344CB8AC3E}">
        <p14:creationId xmlns:p14="http://schemas.microsoft.com/office/powerpoint/2010/main" val="76666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389467" y="497913"/>
            <a:ext cx="8229600" cy="5181600"/>
          </a:xfrm>
        </p:spPr>
        <p:txBody>
          <a:bodyPr/>
          <a:lstStyle/>
          <a:p>
            <a:pPr marL="0" indent="0">
              <a:buNone/>
            </a:pPr>
            <a:endParaRPr lang="fr-FR" dirty="0">
              <a:solidFill>
                <a:srgbClr val="00FF80"/>
              </a:solidFill>
            </a:endParaRPr>
          </a:p>
          <a:p>
            <a:pPr marL="0" indent="0">
              <a:buNone/>
            </a:pPr>
            <a:r>
              <a:rPr lang="fr-FR" dirty="0">
                <a:solidFill>
                  <a:schemeClr val="accent1"/>
                </a:solidFill>
              </a:rPr>
              <a:t>Discours  : le niveau du récit</a:t>
            </a:r>
          </a:p>
        </p:txBody>
      </p:sp>
      <p:sp>
        <p:nvSpPr>
          <p:cNvPr id="38920" name="AutoShape 8"/>
          <p:cNvSpPr>
            <a:spLocks noChangeArrowheads="1"/>
          </p:cNvSpPr>
          <p:nvPr/>
        </p:nvSpPr>
        <p:spPr bwMode="auto">
          <a:xfrm>
            <a:off x="311828" y="3668101"/>
            <a:ext cx="3288681" cy="2209800"/>
          </a:xfrm>
          <a:prstGeom prst="roundRect">
            <a:avLst>
              <a:gd name="adj" fmla="val 16667"/>
            </a:avLst>
          </a:prstGeom>
          <a:solidFill>
            <a:schemeClr val="accent1"/>
          </a:solid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lnSpc>
                <a:spcPct val="100000"/>
              </a:lnSpc>
            </a:pPr>
            <a:r>
              <a:rPr lang="fr-FR" sz="2000" b="1" dirty="0">
                <a:solidFill>
                  <a:schemeClr val="bg1"/>
                </a:solidFill>
                <a:latin typeface="Times New Roman" charset="0"/>
                <a:cs typeface="Times New Roman" charset="0"/>
              </a:rPr>
              <a:t>Discours</a:t>
            </a:r>
          </a:p>
          <a:p>
            <a:pPr algn="ctr">
              <a:lnSpc>
                <a:spcPct val="100000"/>
              </a:lnSpc>
            </a:pPr>
            <a:r>
              <a:rPr lang="fr-FR" sz="2000" dirty="0">
                <a:solidFill>
                  <a:schemeClr val="bg1"/>
                </a:solidFill>
                <a:latin typeface="Times New Roman" charset="0"/>
                <a:cs typeface="Times New Roman" charset="0"/>
              </a:rPr>
              <a:t>Capacité à organiser entre eux </a:t>
            </a:r>
          </a:p>
          <a:p>
            <a:pPr algn="ctr">
              <a:lnSpc>
                <a:spcPct val="100000"/>
              </a:lnSpc>
            </a:pPr>
            <a:r>
              <a:rPr lang="fr-FR" sz="2000" dirty="0">
                <a:solidFill>
                  <a:schemeClr val="bg1"/>
                </a:solidFill>
                <a:latin typeface="Times New Roman" charset="0"/>
                <a:cs typeface="Times New Roman" charset="0"/>
              </a:rPr>
              <a:t>les énoncés du discours et/ou</a:t>
            </a:r>
          </a:p>
          <a:p>
            <a:pPr algn="ctr">
              <a:lnSpc>
                <a:spcPct val="100000"/>
              </a:lnSpc>
            </a:pPr>
            <a:r>
              <a:rPr lang="fr-FR" sz="2000" dirty="0">
                <a:solidFill>
                  <a:schemeClr val="bg1"/>
                </a:solidFill>
                <a:latin typeface="Times New Roman" charset="0"/>
                <a:cs typeface="Times New Roman" charset="0"/>
              </a:rPr>
              <a:t>les phrases d’un texte</a:t>
            </a:r>
            <a:endParaRPr lang="fr-FR" sz="2000" b="1" dirty="0">
              <a:solidFill>
                <a:schemeClr val="bg1"/>
              </a:solidFill>
              <a:latin typeface="Verdana" charset="0"/>
              <a:cs typeface="Times New Roman" charset="0"/>
            </a:endParaRPr>
          </a:p>
          <a:p>
            <a:pPr>
              <a:lnSpc>
                <a:spcPct val="100000"/>
              </a:lnSpc>
            </a:pPr>
            <a:r>
              <a:rPr lang="fr-FR" sz="1600" b="1" dirty="0">
                <a:solidFill>
                  <a:schemeClr val="tx1"/>
                </a:solidFill>
                <a:latin typeface="Verdana" charset="0"/>
                <a:ea typeface="PMingLiU" charset="0"/>
                <a:cs typeface="PMingLiU" charset="0"/>
              </a:rPr>
              <a:t> </a:t>
            </a:r>
          </a:p>
        </p:txBody>
      </p:sp>
      <p:sp>
        <p:nvSpPr>
          <p:cNvPr id="38923" name="AutoShape 11"/>
          <p:cNvSpPr>
            <a:spLocks noChangeArrowheads="1"/>
          </p:cNvSpPr>
          <p:nvPr/>
        </p:nvSpPr>
        <p:spPr bwMode="auto">
          <a:xfrm>
            <a:off x="3912424" y="3632035"/>
            <a:ext cx="4944908" cy="2209800"/>
          </a:xfrm>
          <a:prstGeom prst="foldedCorner">
            <a:avLst>
              <a:gd name="adj" fmla="val 12500"/>
            </a:avLst>
          </a:prstGeom>
          <a:ln>
            <a:solidFill>
              <a:schemeClr val="accent1"/>
            </a:solidFill>
            <a:headEnd/>
            <a:tailEnd/>
          </a:ln>
        </p:spPr>
        <p:style>
          <a:lnRef idx="2">
            <a:schemeClr val="accent6"/>
          </a:lnRef>
          <a:fillRef idx="1">
            <a:schemeClr val="lt1"/>
          </a:fillRef>
          <a:effectRef idx="0">
            <a:schemeClr val="accent6"/>
          </a:effectRef>
          <a:fontRef idx="minor">
            <a:schemeClr val="dk1"/>
          </a:fontRef>
        </p:style>
        <p:txBody>
          <a:bodyPr wrap="none" anchor="ctr"/>
          <a:lstStyle/>
          <a:p>
            <a:endParaRPr lang="fr-FR" dirty="0">
              <a:solidFill>
                <a:schemeClr val="tx1"/>
              </a:solidFill>
            </a:endParaRPr>
          </a:p>
          <a:p>
            <a:endParaRPr lang="fr-FR" dirty="0">
              <a:solidFill>
                <a:schemeClr val="tx1"/>
              </a:solidFill>
            </a:endParaRPr>
          </a:p>
          <a:p>
            <a:r>
              <a:rPr lang="fr-FR" dirty="0">
                <a:solidFill>
                  <a:schemeClr val="tx1"/>
                </a:solidFill>
              </a:rPr>
              <a:t>Exemples </a:t>
            </a:r>
            <a:r>
              <a:rPr lang="fr-FR" dirty="0">
                <a:solidFill>
                  <a:schemeClr val="accent1"/>
                </a:solidFill>
              </a:rPr>
              <a:t>d’erreurs discursives </a:t>
            </a:r>
            <a:r>
              <a:rPr lang="fr-FR" dirty="0">
                <a:solidFill>
                  <a:schemeClr val="tx1"/>
                </a:solidFill>
              </a:rPr>
              <a:t>: </a:t>
            </a:r>
          </a:p>
          <a:p>
            <a:endParaRPr lang="fr-FR" dirty="0">
              <a:solidFill>
                <a:schemeClr val="tx1"/>
              </a:solidFill>
            </a:endParaRPr>
          </a:p>
          <a:p>
            <a:pPr marL="285750" indent="-285750">
              <a:buFont typeface="Arial"/>
              <a:buChar char="•"/>
            </a:pPr>
            <a:r>
              <a:rPr lang="fr-FR" dirty="0">
                <a:solidFill>
                  <a:schemeClr val="tx1"/>
                </a:solidFill>
              </a:rPr>
              <a:t>Ne pas préciser le référent du pronom</a:t>
            </a:r>
          </a:p>
          <a:p>
            <a:r>
              <a:rPr lang="fr-FR" i="1" dirty="0">
                <a:solidFill>
                  <a:schemeClr val="tx1"/>
                </a:solidFill>
              </a:rPr>
              <a:t>	ex. « il va venir »</a:t>
            </a:r>
          </a:p>
          <a:p>
            <a:endParaRPr lang="fr-FR" dirty="0">
              <a:solidFill>
                <a:schemeClr val="tx1"/>
              </a:solidFill>
            </a:endParaRPr>
          </a:p>
          <a:p>
            <a:pPr marL="285750" indent="-285750">
              <a:buFont typeface="Arial"/>
              <a:buChar char="•"/>
            </a:pPr>
            <a:r>
              <a:rPr lang="fr-FR" dirty="0">
                <a:solidFill>
                  <a:schemeClr val="tx1"/>
                </a:solidFill>
              </a:rPr>
              <a:t>Raconter les événements dans le désordre</a:t>
            </a:r>
          </a:p>
          <a:p>
            <a:endParaRPr lang="fr-FR" dirty="0">
              <a:solidFill>
                <a:schemeClr val="tx1"/>
              </a:solidFill>
            </a:endParaRPr>
          </a:p>
          <a:p>
            <a:endParaRPr lang="fr-FR" dirty="0">
              <a:solidFill>
                <a:schemeClr val="tx1"/>
              </a:solidFill>
            </a:endParaRPr>
          </a:p>
        </p:txBody>
      </p:sp>
      <p:sp>
        <p:nvSpPr>
          <p:cNvPr id="7" name="Flèche vers le bas 6"/>
          <p:cNvSpPr/>
          <p:nvPr/>
        </p:nvSpPr>
        <p:spPr>
          <a:xfrm>
            <a:off x="5461000" y="1769532"/>
            <a:ext cx="321733" cy="3217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0" name="Diagramme 9"/>
          <p:cNvGraphicFramePr/>
          <p:nvPr>
            <p:extLst>
              <p:ext uri="{D42A27DB-BD31-4B8C-83A1-F6EECF244321}">
                <p14:modId xmlns:p14="http://schemas.microsoft.com/office/powerpoint/2010/main" val="264068070"/>
              </p:ext>
            </p:extLst>
          </p:nvPr>
        </p:nvGraphicFramePr>
        <p:xfrm>
          <a:off x="395536" y="1412776"/>
          <a:ext cx="7747002" cy="242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99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E9A126-7DEB-41FB-C732-657EDC6444DE}"/>
              </a:ext>
            </a:extLst>
          </p:cNvPr>
          <p:cNvSpPr>
            <a:spLocks noGrp="1"/>
          </p:cNvSpPr>
          <p:nvPr>
            <p:ph type="title"/>
          </p:nvPr>
        </p:nvSpPr>
        <p:spPr/>
        <p:txBody>
          <a:bodyPr/>
          <a:lstStyle/>
          <a:p>
            <a:r>
              <a:rPr lang="fr-FR" dirty="0"/>
              <a:t>Ressources</a:t>
            </a:r>
          </a:p>
        </p:txBody>
      </p:sp>
      <p:sp>
        <p:nvSpPr>
          <p:cNvPr id="3" name="Espace réservé du texte 2">
            <a:extLst>
              <a:ext uri="{FF2B5EF4-FFF2-40B4-BE49-F238E27FC236}">
                <a16:creationId xmlns:a16="http://schemas.microsoft.com/office/drawing/2014/main" id="{3D662F2F-F265-D690-9092-59949A3F51CE}"/>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67712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cercle, Graphique&#10;&#10;Description générée automatiquement">
            <a:extLst>
              <a:ext uri="{FF2B5EF4-FFF2-40B4-BE49-F238E27FC236}">
                <a16:creationId xmlns:a16="http://schemas.microsoft.com/office/drawing/2014/main" id="{29AE2EAD-8E7D-7F5E-A71F-CE32055BA5F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5901" y="1493575"/>
            <a:ext cx="8272198" cy="4632429"/>
          </a:xfrm>
          <a:prstGeom prst="rect">
            <a:avLst/>
          </a:prstGeom>
          <a:noFill/>
        </p:spPr>
      </p:pic>
      <p:sp>
        <p:nvSpPr>
          <p:cNvPr id="6" name="Titre 1">
            <a:extLst>
              <a:ext uri="{FF2B5EF4-FFF2-40B4-BE49-F238E27FC236}">
                <a16:creationId xmlns:a16="http://schemas.microsoft.com/office/drawing/2014/main" id="{2BD3F13A-30F6-BAF4-7FE6-DA3E5CB57B55}"/>
              </a:ext>
            </a:extLst>
          </p:cNvPr>
          <p:cNvSpPr>
            <a:spLocks noGrp="1"/>
          </p:cNvSpPr>
          <p:nvPr>
            <p:ph type="title"/>
          </p:nvPr>
        </p:nvSpPr>
        <p:spPr>
          <a:xfrm>
            <a:off x="626595" y="309082"/>
            <a:ext cx="7890809" cy="845828"/>
          </a:xfrm>
        </p:spPr>
        <p:txBody>
          <a:bodyPr/>
          <a:lstStyle/>
          <a:p>
            <a:r>
              <a:rPr lang="fr-FR" dirty="0"/>
              <a:t>Le TDL…</a:t>
            </a:r>
          </a:p>
        </p:txBody>
      </p:sp>
    </p:spTree>
    <p:extLst>
      <p:ext uri="{BB962C8B-B14F-4D97-AF65-F5344CB8AC3E}">
        <p14:creationId xmlns:p14="http://schemas.microsoft.com/office/powerpoint/2010/main" val="1324113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3346C1-10B2-B655-AEA5-3582696A9C16}"/>
              </a:ext>
            </a:extLst>
          </p:cNvPr>
          <p:cNvSpPr>
            <a:spLocks noGrp="1"/>
          </p:cNvSpPr>
          <p:nvPr>
            <p:ph type="title"/>
          </p:nvPr>
        </p:nvSpPr>
        <p:spPr/>
        <p:txBody>
          <a:bodyPr/>
          <a:lstStyle/>
          <a:p>
            <a:r>
              <a:rPr lang="fr-FR" dirty="0"/>
              <a:t>Sur le multilinguisme</a:t>
            </a:r>
          </a:p>
        </p:txBody>
      </p:sp>
      <p:sp>
        <p:nvSpPr>
          <p:cNvPr id="4" name="Espace réservé du numéro de diapositive 3">
            <a:extLst>
              <a:ext uri="{FF2B5EF4-FFF2-40B4-BE49-F238E27FC236}">
                <a16:creationId xmlns:a16="http://schemas.microsoft.com/office/drawing/2014/main" id="{929F8D1E-2049-6EF8-6C32-EC886AC23F9B}"/>
              </a:ext>
            </a:extLst>
          </p:cNvPr>
          <p:cNvSpPr>
            <a:spLocks noGrp="1"/>
          </p:cNvSpPr>
          <p:nvPr>
            <p:ph type="sldNum" sz="quarter" idx="12"/>
          </p:nvPr>
        </p:nvSpPr>
        <p:spPr/>
        <p:txBody>
          <a:bodyPr/>
          <a:lstStyle/>
          <a:p>
            <a:fld id="{162F1D00-BD13-4404-86B0-79703945A0A7}" type="slidenum">
              <a:rPr lang="en-US" smtClean="0"/>
              <a:t>72</a:t>
            </a:fld>
            <a:endParaRPr lang="en-US"/>
          </a:p>
        </p:txBody>
      </p:sp>
      <p:pic>
        <p:nvPicPr>
          <p:cNvPr id="6" name="Image 5" descr="Une image contenant texte, Visage humain, capture d’écran, Site web&#10;&#10;Le contenu généré par l’IA peut être incorrect.">
            <a:extLst>
              <a:ext uri="{FF2B5EF4-FFF2-40B4-BE49-F238E27FC236}">
                <a16:creationId xmlns:a16="http://schemas.microsoft.com/office/drawing/2014/main" id="{BA279D72-01DD-CA48-BC58-821AB858F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72" y="1329922"/>
            <a:ext cx="3225800" cy="4762500"/>
          </a:xfrm>
          <a:prstGeom prst="rect">
            <a:avLst/>
          </a:prstGeom>
        </p:spPr>
      </p:pic>
      <p:sp>
        <p:nvSpPr>
          <p:cNvPr id="7" name="ZoneTexte 6">
            <a:extLst>
              <a:ext uri="{FF2B5EF4-FFF2-40B4-BE49-F238E27FC236}">
                <a16:creationId xmlns:a16="http://schemas.microsoft.com/office/drawing/2014/main" id="{ACA6794E-2EFA-5DDF-740D-F61994E40BBA}"/>
              </a:ext>
            </a:extLst>
          </p:cNvPr>
          <p:cNvSpPr txBox="1"/>
          <p:nvPr/>
        </p:nvSpPr>
        <p:spPr>
          <a:xfrm>
            <a:off x="6042212" y="2420471"/>
            <a:ext cx="2922494" cy="923330"/>
          </a:xfrm>
          <a:prstGeom prst="rect">
            <a:avLst/>
          </a:prstGeom>
          <a:noFill/>
        </p:spPr>
        <p:txBody>
          <a:bodyPr wrap="square" rtlCol="0">
            <a:spAutoFit/>
          </a:bodyPr>
          <a:lstStyle/>
          <a:p>
            <a:r>
              <a:rPr lang="fr-BE" dirty="0"/>
              <a:t>Pour les professionnels : </a:t>
            </a:r>
          </a:p>
          <a:p>
            <a:endParaRPr lang="fr-BE" dirty="0"/>
          </a:p>
          <a:p>
            <a:r>
              <a:rPr lang="fr-BE" dirty="0" err="1"/>
              <a:t>www.aloadiversite.com</a:t>
            </a:r>
            <a:r>
              <a:rPr lang="fr-BE" dirty="0"/>
              <a:t> </a:t>
            </a:r>
            <a:endParaRPr lang="fr-FR" dirty="0"/>
          </a:p>
        </p:txBody>
      </p:sp>
      <p:pic>
        <p:nvPicPr>
          <p:cNvPr id="9" name="Image 8" descr="Une image contenant Graphique, graphisme, logo, Police&#10;&#10;Le contenu généré par l’IA peut être incorrect.">
            <a:extLst>
              <a:ext uri="{FF2B5EF4-FFF2-40B4-BE49-F238E27FC236}">
                <a16:creationId xmlns:a16="http://schemas.microsoft.com/office/drawing/2014/main" id="{200845FB-FF9F-0CC1-4EEF-E8F12114F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3679796"/>
            <a:ext cx="3746500" cy="2197100"/>
          </a:xfrm>
          <a:prstGeom prst="rect">
            <a:avLst/>
          </a:prstGeom>
        </p:spPr>
      </p:pic>
    </p:spTree>
    <p:extLst>
      <p:ext uri="{BB962C8B-B14F-4D97-AF65-F5344CB8AC3E}">
        <p14:creationId xmlns:p14="http://schemas.microsoft.com/office/powerpoint/2010/main" val="3140057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AD9EE-3D28-8D97-E4FE-01369B415CF9}"/>
              </a:ext>
            </a:extLst>
          </p:cNvPr>
          <p:cNvSpPr>
            <a:spLocks noGrp="1"/>
          </p:cNvSpPr>
          <p:nvPr>
            <p:ph type="title"/>
          </p:nvPr>
        </p:nvSpPr>
        <p:spPr/>
        <p:txBody>
          <a:bodyPr/>
          <a:lstStyle/>
          <a:p>
            <a:r>
              <a:rPr lang="fr-FR" dirty="0"/>
              <a:t>Pour découvrir le TDL</a:t>
            </a:r>
          </a:p>
        </p:txBody>
      </p:sp>
      <p:pic>
        <p:nvPicPr>
          <p:cNvPr id="6" name="Espace réservé du contenu 5" descr="Une image contenant texte, Prospectus&#10;&#10;Description générée automatiquement">
            <a:extLst>
              <a:ext uri="{FF2B5EF4-FFF2-40B4-BE49-F238E27FC236}">
                <a16:creationId xmlns:a16="http://schemas.microsoft.com/office/drawing/2014/main" id="{67871396-7BA8-8F97-2D7C-B214D1EF3B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839" y="1339860"/>
            <a:ext cx="3340960" cy="4538663"/>
          </a:xfrm>
        </p:spPr>
      </p:pic>
      <p:sp>
        <p:nvSpPr>
          <p:cNvPr id="4" name="Espace réservé du numéro de diapositive 3">
            <a:extLst>
              <a:ext uri="{FF2B5EF4-FFF2-40B4-BE49-F238E27FC236}">
                <a16:creationId xmlns:a16="http://schemas.microsoft.com/office/drawing/2014/main" id="{C5F79E6E-35B9-A7AE-D8A1-572BDFE663EF}"/>
              </a:ext>
            </a:extLst>
          </p:cNvPr>
          <p:cNvSpPr>
            <a:spLocks noGrp="1"/>
          </p:cNvSpPr>
          <p:nvPr>
            <p:ph type="sldNum" sz="quarter" idx="12"/>
          </p:nvPr>
        </p:nvSpPr>
        <p:spPr/>
        <p:txBody>
          <a:bodyPr/>
          <a:lstStyle/>
          <a:p>
            <a:fld id="{162F1D00-BD13-4404-86B0-79703945A0A7}" type="slidenum">
              <a:rPr lang="en-US" smtClean="0"/>
              <a:t>73</a:t>
            </a:fld>
            <a:endParaRPr lang="en-US"/>
          </a:p>
        </p:txBody>
      </p:sp>
      <p:pic>
        <p:nvPicPr>
          <p:cNvPr id="8" name="Image 7" descr="Une image contenant texte, dessin humoristique, Prospectus, nourriture&#10;&#10;Description générée automatiquement">
            <a:extLst>
              <a:ext uri="{FF2B5EF4-FFF2-40B4-BE49-F238E27FC236}">
                <a16:creationId xmlns:a16="http://schemas.microsoft.com/office/drawing/2014/main" id="{7B66EAED-7262-E2EA-BB4F-5C0A1FF5E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483" y="1339860"/>
            <a:ext cx="3352800" cy="4660900"/>
          </a:xfrm>
          <a:prstGeom prst="rect">
            <a:avLst/>
          </a:prstGeom>
        </p:spPr>
      </p:pic>
    </p:spTree>
    <p:extLst>
      <p:ext uri="{BB962C8B-B14F-4D97-AF65-F5344CB8AC3E}">
        <p14:creationId xmlns:p14="http://schemas.microsoft.com/office/powerpoint/2010/main" val="1265978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Bibliographie</a:t>
            </a:r>
          </a:p>
        </p:txBody>
      </p:sp>
      <p:sp>
        <p:nvSpPr>
          <p:cNvPr id="3" name="Espace réservé du texte 2"/>
          <p:cNvSpPr>
            <a:spLocks noGrp="1"/>
          </p:cNvSpPr>
          <p:nvPr>
            <p:ph type="body" idx="1"/>
          </p:nvPr>
        </p:nvSpPr>
        <p:spPr>
          <a:xfrm>
            <a:off x="2286000" y="4495800"/>
            <a:ext cx="6062404" cy="1500187"/>
          </a:xfrm>
        </p:spPr>
        <p:txBody>
          <a:bodyPr/>
          <a:lstStyle/>
          <a:p>
            <a:endParaRPr lang="fr-FR" dirty="0"/>
          </a:p>
        </p:txBody>
      </p:sp>
    </p:spTree>
    <p:extLst>
      <p:ext uri="{BB962C8B-B14F-4D97-AF65-F5344CB8AC3E}">
        <p14:creationId xmlns:p14="http://schemas.microsoft.com/office/powerpoint/2010/main" val="2965864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7E076-9391-6364-1C40-787E8DB3BF86}"/>
              </a:ext>
            </a:extLst>
          </p:cNvPr>
          <p:cNvSpPr>
            <a:spLocks noGrp="1"/>
          </p:cNvSpPr>
          <p:nvPr>
            <p:ph type="title"/>
          </p:nvPr>
        </p:nvSpPr>
        <p:spPr/>
        <p:txBody>
          <a:bodyPr/>
          <a:lstStyle/>
          <a:p>
            <a:r>
              <a:rPr lang="fr-FR" dirty="0"/>
              <a:t>Références</a:t>
            </a:r>
          </a:p>
        </p:txBody>
      </p:sp>
      <p:sp>
        <p:nvSpPr>
          <p:cNvPr id="3" name="Espace réservé du contenu 2">
            <a:extLst>
              <a:ext uri="{FF2B5EF4-FFF2-40B4-BE49-F238E27FC236}">
                <a16:creationId xmlns:a16="http://schemas.microsoft.com/office/drawing/2014/main" id="{978F54D6-8E9A-A0CE-1B8D-BDA847F7B136}"/>
              </a:ext>
            </a:extLst>
          </p:cNvPr>
          <p:cNvSpPr>
            <a:spLocks noGrp="1"/>
          </p:cNvSpPr>
          <p:nvPr>
            <p:ph idx="1"/>
          </p:nvPr>
        </p:nvSpPr>
        <p:spPr>
          <a:xfrm>
            <a:off x="498474" y="1004048"/>
            <a:ext cx="7890809" cy="5522258"/>
          </a:xfrm>
        </p:spPr>
        <p:txBody>
          <a:bodyPr>
            <a:normAutofit fontScale="47500" lnSpcReduction="20000"/>
          </a:bodyPr>
          <a:lstStyle/>
          <a:p>
            <a:pPr>
              <a:lnSpc>
                <a:spcPct val="170000"/>
              </a:lnSpc>
            </a:pPr>
            <a:r>
              <a:rPr lang="fr-FR" dirty="0" err="1"/>
              <a:t>Adlof</a:t>
            </a:r>
            <a:r>
              <a:rPr lang="fr-FR" dirty="0"/>
              <a:t>, S. M., &amp; Hogan, </a:t>
            </a:r>
            <a:r>
              <a:rPr lang="fr-FR" dirty="0" err="1"/>
              <a:t>T</a:t>
            </a:r>
            <a:r>
              <a:rPr lang="fr-FR" dirty="0"/>
              <a:t>. P. (2018). </a:t>
            </a:r>
            <a:r>
              <a:rPr lang="fr-FR" dirty="0" err="1"/>
              <a:t>Understanding</a:t>
            </a:r>
            <a:r>
              <a:rPr lang="fr-FR" dirty="0"/>
              <a:t> </a:t>
            </a:r>
            <a:r>
              <a:rPr lang="fr-FR" dirty="0" err="1"/>
              <a:t>dyslexia</a:t>
            </a:r>
            <a:r>
              <a:rPr lang="fr-FR" dirty="0"/>
              <a:t> in the </a:t>
            </a:r>
            <a:r>
              <a:rPr lang="fr-FR" dirty="0" err="1"/>
              <a:t>context</a:t>
            </a:r>
            <a:r>
              <a:rPr lang="fr-FR" dirty="0"/>
              <a:t> of </a:t>
            </a:r>
            <a:r>
              <a:rPr lang="fr-FR" dirty="0" err="1"/>
              <a:t>developmental</a:t>
            </a:r>
            <a:r>
              <a:rPr lang="fr-FR" dirty="0"/>
              <a:t> </a:t>
            </a:r>
            <a:r>
              <a:rPr lang="fr-FR" dirty="0" err="1"/>
              <a:t>language</a:t>
            </a:r>
            <a:r>
              <a:rPr lang="fr-FR" dirty="0"/>
              <a:t> </a:t>
            </a:r>
            <a:r>
              <a:rPr lang="fr-FR" dirty="0" err="1"/>
              <a:t>disorders</a:t>
            </a:r>
            <a:r>
              <a:rPr lang="fr-FR" dirty="0"/>
              <a:t>. *</a:t>
            </a:r>
            <a:r>
              <a:rPr lang="fr-FR" dirty="0" err="1"/>
              <a:t>Language</a:t>
            </a:r>
            <a:r>
              <a:rPr lang="fr-FR" dirty="0"/>
              <a:t>, Speech, and </a:t>
            </a:r>
            <a:r>
              <a:rPr lang="fr-FR" dirty="0" err="1"/>
              <a:t>Hearing</a:t>
            </a:r>
            <a:r>
              <a:rPr lang="fr-FR" dirty="0"/>
              <a:t> Services in </a:t>
            </a:r>
            <a:r>
              <a:rPr lang="fr-FR" dirty="0" err="1"/>
              <a:t>Schools</a:t>
            </a:r>
            <a:r>
              <a:rPr lang="fr-FR" dirty="0"/>
              <a:t>, 49*(4), 762–773. https://</a:t>
            </a:r>
            <a:r>
              <a:rPr lang="fr-FR" dirty="0" err="1"/>
              <a:t>doi.org</a:t>
            </a:r>
            <a:r>
              <a:rPr lang="fr-FR" dirty="0"/>
              <a:t>/10.1044/2018_LSHSS-DYSLC-18-0049</a:t>
            </a:r>
            <a:endParaRPr lang="fr-BE" dirty="0"/>
          </a:p>
          <a:p>
            <a:pPr lvl="0">
              <a:lnSpc>
                <a:spcPct val="170000"/>
              </a:lnSpc>
            </a:pPr>
            <a:r>
              <a:rPr lang="en-US" dirty="0"/>
              <a:t>Archibald, L. M. (2017). SLP-educator classroom collaboration: A review to inform reason-based practice. </a:t>
            </a:r>
            <a:r>
              <a:rPr lang="fr-FR" i="1" dirty="0" err="1"/>
              <a:t>Autism</a:t>
            </a:r>
            <a:r>
              <a:rPr lang="fr-FR" i="1" dirty="0"/>
              <a:t> &amp; </a:t>
            </a:r>
            <a:r>
              <a:rPr lang="fr-FR" i="1" dirty="0" err="1"/>
              <a:t>Developmental</a:t>
            </a:r>
            <a:r>
              <a:rPr lang="fr-FR" i="1" dirty="0"/>
              <a:t> </a:t>
            </a:r>
            <a:r>
              <a:rPr lang="fr-FR" i="1" dirty="0" err="1"/>
              <a:t>Language</a:t>
            </a:r>
            <a:r>
              <a:rPr lang="fr-FR" i="1" dirty="0"/>
              <a:t> </a:t>
            </a:r>
            <a:r>
              <a:rPr lang="fr-FR" i="1" dirty="0" err="1"/>
              <a:t>Impairments</a:t>
            </a:r>
            <a:r>
              <a:rPr lang="fr-FR" i="1" dirty="0"/>
              <a:t>, 2</a:t>
            </a:r>
            <a:r>
              <a:rPr lang="fr-FR" dirty="0"/>
              <a:t>, 2396941516680369.</a:t>
            </a:r>
            <a:endParaRPr lang="fr-BE" dirty="0"/>
          </a:p>
          <a:p>
            <a:pPr lvl="0">
              <a:lnSpc>
                <a:spcPct val="170000"/>
              </a:lnSpc>
            </a:pPr>
            <a:r>
              <a:rPr lang="en-US" dirty="0"/>
              <a:t>Bishop, D. V., </a:t>
            </a:r>
            <a:r>
              <a:rPr lang="en-US" dirty="0" err="1"/>
              <a:t>Snowling</a:t>
            </a:r>
            <a:r>
              <a:rPr lang="en-US" dirty="0"/>
              <a:t>, M. J., Thompson, P. A., &amp; Greenhalgh, T. (2016). CATALISE: A multinational and multidisciplinary Delphi consensus study. Identifying language impairments in children. </a:t>
            </a:r>
            <a:r>
              <a:rPr lang="fr-BE" i="1" dirty="0" err="1"/>
              <a:t>PLoS</a:t>
            </a:r>
            <a:r>
              <a:rPr lang="fr-BE" i="1" dirty="0"/>
              <a:t> One, 11(7),</a:t>
            </a:r>
            <a:r>
              <a:rPr lang="fr-BE" dirty="0"/>
              <a:t> e0158753.</a:t>
            </a:r>
          </a:p>
          <a:p>
            <a:pPr lvl="0">
              <a:lnSpc>
                <a:spcPct val="170000"/>
              </a:lnSpc>
            </a:pPr>
            <a:r>
              <a:rPr lang="en-US" dirty="0"/>
              <a:t>Bishop, D. V., </a:t>
            </a:r>
            <a:r>
              <a:rPr lang="en-US" dirty="0" err="1"/>
              <a:t>Snowling</a:t>
            </a:r>
            <a:r>
              <a:rPr lang="en-US" dirty="0"/>
              <a:t>, M. J., Thompson, P. A., Greenhalgh, T., Catalise‐2 Consortium, Adams, C., ... &amp; Boyle, C. (2017). Phase 2 of CATALISE: A multinational and multidisciplinary Delphi consensus study of problems with language development: Terminology. </a:t>
            </a:r>
            <a:r>
              <a:rPr lang="fr-BE" i="1" dirty="0"/>
              <a:t>Journal of Child Psychology and </a:t>
            </a:r>
            <a:r>
              <a:rPr lang="fr-BE" i="1" dirty="0" err="1"/>
              <a:t>Psychiatry</a:t>
            </a:r>
            <a:r>
              <a:rPr lang="fr-BE" i="1" dirty="0"/>
              <a:t>, 58(10),</a:t>
            </a:r>
            <a:r>
              <a:rPr lang="fr-BE" dirty="0"/>
              <a:t> 1068-1080.</a:t>
            </a:r>
          </a:p>
          <a:p>
            <a:pPr lvl="0">
              <a:lnSpc>
                <a:spcPct val="170000"/>
              </a:lnSpc>
            </a:pPr>
            <a:r>
              <a:rPr lang="en-US" dirty="0"/>
              <a:t>Brownlie, E. B., Jabbar, A., </a:t>
            </a:r>
            <a:r>
              <a:rPr lang="en-US" dirty="0" err="1"/>
              <a:t>Beitchman</a:t>
            </a:r>
            <a:r>
              <a:rPr lang="en-US" dirty="0"/>
              <a:t>, J., Vida, R., &amp; Atkinson, L. (2007). Language impairment and sexual assault of girls and women: Findings from a community sample. Journal of Abnor- mal Child Psychology, 35(4), 618–626. https://</a:t>
            </a:r>
            <a:r>
              <a:rPr lang="en-US" dirty="0" err="1"/>
              <a:t>doi.org</a:t>
            </a:r>
            <a:r>
              <a:rPr lang="en-US" dirty="0"/>
              <a:t>/10.1007/ s10802-007-9117-4</a:t>
            </a:r>
            <a:endParaRPr lang="fr-BE" dirty="0"/>
          </a:p>
          <a:p>
            <a:pPr lvl="0">
              <a:lnSpc>
                <a:spcPct val="170000"/>
              </a:lnSpc>
            </a:pPr>
            <a:r>
              <a:rPr lang="en-US" dirty="0"/>
              <a:t>Catts, H. W., &amp; Kamhi, A. G. (2005). Language and reading disabilities (2nd ed.). Allyn &amp; Bacon.</a:t>
            </a:r>
            <a:endParaRPr lang="fr-BE" dirty="0"/>
          </a:p>
          <a:p>
            <a:pPr lvl="0">
              <a:lnSpc>
                <a:spcPct val="170000"/>
              </a:lnSpc>
            </a:pPr>
            <a:r>
              <a:rPr lang="en-US" dirty="0"/>
              <a:t>Conti-Ramsden, G., Botting, N., Simkin, Z., &amp; Knox, E. (2009). Follow‐up of children attending infant language units: Outcomes at 11 years of age. International Journal of Language &amp; Communication Disorders, 44(6), 792–810. https://</a:t>
            </a:r>
            <a:r>
              <a:rPr lang="en-US" dirty="0" err="1"/>
              <a:t>doi.org</a:t>
            </a:r>
            <a:r>
              <a:rPr lang="en-US" dirty="0"/>
              <a:t>/10.3109/13682820802350544</a:t>
            </a:r>
            <a:endParaRPr lang="fr-BE" dirty="0"/>
          </a:p>
        </p:txBody>
      </p:sp>
    </p:spTree>
    <p:extLst>
      <p:ext uri="{BB962C8B-B14F-4D97-AF65-F5344CB8AC3E}">
        <p14:creationId xmlns:p14="http://schemas.microsoft.com/office/powerpoint/2010/main" val="2777230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B632EB0-0030-8D40-1BE5-BBAD536C36C7}"/>
              </a:ext>
            </a:extLst>
          </p:cNvPr>
          <p:cNvSpPr>
            <a:spLocks noGrp="1"/>
          </p:cNvSpPr>
          <p:nvPr>
            <p:ph idx="1"/>
          </p:nvPr>
        </p:nvSpPr>
        <p:spPr>
          <a:xfrm>
            <a:off x="413633" y="322729"/>
            <a:ext cx="8264202" cy="6329083"/>
          </a:xfrm>
        </p:spPr>
        <p:txBody>
          <a:bodyPr>
            <a:normAutofit/>
          </a:bodyPr>
          <a:lstStyle/>
          <a:p>
            <a:pPr lvl="0">
              <a:lnSpc>
                <a:spcPct val="170000"/>
              </a:lnSpc>
            </a:pPr>
            <a:r>
              <a:rPr lang="fr-FR" sz="1000" dirty="0" err="1"/>
              <a:t>Comblain</a:t>
            </a:r>
            <a:r>
              <a:rPr lang="fr-FR" sz="1000" dirty="0"/>
              <a:t>, A. (2022). </a:t>
            </a:r>
            <a:r>
              <a:rPr lang="fr-FR" sz="1000" i="1" dirty="0"/>
              <a:t>Bilinguisme et apprentissage précoce des langues</a:t>
            </a:r>
            <a:r>
              <a:rPr lang="fr-FR" sz="1000" dirty="0"/>
              <a:t>. Presses universitaires de Liège &amp; </a:t>
            </a:r>
            <a:r>
              <a:rPr lang="fr-FR" sz="1000" dirty="0" err="1"/>
              <a:t>ULiège</a:t>
            </a:r>
            <a:r>
              <a:rPr lang="fr-FR" sz="1000" dirty="0"/>
              <a:t> Library. </a:t>
            </a:r>
            <a:r>
              <a:rPr lang="fr-FR" sz="1000" u="sng" dirty="0">
                <a:hlinkClick r:id="rId3"/>
              </a:rPr>
              <a:t>https://e-publish.uliege.be/bilinguisme/</a:t>
            </a:r>
            <a:endParaRPr lang="fr-BE" sz="1000" dirty="0"/>
          </a:p>
          <a:p>
            <a:pPr lvl="0">
              <a:lnSpc>
                <a:spcPct val="170000"/>
              </a:lnSpc>
            </a:pPr>
            <a:r>
              <a:rPr lang="en-US" sz="1000" dirty="0"/>
              <a:t>Conti-Ramsden, G., &amp; Botting, N. (2008). Emotional health in adolescents with and without a history of specific language impairment (SLI). </a:t>
            </a:r>
            <a:r>
              <a:rPr lang="en-US" sz="1000" i="1" dirty="0"/>
              <a:t>The Journal of Child Psychology and Psychiatry, 49(5)</a:t>
            </a:r>
            <a:r>
              <a:rPr lang="en-US" sz="1000" dirty="0"/>
              <a:t>, 516–525. </a:t>
            </a:r>
            <a:r>
              <a:rPr lang="en-US" sz="1000" u="sng" dirty="0">
                <a:hlinkClick r:id="rId4"/>
              </a:rPr>
              <a:t>https://doi.org/10.1111/j.1469-7610. 2007.01858.x</a:t>
            </a:r>
            <a:endParaRPr lang="fr-BE" sz="1000" dirty="0"/>
          </a:p>
          <a:p>
            <a:pPr lvl="0">
              <a:lnSpc>
                <a:spcPct val="170000"/>
              </a:lnSpc>
            </a:pPr>
            <a:r>
              <a:rPr lang="nl-BE" sz="1000" dirty="0"/>
              <a:t>Dockrell, J. E., Stuart, M., &amp; King, D. (2010). </a:t>
            </a:r>
            <a:r>
              <a:rPr lang="fr-FR" sz="1000" dirty="0" err="1"/>
              <a:t>Supporting</a:t>
            </a:r>
            <a:r>
              <a:rPr lang="fr-FR" sz="1000" dirty="0"/>
              <a:t> </a:t>
            </a:r>
            <a:r>
              <a:rPr lang="fr-FR" sz="1000" dirty="0" err="1"/>
              <a:t>early</a:t>
            </a:r>
            <a:r>
              <a:rPr lang="fr-FR" sz="1000" dirty="0"/>
              <a:t> oral </a:t>
            </a:r>
            <a:r>
              <a:rPr lang="fr-FR" sz="1000" dirty="0" err="1"/>
              <a:t>language</a:t>
            </a:r>
            <a:r>
              <a:rPr lang="fr-FR" sz="1000" dirty="0"/>
              <a:t> </a:t>
            </a:r>
            <a:r>
              <a:rPr lang="fr-FR" sz="1000" dirty="0" err="1"/>
              <a:t>skills</a:t>
            </a:r>
            <a:r>
              <a:rPr lang="fr-FR" sz="1000" dirty="0"/>
              <a:t> for English </a:t>
            </a:r>
            <a:r>
              <a:rPr lang="fr-FR" sz="1000" dirty="0" err="1"/>
              <a:t>language</a:t>
            </a:r>
            <a:r>
              <a:rPr lang="fr-FR" sz="1000" dirty="0"/>
              <a:t> </a:t>
            </a:r>
            <a:r>
              <a:rPr lang="fr-FR" sz="1000" dirty="0" err="1"/>
              <a:t>learners</a:t>
            </a:r>
            <a:r>
              <a:rPr lang="fr-FR" sz="1000" dirty="0"/>
              <a:t> in </a:t>
            </a:r>
            <a:r>
              <a:rPr lang="fr-FR" sz="1000" dirty="0" err="1"/>
              <a:t>inner</a:t>
            </a:r>
            <a:r>
              <a:rPr lang="fr-FR" sz="1000" dirty="0"/>
              <a:t> city </a:t>
            </a:r>
            <a:r>
              <a:rPr lang="fr-FR" sz="1000" dirty="0" err="1"/>
              <a:t>preschool</a:t>
            </a:r>
            <a:r>
              <a:rPr lang="fr-FR" sz="1000" dirty="0"/>
              <a:t> provision. *British Journal of </a:t>
            </a:r>
            <a:r>
              <a:rPr lang="fr-FR" sz="1000" dirty="0" err="1"/>
              <a:t>Educational</a:t>
            </a:r>
            <a:r>
              <a:rPr lang="fr-FR" sz="1000" dirty="0"/>
              <a:t> Psychology, 80*(4), 497–515. https://</a:t>
            </a:r>
            <a:r>
              <a:rPr lang="fr-FR" sz="1000" dirty="0" err="1"/>
              <a:t>doi.org</a:t>
            </a:r>
            <a:r>
              <a:rPr lang="fr-FR" sz="1000" dirty="0"/>
              <a:t>/10.1348/000709910X493090</a:t>
            </a:r>
            <a:endParaRPr lang="fr-BE" sz="1000" dirty="0"/>
          </a:p>
          <a:p>
            <a:pPr lvl="0">
              <a:lnSpc>
                <a:spcPct val="170000"/>
              </a:lnSpc>
            </a:pPr>
            <a:r>
              <a:rPr lang="fr-FR" sz="1000" dirty="0"/>
              <a:t>Duncan, G. J., </a:t>
            </a:r>
            <a:r>
              <a:rPr lang="fr-FR" sz="1000" dirty="0" err="1"/>
              <a:t>Dowsett</a:t>
            </a:r>
            <a:r>
              <a:rPr lang="fr-FR" sz="1000" dirty="0"/>
              <a:t>, C. J., Claessens, A., </a:t>
            </a:r>
            <a:r>
              <a:rPr lang="fr-FR" sz="1000" dirty="0" err="1"/>
              <a:t>Magnuson</a:t>
            </a:r>
            <a:r>
              <a:rPr lang="fr-FR" sz="1000" dirty="0"/>
              <a:t>, K., Huston, A. C., </a:t>
            </a:r>
            <a:r>
              <a:rPr lang="fr-FR" sz="1000" dirty="0" err="1"/>
              <a:t>Klebanov</a:t>
            </a:r>
            <a:r>
              <a:rPr lang="fr-FR" sz="1000" dirty="0"/>
              <a:t>, P., ... &amp; </a:t>
            </a:r>
            <a:r>
              <a:rPr lang="fr-FR" sz="1000" dirty="0" err="1"/>
              <a:t>Japel</a:t>
            </a:r>
            <a:r>
              <a:rPr lang="fr-FR" sz="1000" dirty="0"/>
              <a:t>, C. (2007). </a:t>
            </a:r>
            <a:r>
              <a:rPr lang="fr-FR" sz="1000" dirty="0" err="1"/>
              <a:t>School</a:t>
            </a:r>
            <a:r>
              <a:rPr lang="fr-FR" sz="1000" dirty="0"/>
              <a:t> </a:t>
            </a:r>
            <a:r>
              <a:rPr lang="fr-FR" sz="1000" dirty="0" err="1"/>
              <a:t>readiness</a:t>
            </a:r>
            <a:r>
              <a:rPr lang="fr-FR" sz="1000" dirty="0"/>
              <a:t> and </a:t>
            </a:r>
            <a:r>
              <a:rPr lang="fr-FR" sz="1000" dirty="0" err="1"/>
              <a:t>later</a:t>
            </a:r>
            <a:r>
              <a:rPr lang="fr-FR" sz="1000" dirty="0"/>
              <a:t> </a:t>
            </a:r>
            <a:r>
              <a:rPr lang="fr-FR" sz="1000" dirty="0" err="1"/>
              <a:t>achievement</a:t>
            </a:r>
            <a:r>
              <a:rPr lang="fr-FR" sz="1000" dirty="0"/>
              <a:t>. *</a:t>
            </a:r>
            <a:r>
              <a:rPr lang="fr-FR" sz="1000" dirty="0" err="1"/>
              <a:t>Developmental</a:t>
            </a:r>
            <a:r>
              <a:rPr lang="fr-FR" sz="1000" dirty="0"/>
              <a:t> Psychology, 43*(6), 1428–1446. https://</a:t>
            </a:r>
            <a:r>
              <a:rPr lang="fr-FR" sz="1000" dirty="0" err="1"/>
              <a:t>doi.org</a:t>
            </a:r>
            <a:r>
              <a:rPr lang="fr-FR" sz="1000" dirty="0"/>
              <a:t>/10.1037/0012-1649.43.6.1428</a:t>
            </a:r>
            <a:endParaRPr lang="fr-BE" sz="1000" dirty="0"/>
          </a:p>
          <a:p>
            <a:pPr lvl="0">
              <a:lnSpc>
                <a:spcPct val="170000"/>
              </a:lnSpc>
            </a:pPr>
            <a:r>
              <a:rPr lang="en-US" sz="1000" dirty="0"/>
              <a:t>Eadie, P., Levickis, P., </a:t>
            </a:r>
            <a:r>
              <a:rPr lang="en-US" sz="1000" dirty="0" err="1"/>
              <a:t>Mckean</a:t>
            </a:r>
            <a:r>
              <a:rPr lang="en-US" sz="1000" dirty="0"/>
              <a:t>, C., </a:t>
            </a:r>
            <a:r>
              <a:rPr lang="en-US" sz="1000" dirty="0" err="1"/>
              <a:t>Westrupp</a:t>
            </a:r>
            <a:r>
              <a:rPr lang="en-US" sz="1000" dirty="0"/>
              <a:t>, E., Bavin, E.L., Ware, R.S., Gerner, B. &amp; Reilly, S. (2022) Developing Preschool Language Surveillance Models - Cumulative and Clustering Patterns of Early Life Factors in the Early Language in Victoria Study Cohort. </a:t>
            </a:r>
            <a:r>
              <a:rPr lang="en-US" sz="1000" i="1" dirty="0"/>
              <a:t>Frontiers in Pediatrics, </a:t>
            </a:r>
            <a:r>
              <a:rPr lang="en-US" sz="1000" dirty="0"/>
              <a:t>10.</a:t>
            </a:r>
            <a:endParaRPr lang="fr-BE" sz="1000" dirty="0"/>
          </a:p>
          <a:p>
            <a:pPr lvl="0">
              <a:lnSpc>
                <a:spcPct val="170000"/>
              </a:lnSpc>
            </a:pPr>
            <a:r>
              <a:rPr lang="nl-BE" sz="1000" dirty="0"/>
              <a:t>Hart, B., &amp; Risley, T. R. (1995). </a:t>
            </a:r>
            <a:r>
              <a:rPr lang="fr-FR" sz="1000" dirty="0"/>
              <a:t>*</a:t>
            </a:r>
            <a:r>
              <a:rPr lang="fr-FR" sz="1000" dirty="0" err="1"/>
              <a:t>Meaningful</a:t>
            </a:r>
            <a:r>
              <a:rPr lang="fr-FR" sz="1000" dirty="0"/>
              <a:t> </a:t>
            </a:r>
            <a:r>
              <a:rPr lang="fr-FR" sz="1000" dirty="0" err="1"/>
              <a:t>differences</a:t>
            </a:r>
            <a:r>
              <a:rPr lang="fr-FR" sz="1000" dirty="0"/>
              <a:t> in the </a:t>
            </a:r>
            <a:r>
              <a:rPr lang="fr-FR" sz="1000" dirty="0" err="1"/>
              <a:t>everyday</a:t>
            </a:r>
            <a:r>
              <a:rPr lang="fr-FR" sz="1000" dirty="0"/>
              <a:t> </a:t>
            </a:r>
            <a:r>
              <a:rPr lang="fr-FR" sz="1000" dirty="0" err="1"/>
              <a:t>experience</a:t>
            </a:r>
            <a:r>
              <a:rPr lang="fr-FR" sz="1000" dirty="0"/>
              <a:t> of </a:t>
            </a:r>
            <a:r>
              <a:rPr lang="fr-FR" sz="1000" dirty="0" err="1"/>
              <a:t>young</a:t>
            </a:r>
            <a:r>
              <a:rPr lang="fr-FR" sz="1000" dirty="0"/>
              <a:t> American </a:t>
            </a:r>
            <a:r>
              <a:rPr lang="fr-FR" sz="1000" dirty="0" err="1"/>
              <a:t>children</a:t>
            </a:r>
            <a:r>
              <a:rPr lang="fr-FR" sz="1000" dirty="0"/>
              <a:t>*. Paul H. </a:t>
            </a:r>
            <a:r>
              <a:rPr lang="fr-FR" sz="1000" dirty="0" err="1"/>
              <a:t>Brookes</a:t>
            </a:r>
            <a:r>
              <a:rPr lang="fr-FR" sz="1000" dirty="0"/>
              <a:t> </a:t>
            </a:r>
            <a:r>
              <a:rPr lang="fr-FR" sz="1000" dirty="0" err="1"/>
              <a:t>Publishing</a:t>
            </a:r>
            <a:r>
              <a:rPr lang="fr-FR" sz="1000" dirty="0"/>
              <a:t>.</a:t>
            </a:r>
            <a:endParaRPr lang="fr-BE" sz="1000" dirty="0"/>
          </a:p>
          <a:p>
            <a:pPr lvl="0">
              <a:lnSpc>
                <a:spcPct val="170000"/>
              </a:lnSpc>
            </a:pPr>
            <a:r>
              <a:rPr lang="fr-FR" sz="1000" dirty="0"/>
              <a:t>Hoff, E. (2003). The </a:t>
            </a:r>
            <a:r>
              <a:rPr lang="fr-FR" sz="1000" dirty="0" err="1"/>
              <a:t>specificity</a:t>
            </a:r>
            <a:r>
              <a:rPr lang="fr-FR" sz="1000" dirty="0"/>
              <a:t> of </a:t>
            </a:r>
            <a:r>
              <a:rPr lang="fr-FR" sz="1000" dirty="0" err="1"/>
              <a:t>environmental</a:t>
            </a:r>
            <a:r>
              <a:rPr lang="fr-FR" sz="1000" dirty="0"/>
              <a:t> influence: </a:t>
            </a:r>
            <a:r>
              <a:rPr lang="fr-FR" sz="1000" dirty="0" err="1"/>
              <a:t>Socioeconomic</a:t>
            </a:r>
            <a:r>
              <a:rPr lang="fr-FR" sz="1000" dirty="0"/>
              <a:t> </a:t>
            </a:r>
            <a:r>
              <a:rPr lang="fr-FR" sz="1000" dirty="0" err="1"/>
              <a:t>status</a:t>
            </a:r>
            <a:r>
              <a:rPr lang="fr-FR" sz="1000" dirty="0"/>
              <a:t> affects </a:t>
            </a:r>
            <a:r>
              <a:rPr lang="fr-FR" sz="1000" dirty="0" err="1"/>
              <a:t>early</a:t>
            </a:r>
            <a:r>
              <a:rPr lang="fr-FR" sz="1000" dirty="0"/>
              <a:t> </a:t>
            </a:r>
            <a:r>
              <a:rPr lang="fr-FR" sz="1000" dirty="0" err="1"/>
              <a:t>vocabulary</a:t>
            </a:r>
            <a:r>
              <a:rPr lang="fr-FR" sz="1000" dirty="0"/>
              <a:t> </a:t>
            </a:r>
            <a:r>
              <a:rPr lang="fr-FR" sz="1000" dirty="0" err="1"/>
              <a:t>development</a:t>
            </a:r>
            <a:r>
              <a:rPr lang="fr-FR" sz="1000" dirty="0"/>
              <a:t> via </a:t>
            </a:r>
            <a:r>
              <a:rPr lang="fr-FR" sz="1000" dirty="0" err="1"/>
              <a:t>maternal</a:t>
            </a:r>
            <a:r>
              <a:rPr lang="fr-FR" sz="1000" dirty="0"/>
              <a:t> speech. *Child </a:t>
            </a:r>
            <a:r>
              <a:rPr lang="fr-FR" sz="1000" dirty="0" err="1"/>
              <a:t>Development</a:t>
            </a:r>
            <a:r>
              <a:rPr lang="fr-FR" sz="1000" dirty="0"/>
              <a:t>, 74*(5), 1368–1378. https://</a:t>
            </a:r>
            <a:r>
              <a:rPr lang="fr-FR" sz="1000" dirty="0" err="1"/>
              <a:t>doi.org</a:t>
            </a:r>
            <a:r>
              <a:rPr lang="fr-FR" sz="1000" dirty="0"/>
              <a:t>/10.1111/1467-8624.00612</a:t>
            </a:r>
            <a:endParaRPr lang="fr-BE" sz="1000" dirty="0"/>
          </a:p>
          <a:p>
            <a:pPr lvl="0">
              <a:lnSpc>
                <a:spcPct val="170000"/>
              </a:lnSpc>
            </a:pPr>
            <a:r>
              <a:rPr lang="fr-FR" sz="1000" dirty="0"/>
              <a:t>Hoff, E., </a:t>
            </a:r>
            <a:r>
              <a:rPr lang="fr-FR" sz="1000" dirty="0" err="1"/>
              <a:t>Core</a:t>
            </a:r>
            <a:r>
              <a:rPr lang="fr-FR" sz="1000" dirty="0"/>
              <a:t>, C., Place, S., </a:t>
            </a:r>
            <a:r>
              <a:rPr lang="fr-FR" sz="1000" dirty="0" err="1"/>
              <a:t>Rumiche</a:t>
            </a:r>
            <a:r>
              <a:rPr lang="fr-FR" sz="1000" dirty="0"/>
              <a:t>, R., Señor, M., &amp; Parra, M. (2012). Dual </a:t>
            </a:r>
            <a:r>
              <a:rPr lang="fr-FR" sz="1000" dirty="0" err="1"/>
              <a:t>language</a:t>
            </a:r>
            <a:r>
              <a:rPr lang="fr-FR" sz="1000" dirty="0"/>
              <a:t> </a:t>
            </a:r>
            <a:r>
              <a:rPr lang="fr-FR" sz="1000" dirty="0" err="1"/>
              <a:t>exposure</a:t>
            </a:r>
            <a:r>
              <a:rPr lang="fr-FR" sz="1000" dirty="0"/>
              <a:t> and </a:t>
            </a:r>
            <a:r>
              <a:rPr lang="fr-FR" sz="1000" dirty="0" err="1"/>
              <a:t>early</a:t>
            </a:r>
            <a:r>
              <a:rPr lang="fr-FR" sz="1000" dirty="0"/>
              <a:t> </a:t>
            </a:r>
            <a:r>
              <a:rPr lang="fr-FR" sz="1000" dirty="0" err="1"/>
              <a:t>bilingual</a:t>
            </a:r>
            <a:r>
              <a:rPr lang="fr-FR" sz="1000" dirty="0"/>
              <a:t> </a:t>
            </a:r>
            <a:r>
              <a:rPr lang="fr-FR" sz="1000" dirty="0" err="1"/>
              <a:t>development</a:t>
            </a:r>
            <a:r>
              <a:rPr lang="fr-FR" sz="1000" dirty="0"/>
              <a:t>. *Journal of Child </a:t>
            </a:r>
            <a:r>
              <a:rPr lang="fr-FR" sz="1000" dirty="0" err="1"/>
              <a:t>Language</a:t>
            </a:r>
            <a:r>
              <a:rPr lang="fr-FR" sz="1000" dirty="0"/>
              <a:t>, 39*(1), 1–27. https://</a:t>
            </a:r>
            <a:r>
              <a:rPr lang="fr-FR" sz="1000" dirty="0" err="1"/>
              <a:t>doi.org</a:t>
            </a:r>
            <a:r>
              <a:rPr lang="fr-FR" sz="1000" dirty="0"/>
              <a:t>/10.1017/S0305000910000759</a:t>
            </a:r>
            <a:endParaRPr lang="fr-BE" sz="1000" dirty="0"/>
          </a:p>
          <a:p>
            <a:pPr lvl="0">
              <a:lnSpc>
                <a:spcPct val="170000"/>
              </a:lnSpc>
            </a:pPr>
            <a:r>
              <a:rPr lang="en-US" sz="1000" dirty="0"/>
              <a:t>Hollo, A., Wehby, J. H., &amp; Oliver, R. M. (2014). Unidentified language deficits in children with emotional and behavioral disorders: A meta-analysis. </a:t>
            </a:r>
            <a:r>
              <a:rPr lang="fr-BE" sz="1000" i="1" dirty="0" err="1"/>
              <a:t>Exceptional</a:t>
            </a:r>
            <a:r>
              <a:rPr lang="fr-BE" sz="1000" i="1" dirty="0"/>
              <a:t> </a:t>
            </a:r>
            <a:r>
              <a:rPr lang="fr-BE" sz="1000" i="1" dirty="0" err="1"/>
              <a:t>children</a:t>
            </a:r>
            <a:r>
              <a:rPr lang="fr-BE" sz="1000" i="1" dirty="0"/>
              <a:t>, 80(2)</a:t>
            </a:r>
            <a:r>
              <a:rPr lang="fr-BE" sz="1000" dirty="0"/>
              <a:t>, 169-186.</a:t>
            </a:r>
          </a:p>
          <a:p>
            <a:pPr lvl="0">
              <a:lnSpc>
                <a:spcPct val="170000"/>
              </a:lnSpc>
            </a:pPr>
            <a:r>
              <a:rPr lang="fr-FR" sz="1000" dirty="0" err="1"/>
              <a:t>Kohnert</a:t>
            </a:r>
            <a:r>
              <a:rPr lang="fr-FR" sz="1000" dirty="0"/>
              <a:t>, K., Ebert, K. D., &amp; Pham, G. </a:t>
            </a:r>
            <a:r>
              <a:rPr lang="fr-FR" sz="1000" dirty="0" err="1"/>
              <a:t>T</a:t>
            </a:r>
            <a:r>
              <a:rPr lang="fr-FR" sz="1000" dirty="0"/>
              <a:t>. (2021). *</a:t>
            </a:r>
            <a:r>
              <a:rPr lang="fr-FR" sz="1000" dirty="0" err="1"/>
              <a:t>Language</a:t>
            </a:r>
            <a:r>
              <a:rPr lang="fr-FR" sz="1000" dirty="0"/>
              <a:t> </a:t>
            </a:r>
            <a:r>
              <a:rPr lang="fr-FR" sz="1000" dirty="0" err="1"/>
              <a:t>disorders</a:t>
            </a:r>
            <a:r>
              <a:rPr lang="fr-FR" sz="1000" dirty="0"/>
              <a:t> in </a:t>
            </a:r>
            <a:r>
              <a:rPr lang="fr-FR" sz="1000" dirty="0" err="1"/>
              <a:t>bilingual</a:t>
            </a:r>
            <a:r>
              <a:rPr lang="fr-FR" sz="1000" dirty="0"/>
              <a:t> </a:t>
            </a:r>
            <a:r>
              <a:rPr lang="fr-FR" sz="1000" dirty="0" err="1"/>
              <a:t>children</a:t>
            </a:r>
            <a:r>
              <a:rPr lang="fr-FR" sz="1000" dirty="0"/>
              <a:t> and </a:t>
            </a:r>
            <a:r>
              <a:rPr lang="fr-FR" sz="1000" dirty="0" err="1"/>
              <a:t>adults</a:t>
            </a:r>
            <a:r>
              <a:rPr lang="fr-FR" sz="1000" dirty="0"/>
              <a:t>* (3rd </a:t>
            </a:r>
            <a:r>
              <a:rPr lang="fr-FR" sz="1000" dirty="0" err="1"/>
              <a:t>ed</a:t>
            </a:r>
            <a:r>
              <a:rPr lang="fr-FR" sz="1000" dirty="0"/>
              <a:t>.). Plural </a:t>
            </a:r>
            <a:r>
              <a:rPr lang="fr-FR" sz="1000" dirty="0" err="1"/>
              <a:t>Publishing</a:t>
            </a:r>
            <a:r>
              <a:rPr lang="fr-FR" sz="1000" dirty="0"/>
              <a:t>.</a:t>
            </a:r>
            <a:endParaRPr lang="fr-BE" sz="1000" dirty="0"/>
          </a:p>
        </p:txBody>
      </p:sp>
    </p:spTree>
    <p:extLst>
      <p:ext uri="{BB962C8B-B14F-4D97-AF65-F5344CB8AC3E}">
        <p14:creationId xmlns:p14="http://schemas.microsoft.com/office/powerpoint/2010/main" val="3796444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FA140B-5D46-3EAD-DBF5-FA9E2E07B76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AB61BA9-C2BB-82D8-F34D-A14876EB477D}"/>
              </a:ext>
            </a:extLst>
          </p:cNvPr>
          <p:cNvSpPr>
            <a:spLocks noGrp="1"/>
          </p:cNvSpPr>
          <p:nvPr>
            <p:ph idx="1"/>
          </p:nvPr>
        </p:nvSpPr>
        <p:spPr>
          <a:xfrm>
            <a:off x="498474" y="505306"/>
            <a:ext cx="7890809" cy="5620858"/>
          </a:xfrm>
        </p:spPr>
        <p:txBody>
          <a:bodyPr>
            <a:normAutofit fontScale="25000" lnSpcReduction="20000"/>
          </a:bodyPr>
          <a:lstStyle/>
          <a:p>
            <a:pPr lvl="0">
              <a:lnSpc>
                <a:spcPct val="170000"/>
              </a:lnSpc>
            </a:pPr>
            <a:r>
              <a:rPr lang="en-US" sz="4000" dirty="0"/>
              <a:t>Law, J., Levickis, P., McKean, C., Goldfeld, S., Snow, P., &amp; Reilly, S. (2017). </a:t>
            </a:r>
            <a:r>
              <a:rPr lang="en-US" sz="4000" i="1" dirty="0"/>
              <a:t>Child language in a public health context.</a:t>
            </a:r>
            <a:endParaRPr lang="fr-BE" sz="4000" dirty="0"/>
          </a:p>
          <a:p>
            <a:pPr lvl="0">
              <a:lnSpc>
                <a:spcPct val="170000"/>
              </a:lnSpc>
            </a:pPr>
            <a:r>
              <a:rPr lang="en-US" sz="4000" dirty="0"/>
              <a:t>Law, J., Reilly, S. &amp; Snow, P.C. (2013) Child speech, language and communication needs re-examined in a public health context: a new direction for the speech and language therapy profession. International Journal of Language and Communication Disorders, 48, 486–496.</a:t>
            </a:r>
            <a:endParaRPr lang="fr-BE" sz="4000" dirty="0"/>
          </a:p>
          <a:p>
            <a:pPr lvl="0">
              <a:lnSpc>
                <a:spcPct val="170000"/>
              </a:lnSpc>
            </a:pPr>
            <a:r>
              <a:rPr lang="fr-FR" sz="4000" dirty="0"/>
              <a:t>Leonard, L. B. (2014). </a:t>
            </a:r>
            <a:r>
              <a:rPr lang="fr-FR" sz="4000" dirty="0" err="1"/>
              <a:t>Children</a:t>
            </a:r>
            <a:r>
              <a:rPr lang="fr-FR" sz="4000" dirty="0"/>
              <a:t> </a:t>
            </a:r>
            <a:r>
              <a:rPr lang="fr-FR" sz="4000" dirty="0" err="1"/>
              <a:t>with</a:t>
            </a:r>
            <a:r>
              <a:rPr lang="fr-FR" sz="4000" dirty="0"/>
              <a:t> </a:t>
            </a:r>
            <a:r>
              <a:rPr lang="fr-FR" sz="4000" dirty="0" err="1"/>
              <a:t>specific</a:t>
            </a:r>
            <a:r>
              <a:rPr lang="fr-FR" sz="4000" dirty="0"/>
              <a:t> </a:t>
            </a:r>
            <a:r>
              <a:rPr lang="fr-FR" sz="4000" dirty="0" err="1"/>
              <a:t>language</a:t>
            </a:r>
            <a:r>
              <a:rPr lang="fr-FR" sz="4000" dirty="0"/>
              <a:t> </a:t>
            </a:r>
            <a:r>
              <a:rPr lang="fr-FR" sz="4000" dirty="0" err="1"/>
              <a:t>impairment</a:t>
            </a:r>
            <a:r>
              <a:rPr lang="fr-FR" sz="4000" dirty="0"/>
              <a:t>. MIT </a:t>
            </a:r>
            <a:r>
              <a:rPr lang="fr-FR" sz="4000" dirty="0" err="1"/>
              <a:t>press</a:t>
            </a:r>
            <a:r>
              <a:rPr lang="fr-FR" sz="4000" dirty="0"/>
              <a:t>.</a:t>
            </a:r>
            <a:endParaRPr lang="fr-BE" sz="4000" dirty="0"/>
          </a:p>
          <a:p>
            <a:pPr lvl="0">
              <a:lnSpc>
                <a:spcPct val="170000"/>
              </a:lnSpc>
            </a:pPr>
            <a:r>
              <a:rPr lang="fr-FR" sz="4000" dirty="0"/>
              <a:t>McGregor, K. K. (2020). How </a:t>
            </a:r>
            <a:r>
              <a:rPr lang="fr-FR" sz="4000" dirty="0" err="1"/>
              <a:t>we</a:t>
            </a:r>
            <a:r>
              <a:rPr lang="fr-FR" sz="4000" dirty="0"/>
              <a:t> fail </a:t>
            </a:r>
            <a:r>
              <a:rPr lang="fr-FR" sz="4000" dirty="0" err="1"/>
              <a:t>children</a:t>
            </a:r>
            <a:r>
              <a:rPr lang="fr-FR" sz="4000" dirty="0"/>
              <a:t> </a:t>
            </a:r>
            <a:r>
              <a:rPr lang="fr-FR" sz="4000" dirty="0" err="1"/>
              <a:t>with</a:t>
            </a:r>
            <a:r>
              <a:rPr lang="fr-FR" sz="4000" dirty="0"/>
              <a:t> </a:t>
            </a:r>
            <a:r>
              <a:rPr lang="fr-FR" sz="4000" dirty="0" err="1"/>
              <a:t>developmental</a:t>
            </a:r>
            <a:r>
              <a:rPr lang="fr-FR" sz="4000" dirty="0"/>
              <a:t> </a:t>
            </a:r>
            <a:r>
              <a:rPr lang="fr-FR" sz="4000" dirty="0" err="1"/>
              <a:t>language</a:t>
            </a:r>
            <a:r>
              <a:rPr lang="fr-FR" sz="4000" dirty="0"/>
              <a:t> </a:t>
            </a:r>
            <a:r>
              <a:rPr lang="fr-FR" sz="4000" dirty="0" err="1"/>
              <a:t>disorder</a:t>
            </a:r>
            <a:r>
              <a:rPr lang="fr-FR" sz="4000" dirty="0"/>
              <a:t>. </a:t>
            </a:r>
            <a:r>
              <a:rPr lang="fr-FR" sz="4000" dirty="0" err="1"/>
              <a:t>Language</a:t>
            </a:r>
            <a:r>
              <a:rPr lang="fr-FR" sz="4000" dirty="0"/>
              <a:t>, Speech, and </a:t>
            </a:r>
            <a:r>
              <a:rPr lang="fr-FR" sz="4000" dirty="0" err="1"/>
              <a:t>Hearing</a:t>
            </a:r>
            <a:r>
              <a:rPr lang="fr-FR" sz="4000" dirty="0"/>
              <a:t> Services in </a:t>
            </a:r>
            <a:r>
              <a:rPr lang="fr-FR" sz="4000" dirty="0" err="1"/>
              <a:t>Schools</a:t>
            </a:r>
            <a:r>
              <a:rPr lang="fr-FR" sz="4000" dirty="0"/>
              <a:t>, 51(4), 981-992. </a:t>
            </a:r>
            <a:endParaRPr lang="fr-BE" sz="4000" dirty="0"/>
          </a:p>
          <a:p>
            <a:pPr lvl="0">
              <a:lnSpc>
                <a:spcPct val="170000"/>
              </a:lnSpc>
            </a:pPr>
            <a:r>
              <a:rPr lang="en-US" sz="4000" dirty="0"/>
              <a:t>McGregor, K., &amp; Lancaster, H. S. (2021). Developmental Language Disorder as a Spectrum. Retrieved from </a:t>
            </a:r>
            <a:r>
              <a:rPr lang="en-US" sz="4000" u="sng" dirty="0">
                <a:hlinkClick r:id="rId3"/>
              </a:rPr>
              <a:t>https://dldandme.org/developmental-language-disorder-as-a-spectrum/</a:t>
            </a:r>
            <a:endParaRPr lang="fr-BE" sz="4000" dirty="0"/>
          </a:p>
          <a:p>
            <a:pPr lvl="0">
              <a:lnSpc>
                <a:spcPct val="170000"/>
              </a:lnSpc>
            </a:pPr>
            <a:r>
              <a:rPr lang="en-US" sz="4000" dirty="0"/>
              <a:t>McKean, C., &amp; Reilly, S. (2023). Creating the conditions for robust early language development for all: Part two: Evidence informed public health framework for child language in the early years. International Journal of Language &amp; Communication Disorders.</a:t>
            </a:r>
            <a:endParaRPr lang="fr-BE" sz="4000" dirty="0"/>
          </a:p>
          <a:p>
            <a:pPr lvl="0">
              <a:lnSpc>
                <a:spcPct val="170000"/>
              </a:lnSpc>
            </a:pPr>
            <a:r>
              <a:rPr lang="en-US" sz="4000" dirty="0" err="1"/>
              <a:t>Mckean</a:t>
            </a:r>
            <a:r>
              <a:rPr lang="en-US" sz="4000" dirty="0"/>
              <a:t>, C., Wraith, D., Eadie, P., Cook, F., Mensah, F. &amp; Reilly, S. (2017) Subgroups in language trajectory from 4 to 11 years: the nature and predictors of stable, improving and declining language trajectory groups. </a:t>
            </a:r>
            <a:r>
              <a:rPr lang="en-US" sz="4000" i="1" dirty="0"/>
              <a:t>Journal of Child Psychology and Psychiatry, 58</a:t>
            </a:r>
            <a:r>
              <a:rPr lang="en-US" sz="4000" dirty="0"/>
              <a:t>,1081–1091</a:t>
            </a:r>
            <a:endParaRPr lang="fr-BE" sz="4000" dirty="0"/>
          </a:p>
          <a:p>
            <a:pPr lvl="0">
              <a:lnSpc>
                <a:spcPct val="170000"/>
              </a:lnSpc>
            </a:pPr>
            <a:r>
              <a:rPr lang="en-US" sz="4000" dirty="0"/>
              <a:t>Norbury, C. F., Gooch, D., Wray, C., Baird, G., Charman, T., Simonoff, E., ... &amp; Pickles, A. (2016). The impact of nonverbal ability on prevalence and clinical presentation of language disorder: Evidence from a population study. </a:t>
            </a:r>
            <a:r>
              <a:rPr lang="fr-BE" sz="4000" i="1" dirty="0"/>
              <a:t>Journal of </a:t>
            </a:r>
            <a:r>
              <a:rPr lang="fr-BE" sz="4000" i="1" dirty="0" err="1"/>
              <a:t>child</a:t>
            </a:r>
            <a:r>
              <a:rPr lang="fr-BE" sz="4000" i="1" dirty="0"/>
              <a:t> </a:t>
            </a:r>
            <a:r>
              <a:rPr lang="fr-BE" sz="4000" i="1" dirty="0" err="1"/>
              <a:t>psychology</a:t>
            </a:r>
            <a:r>
              <a:rPr lang="fr-BE" sz="4000" i="1" dirty="0"/>
              <a:t> and </a:t>
            </a:r>
            <a:r>
              <a:rPr lang="fr-BE" sz="4000" i="1" dirty="0" err="1"/>
              <a:t>psychiatry</a:t>
            </a:r>
            <a:r>
              <a:rPr lang="fr-BE" sz="4000" dirty="0"/>
              <a:t>, </a:t>
            </a:r>
            <a:r>
              <a:rPr lang="fr-BE" sz="4000" i="1" dirty="0"/>
              <a:t>57</a:t>
            </a:r>
            <a:r>
              <a:rPr lang="fr-BE" sz="4000" dirty="0"/>
              <a:t>(11), 1247-1257.</a:t>
            </a:r>
          </a:p>
          <a:p>
            <a:pPr lvl="0">
              <a:lnSpc>
                <a:spcPct val="170000"/>
              </a:lnSpc>
            </a:pPr>
            <a:r>
              <a:rPr lang="en-CA" sz="4000" dirty="0"/>
              <a:t>Paradis, J., Genesee, F., &amp; Crago, M. B. (2021). </a:t>
            </a:r>
            <a:r>
              <a:rPr lang="en-CA" sz="4000" i="1" dirty="0"/>
              <a:t>Dual language development and disorders : A handbook on bilingualism and second language learning</a:t>
            </a:r>
            <a:r>
              <a:rPr lang="en-CA" sz="4000" dirty="0"/>
              <a:t> (3rd ed.). </a:t>
            </a:r>
            <a:r>
              <a:rPr lang="fr-FR" sz="4000" dirty="0"/>
              <a:t>Paul H. </a:t>
            </a:r>
            <a:r>
              <a:rPr lang="fr-FR" sz="4000" dirty="0" err="1"/>
              <a:t>Brookes</a:t>
            </a:r>
            <a:r>
              <a:rPr lang="fr-FR" sz="4000" dirty="0"/>
              <a:t> </a:t>
            </a:r>
            <a:r>
              <a:rPr lang="fr-FR" sz="4000" dirty="0" err="1"/>
              <a:t>Publishing</a:t>
            </a:r>
            <a:r>
              <a:rPr lang="fr-FR" sz="4000" dirty="0"/>
              <a:t> Co.</a:t>
            </a:r>
            <a:endParaRPr lang="fr-BE" sz="4000" dirty="0"/>
          </a:p>
          <a:p>
            <a:pPr lvl="0">
              <a:lnSpc>
                <a:spcPct val="170000"/>
              </a:lnSpc>
            </a:pPr>
            <a:r>
              <a:rPr lang="en-US" sz="4000" dirty="0"/>
              <a:t>Reilly, S. &amp; </a:t>
            </a:r>
            <a:r>
              <a:rPr lang="en-US" sz="4000" dirty="0" err="1"/>
              <a:t>Mckean</a:t>
            </a:r>
            <a:r>
              <a:rPr lang="en-US" sz="4000" dirty="0"/>
              <a:t>, C. (2023). Creating the conditions for robust early language development for all: Part 1: Evidence informed child language surveillance in the early years. </a:t>
            </a:r>
            <a:r>
              <a:rPr lang="en-US" sz="4000" i="1" dirty="0"/>
              <a:t>International Journal of Language &amp; Communication Disorders.</a:t>
            </a:r>
            <a:endParaRPr lang="fr-BE" sz="4000" dirty="0"/>
          </a:p>
          <a:p>
            <a:pPr lvl="0">
              <a:lnSpc>
                <a:spcPct val="170000"/>
              </a:lnSpc>
            </a:pPr>
            <a:r>
              <a:rPr lang="en-US" sz="4000" dirty="0"/>
              <a:t>Reilly, S., Wake, M., </a:t>
            </a:r>
            <a:r>
              <a:rPr lang="en-US" sz="4000" dirty="0" err="1"/>
              <a:t>Ukoumunne</a:t>
            </a:r>
            <a:r>
              <a:rPr lang="en-US" sz="4000" dirty="0"/>
              <a:t>, O.C., Bavin, E., Prior, M., </a:t>
            </a:r>
            <a:r>
              <a:rPr lang="en-US" sz="4000" dirty="0" err="1"/>
              <a:t>Cini,E</a:t>
            </a:r>
            <a:r>
              <a:rPr lang="en-US" sz="4000" dirty="0"/>
              <a:t>., Conway, L., Eadie, P. &amp; Bretherton, L. (2010) Predicting language outcomes at 4 years of age: findings from Early Language in Victoria Study. </a:t>
            </a:r>
            <a:r>
              <a:rPr lang="en-US" sz="4000" i="1" dirty="0"/>
              <a:t>Pediatrics, 126</a:t>
            </a:r>
            <a:r>
              <a:rPr lang="en-US" sz="4000" dirty="0"/>
              <a:t>, e1530–7.</a:t>
            </a:r>
            <a:endParaRPr lang="fr-BE" sz="4000" dirty="0"/>
          </a:p>
          <a:p>
            <a:endParaRPr lang="fr-FR" dirty="0"/>
          </a:p>
        </p:txBody>
      </p:sp>
      <p:sp>
        <p:nvSpPr>
          <p:cNvPr id="4" name="Espace réservé du numéro de diapositive 3">
            <a:extLst>
              <a:ext uri="{FF2B5EF4-FFF2-40B4-BE49-F238E27FC236}">
                <a16:creationId xmlns:a16="http://schemas.microsoft.com/office/drawing/2014/main" id="{5CC5992A-7024-452D-EA42-C719ABA76CE1}"/>
              </a:ext>
            </a:extLst>
          </p:cNvPr>
          <p:cNvSpPr>
            <a:spLocks noGrp="1"/>
          </p:cNvSpPr>
          <p:nvPr>
            <p:ph type="sldNum" sz="quarter" idx="12"/>
          </p:nvPr>
        </p:nvSpPr>
        <p:spPr/>
        <p:txBody>
          <a:bodyPr/>
          <a:lstStyle/>
          <a:p>
            <a:fld id="{162F1D00-BD13-4404-86B0-79703945A0A7}" type="slidenum">
              <a:rPr lang="en-US" smtClean="0"/>
              <a:t>77</a:t>
            </a:fld>
            <a:endParaRPr lang="en-US"/>
          </a:p>
        </p:txBody>
      </p:sp>
    </p:spTree>
    <p:extLst>
      <p:ext uri="{BB962C8B-B14F-4D97-AF65-F5344CB8AC3E}">
        <p14:creationId xmlns:p14="http://schemas.microsoft.com/office/powerpoint/2010/main" val="152125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A0AA59-5AD4-4717-9A7D-07E685C7E9F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E6101DA-31B3-DF5F-A804-174F38D5FF06}"/>
              </a:ext>
            </a:extLst>
          </p:cNvPr>
          <p:cNvSpPr>
            <a:spLocks noGrp="1"/>
          </p:cNvSpPr>
          <p:nvPr>
            <p:ph idx="1"/>
          </p:nvPr>
        </p:nvSpPr>
        <p:spPr>
          <a:xfrm>
            <a:off x="498474" y="1013700"/>
            <a:ext cx="7890809" cy="5512605"/>
          </a:xfrm>
        </p:spPr>
        <p:txBody>
          <a:bodyPr>
            <a:normAutofit fontScale="32500" lnSpcReduction="20000"/>
          </a:bodyPr>
          <a:lstStyle/>
          <a:p>
            <a:pPr lvl="0">
              <a:lnSpc>
                <a:spcPct val="170000"/>
              </a:lnSpc>
            </a:pPr>
            <a:r>
              <a:rPr lang="fr-FR" sz="3100" dirty="0"/>
              <a:t>Rowe, M. L. (2008). Child-</a:t>
            </a:r>
            <a:r>
              <a:rPr lang="fr-FR" sz="3100" dirty="0" err="1"/>
              <a:t>directed</a:t>
            </a:r>
            <a:r>
              <a:rPr lang="fr-FR" sz="3100" dirty="0"/>
              <a:t> speech: Relation to </a:t>
            </a:r>
            <a:r>
              <a:rPr lang="fr-FR" sz="3100" dirty="0" err="1"/>
              <a:t>socioeconomic</a:t>
            </a:r>
            <a:r>
              <a:rPr lang="fr-FR" sz="3100" dirty="0"/>
              <a:t> </a:t>
            </a:r>
            <a:r>
              <a:rPr lang="fr-FR" sz="3100" dirty="0" err="1"/>
              <a:t>status</a:t>
            </a:r>
            <a:r>
              <a:rPr lang="fr-FR" sz="3100" dirty="0"/>
              <a:t>, </a:t>
            </a:r>
            <a:r>
              <a:rPr lang="fr-FR" sz="3100" dirty="0" err="1"/>
              <a:t>knowledge</a:t>
            </a:r>
            <a:r>
              <a:rPr lang="fr-FR" sz="3100" dirty="0"/>
              <a:t> of </a:t>
            </a:r>
            <a:r>
              <a:rPr lang="fr-FR" sz="3100" dirty="0" err="1"/>
              <a:t>child</a:t>
            </a:r>
            <a:r>
              <a:rPr lang="fr-FR" sz="3100" dirty="0"/>
              <a:t> </a:t>
            </a:r>
            <a:r>
              <a:rPr lang="fr-FR" sz="3100" dirty="0" err="1"/>
              <a:t>development</a:t>
            </a:r>
            <a:r>
              <a:rPr lang="fr-FR" sz="3100" dirty="0"/>
              <a:t> and </a:t>
            </a:r>
            <a:r>
              <a:rPr lang="fr-FR" sz="3100" dirty="0" err="1"/>
              <a:t>child</a:t>
            </a:r>
            <a:r>
              <a:rPr lang="fr-FR" sz="3100" dirty="0"/>
              <a:t> </a:t>
            </a:r>
            <a:r>
              <a:rPr lang="fr-FR" sz="3100" dirty="0" err="1"/>
              <a:t>vocabulary</a:t>
            </a:r>
            <a:r>
              <a:rPr lang="fr-FR" sz="3100" dirty="0"/>
              <a:t> </a:t>
            </a:r>
            <a:r>
              <a:rPr lang="fr-FR" sz="3100" dirty="0" err="1"/>
              <a:t>skill</a:t>
            </a:r>
            <a:r>
              <a:rPr lang="fr-FR" sz="3100" dirty="0"/>
              <a:t>. *Journal of Child </a:t>
            </a:r>
            <a:r>
              <a:rPr lang="fr-FR" sz="3100" dirty="0" err="1"/>
              <a:t>Language</a:t>
            </a:r>
            <a:r>
              <a:rPr lang="fr-FR" sz="3100" dirty="0"/>
              <a:t>, 35*(1), 185–205. https://</a:t>
            </a:r>
            <a:r>
              <a:rPr lang="fr-FR" sz="3100" dirty="0" err="1"/>
              <a:t>doi.org</a:t>
            </a:r>
            <a:r>
              <a:rPr lang="fr-FR" sz="3100" dirty="0"/>
              <a:t>/10.1017/S0305000907008343</a:t>
            </a:r>
            <a:endParaRPr lang="fr-BE" sz="3100" dirty="0"/>
          </a:p>
          <a:p>
            <a:pPr lvl="0">
              <a:lnSpc>
                <a:spcPct val="170000"/>
              </a:lnSpc>
            </a:pPr>
            <a:r>
              <a:rPr lang="fr-FR" sz="3100" dirty="0"/>
              <a:t>Rowe, M. L. (2020). *The </a:t>
            </a:r>
            <a:r>
              <a:rPr lang="fr-FR" sz="3100" dirty="0" err="1"/>
              <a:t>ontogeny</a:t>
            </a:r>
            <a:r>
              <a:rPr lang="fr-FR" sz="3100" dirty="0"/>
              <a:t> of talk and </a:t>
            </a:r>
            <a:r>
              <a:rPr lang="fr-FR" sz="3100" dirty="0" err="1"/>
              <a:t>its</a:t>
            </a:r>
            <a:r>
              <a:rPr lang="fr-FR" sz="3100" dirty="0"/>
              <a:t> social </a:t>
            </a:r>
            <a:r>
              <a:rPr lang="fr-FR" sz="3100" dirty="0" err="1"/>
              <a:t>context</a:t>
            </a:r>
            <a:r>
              <a:rPr lang="fr-FR" sz="3100" dirty="0"/>
              <a:t>: A </a:t>
            </a:r>
            <a:r>
              <a:rPr lang="fr-FR" sz="3100" dirty="0" err="1"/>
              <a:t>developmental</a:t>
            </a:r>
            <a:r>
              <a:rPr lang="fr-FR" sz="3100" dirty="0"/>
              <a:t> perspective*. In E. M. Bruner (Ed.), *</a:t>
            </a:r>
            <a:r>
              <a:rPr lang="fr-FR" sz="3100" dirty="0" err="1"/>
              <a:t>Language</a:t>
            </a:r>
            <a:r>
              <a:rPr lang="fr-FR" sz="3100" dirty="0"/>
              <a:t> </a:t>
            </a:r>
            <a:r>
              <a:rPr lang="fr-FR" sz="3100" dirty="0" err="1"/>
              <a:t>development</a:t>
            </a:r>
            <a:r>
              <a:rPr lang="fr-FR" sz="3100" dirty="0"/>
              <a:t> and social interaction* (pp. xx–xx). [éditeur à compléter].</a:t>
            </a:r>
            <a:endParaRPr lang="fr-BE" sz="3100" dirty="0"/>
          </a:p>
          <a:p>
            <a:pPr lvl="0">
              <a:lnSpc>
                <a:spcPct val="170000"/>
              </a:lnSpc>
            </a:pPr>
            <a:r>
              <a:rPr lang="en-US" sz="3100" dirty="0"/>
              <a:t>Snow, C. E. (2020). Oral language and the development of literacy. In S. Neuman &amp; L. Gambrell (Eds.), Theories of reading (pp. 91–110). Routledge.</a:t>
            </a:r>
            <a:endParaRPr lang="fr-BE" sz="3100" dirty="0"/>
          </a:p>
          <a:p>
            <a:pPr lvl="0">
              <a:lnSpc>
                <a:spcPct val="170000"/>
              </a:lnSpc>
            </a:pPr>
            <a:r>
              <a:rPr lang="en-US" sz="3100" dirty="0"/>
              <a:t>Taylor, C., Christensen, D. &amp; Zubrick, S. (2022) Creating equitable opportunities for language and literacy development in childhood and adolescence. In: Law, J., Reilly, S., &amp; McKean, C. (Eds.) </a:t>
            </a:r>
            <a:r>
              <a:rPr lang="en-US" sz="3100" i="1" dirty="0"/>
              <a:t>Language development: individual differences in a social context,</a:t>
            </a:r>
            <a:r>
              <a:rPr lang="en-US" sz="3100" dirty="0"/>
              <a:t> Cambridge: Cambridge University Press.</a:t>
            </a:r>
            <a:endParaRPr lang="fr-BE" sz="3100" dirty="0"/>
          </a:p>
          <a:p>
            <a:pPr lvl="0">
              <a:lnSpc>
                <a:spcPct val="170000"/>
              </a:lnSpc>
            </a:pPr>
            <a:r>
              <a:rPr lang="en-US" sz="3100" dirty="0"/>
              <a:t>Tomblin, J. B., Smith, E., &amp; Zhang, X. (1997). Epidemiology of specific language impairment: Prenatal and perinatal risk factors. </a:t>
            </a:r>
            <a:r>
              <a:rPr lang="en-US" sz="3100" i="1" dirty="0"/>
              <a:t>Journal of communication disorders</a:t>
            </a:r>
            <a:r>
              <a:rPr lang="en-US" sz="3100" dirty="0"/>
              <a:t>, </a:t>
            </a:r>
            <a:r>
              <a:rPr lang="en-US" sz="3100" i="1" dirty="0"/>
              <a:t>30</a:t>
            </a:r>
            <a:r>
              <a:rPr lang="en-US" sz="3100" dirty="0"/>
              <a:t>(4), 325-344.</a:t>
            </a:r>
            <a:endParaRPr lang="fr-BE" sz="3100" dirty="0"/>
          </a:p>
          <a:p>
            <a:pPr lvl="0">
              <a:lnSpc>
                <a:spcPct val="170000"/>
              </a:lnSpc>
            </a:pPr>
            <a:r>
              <a:rPr lang="en-US" sz="3100" dirty="0"/>
              <a:t>Trevethan, R. (2017) Sensitivity, Specificity, and Predictive Values: foundations, </a:t>
            </a:r>
            <a:r>
              <a:rPr lang="en-US" sz="3100" dirty="0" err="1"/>
              <a:t>Pliabilities</a:t>
            </a:r>
            <a:r>
              <a:rPr lang="en-US" sz="3100" dirty="0"/>
              <a:t>, and Pitfalls in Research and Practice. </a:t>
            </a:r>
            <a:r>
              <a:rPr lang="en-US" sz="3100" i="1" dirty="0"/>
              <a:t>Frontiers in Public Health, 5</a:t>
            </a:r>
            <a:r>
              <a:rPr lang="en-US" sz="3100" dirty="0"/>
              <a:t>, 307.</a:t>
            </a:r>
            <a:endParaRPr lang="fr-BE" sz="3100" dirty="0"/>
          </a:p>
          <a:p>
            <a:pPr lvl="0">
              <a:lnSpc>
                <a:spcPct val="170000"/>
              </a:lnSpc>
            </a:pPr>
            <a:r>
              <a:rPr lang="en-US" sz="3100" dirty="0"/>
              <a:t>Young, A. R., </a:t>
            </a:r>
            <a:r>
              <a:rPr lang="en-US" sz="3100" dirty="0" err="1"/>
              <a:t>Beitchman</a:t>
            </a:r>
            <a:r>
              <a:rPr lang="en-US" sz="3100" dirty="0"/>
              <a:t>, J. H., Johnson, C., Douglas, L., Atkinson, L., Escobar, M., &amp; Wilson, B. (2002). Young adult academic outcomes in a longitudinal sample of early identified language impaired and control children. </a:t>
            </a:r>
            <a:r>
              <a:rPr lang="en-US" sz="3100" i="1" dirty="0"/>
              <a:t>The Journal of Child Psychology and Psychiatry, 43(5</a:t>
            </a:r>
            <a:r>
              <a:rPr lang="en-US" sz="3100" dirty="0"/>
              <a:t>), 635–645. </a:t>
            </a:r>
            <a:r>
              <a:rPr lang="en-US" sz="3100" u="sng" dirty="0">
                <a:hlinkClick r:id="rId2"/>
              </a:rPr>
              <a:t>https://doi.org/10.1111/1469- 7610.00052</a:t>
            </a:r>
            <a:endParaRPr lang="fr-BE" sz="3100" dirty="0"/>
          </a:p>
          <a:p>
            <a:pPr lvl="0">
              <a:lnSpc>
                <a:spcPct val="170000"/>
              </a:lnSpc>
            </a:pPr>
            <a:r>
              <a:rPr lang="en-US" sz="3100" dirty="0" err="1"/>
              <a:t>Ziegenfusz</a:t>
            </a:r>
            <a:r>
              <a:rPr lang="en-US" sz="3100" dirty="0"/>
              <a:t>, S., Paynter, J., </a:t>
            </a:r>
            <a:r>
              <a:rPr lang="en-US" sz="3100" dirty="0" err="1"/>
              <a:t>Flückiger</a:t>
            </a:r>
            <a:r>
              <a:rPr lang="en-US" sz="3100" dirty="0"/>
              <a:t>, B., &amp; Westerveld, M. F. (2022). A systematic review of the academic achievement of primary and secondary school-aged students with developmental language disorder. </a:t>
            </a:r>
            <a:r>
              <a:rPr lang="en-US" sz="3100" i="1" dirty="0"/>
              <a:t>Autism &amp; Developmental Language Impairments</a:t>
            </a:r>
            <a:r>
              <a:rPr lang="en-US" sz="3100" dirty="0"/>
              <a:t>, </a:t>
            </a:r>
            <a:r>
              <a:rPr lang="en-US" sz="3100" i="1" dirty="0"/>
              <a:t>7</a:t>
            </a:r>
            <a:r>
              <a:rPr lang="en-US" sz="3100" dirty="0"/>
              <a:t>, 23969415221099397.</a:t>
            </a:r>
            <a:endParaRPr lang="fr-BE" sz="3100" dirty="0"/>
          </a:p>
          <a:p>
            <a:endParaRPr lang="fr-FR" dirty="0"/>
          </a:p>
        </p:txBody>
      </p:sp>
      <p:sp>
        <p:nvSpPr>
          <p:cNvPr id="4" name="Espace réservé du numéro de diapositive 3">
            <a:extLst>
              <a:ext uri="{FF2B5EF4-FFF2-40B4-BE49-F238E27FC236}">
                <a16:creationId xmlns:a16="http://schemas.microsoft.com/office/drawing/2014/main" id="{3AC1EDE8-CC88-746B-265C-6819BAC76430}"/>
              </a:ext>
            </a:extLst>
          </p:cNvPr>
          <p:cNvSpPr>
            <a:spLocks noGrp="1"/>
          </p:cNvSpPr>
          <p:nvPr>
            <p:ph type="sldNum" sz="quarter" idx="12"/>
          </p:nvPr>
        </p:nvSpPr>
        <p:spPr/>
        <p:txBody>
          <a:bodyPr/>
          <a:lstStyle/>
          <a:p>
            <a:fld id="{162F1D00-BD13-4404-86B0-79703945A0A7}" type="slidenum">
              <a:rPr lang="en-US" smtClean="0"/>
              <a:t>78</a:t>
            </a:fld>
            <a:endParaRPr lang="en-US"/>
          </a:p>
        </p:txBody>
      </p:sp>
    </p:spTree>
    <p:extLst>
      <p:ext uri="{BB962C8B-B14F-4D97-AF65-F5344CB8AC3E}">
        <p14:creationId xmlns:p14="http://schemas.microsoft.com/office/powerpoint/2010/main" val="71906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389467" y="497913"/>
            <a:ext cx="8229600" cy="5181600"/>
          </a:xfrm>
        </p:spPr>
        <p:txBody>
          <a:bodyPr/>
          <a:lstStyle/>
          <a:p>
            <a:pPr marL="0" indent="0">
              <a:buNone/>
            </a:pPr>
            <a:endParaRPr lang="fr-FR" dirty="0">
              <a:solidFill>
                <a:schemeClr val="accent4"/>
              </a:solidFill>
            </a:endParaRPr>
          </a:p>
          <a:p>
            <a:pPr marL="0" indent="0">
              <a:buNone/>
            </a:pPr>
            <a:r>
              <a:rPr lang="fr-FR" dirty="0">
                <a:solidFill>
                  <a:schemeClr val="accent5"/>
                </a:solidFill>
              </a:rPr>
              <a:t>Pragmatique : l’utilisation du langage (conversation)</a:t>
            </a:r>
          </a:p>
        </p:txBody>
      </p:sp>
      <p:sp>
        <p:nvSpPr>
          <p:cNvPr id="38920" name="AutoShape 8"/>
          <p:cNvSpPr>
            <a:spLocks noChangeArrowheads="1"/>
          </p:cNvSpPr>
          <p:nvPr/>
        </p:nvSpPr>
        <p:spPr bwMode="auto">
          <a:xfrm>
            <a:off x="198968" y="3429000"/>
            <a:ext cx="4233335" cy="2209800"/>
          </a:xfrm>
          <a:prstGeom prst="roundRect">
            <a:avLst>
              <a:gd name="adj" fmla="val 16667"/>
            </a:avLst>
          </a:prstGeom>
          <a:solidFill>
            <a:srgbClr val="92D050"/>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pPr algn="ctr">
              <a:lnSpc>
                <a:spcPct val="100000"/>
              </a:lnSpc>
            </a:pPr>
            <a:r>
              <a:rPr lang="fr-FR" sz="2000" b="1" dirty="0">
                <a:solidFill>
                  <a:schemeClr val="bg1"/>
                </a:solidFill>
                <a:latin typeface="Times New Roman" charset="0"/>
                <a:cs typeface="Times New Roman" charset="0"/>
              </a:rPr>
              <a:t>Pragmatique</a:t>
            </a:r>
          </a:p>
          <a:p>
            <a:pPr algn="ctr">
              <a:lnSpc>
                <a:spcPct val="100000"/>
              </a:lnSpc>
            </a:pPr>
            <a:r>
              <a:rPr lang="fr-FR" dirty="0">
                <a:solidFill>
                  <a:schemeClr val="bg1"/>
                </a:solidFill>
                <a:latin typeface="Times New Roman" charset="0"/>
                <a:cs typeface="Times New Roman" charset="0"/>
              </a:rPr>
              <a:t>Utilisation de la langue pour communiquer</a:t>
            </a:r>
          </a:p>
          <a:p>
            <a:pPr algn="ctr">
              <a:lnSpc>
                <a:spcPct val="100000"/>
              </a:lnSpc>
            </a:pPr>
            <a:r>
              <a:rPr lang="fr-FR" dirty="0">
                <a:solidFill>
                  <a:schemeClr val="bg1"/>
                </a:solidFill>
                <a:latin typeface="Times New Roman" charset="0"/>
                <a:cs typeface="Times New Roman" charset="0"/>
              </a:rPr>
              <a:t>Contexte et fonctions de la communication</a:t>
            </a:r>
            <a:endParaRPr lang="fr-FR" b="1" dirty="0">
              <a:solidFill>
                <a:schemeClr val="bg1"/>
              </a:solidFill>
              <a:latin typeface="Verdana" charset="0"/>
              <a:cs typeface="Times New Roman" charset="0"/>
            </a:endParaRPr>
          </a:p>
          <a:p>
            <a:pPr>
              <a:lnSpc>
                <a:spcPct val="100000"/>
              </a:lnSpc>
            </a:pPr>
            <a:r>
              <a:rPr lang="fr-FR" sz="1600" b="1" dirty="0">
                <a:solidFill>
                  <a:schemeClr val="tx1"/>
                </a:solidFill>
                <a:latin typeface="Verdana" charset="0"/>
                <a:ea typeface="PMingLiU" charset="0"/>
                <a:cs typeface="PMingLiU" charset="0"/>
              </a:rPr>
              <a:t> </a:t>
            </a:r>
          </a:p>
        </p:txBody>
      </p:sp>
      <p:sp>
        <p:nvSpPr>
          <p:cNvPr id="38923" name="AutoShape 11"/>
          <p:cNvSpPr>
            <a:spLocks noChangeArrowheads="1"/>
          </p:cNvSpPr>
          <p:nvPr/>
        </p:nvSpPr>
        <p:spPr bwMode="auto">
          <a:xfrm>
            <a:off x="4622802" y="3429000"/>
            <a:ext cx="4432302" cy="2734733"/>
          </a:xfrm>
          <a:prstGeom prst="foldedCorner">
            <a:avLst>
              <a:gd name="adj" fmla="val 12500"/>
            </a:avLst>
          </a:prstGeom>
          <a:ln>
            <a:solidFill>
              <a:schemeClr val="accent5"/>
            </a:solidFill>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r>
              <a:rPr lang="fr-FR" sz="1600" dirty="0">
                <a:solidFill>
                  <a:schemeClr val="tx1"/>
                </a:solidFill>
              </a:rPr>
              <a:t>Exemple </a:t>
            </a:r>
            <a:r>
              <a:rPr lang="fr-FR" sz="1600" dirty="0">
                <a:solidFill>
                  <a:schemeClr val="accent5"/>
                </a:solidFill>
              </a:rPr>
              <a:t>d’erreurs </a:t>
            </a:r>
            <a:r>
              <a:rPr lang="nl-BE" sz="1600" dirty="0">
                <a:solidFill>
                  <a:schemeClr val="accent5"/>
                </a:solidFill>
              </a:rPr>
              <a:t>pragmatiques </a:t>
            </a:r>
            <a:r>
              <a:rPr lang="nl-BE" sz="1600" dirty="0">
                <a:solidFill>
                  <a:schemeClr val="tx1"/>
                </a:solidFill>
              </a:rPr>
              <a:t>:</a:t>
            </a:r>
          </a:p>
          <a:p>
            <a:endParaRPr lang="nl-BE" sz="1600" dirty="0">
              <a:solidFill>
                <a:schemeClr val="tx1"/>
              </a:solidFill>
            </a:endParaRPr>
          </a:p>
          <a:p>
            <a:pPr marL="285750" indent="-285750">
              <a:buFont typeface="Arial"/>
              <a:buChar char="•"/>
            </a:pPr>
            <a:r>
              <a:rPr lang="nl-BE" sz="1400" dirty="0">
                <a:solidFill>
                  <a:schemeClr val="tx1"/>
                </a:solidFill>
              </a:rPr>
              <a:t>Ne pas respecter le tour de parole </a:t>
            </a:r>
          </a:p>
          <a:p>
            <a:endParaRPr lang="nl-BE" sz="1400" dirty="0">
              <a:solidFill>
                <a:schemeClr val="tx1"/>
              </a:solidFill>
            </a:endParaRPr>
          </a:p>
          <a:p>
            <a:pPr marL="285750" indent="-285750">
              <a:buFont typeface="Arial"/>
              <a:buChar char="•"/>
            </a:pPr>
            <a:r>
              <a:rPr lang="nl-BE" sz="1400" dirty="0">
                <a:solidFill>
                  <a:schemeClr val="tx1"/>
                </a:solidFill>
              </a:rPr>
              <a:t>Ne pas pouvoir maintenir le </a:t>
            </a:r>
            <a:r>
              <a:rPr lang="nl-BE" sz="1400" dirty="0" err="1">
                <a:solidFill>
                  <a:schemeClr val="tx1"/>
                </a:solidFill>
              </a:rPr>
              <a:t>thème</a:t>
            </a:r>
            <a:r>
              <a:rPr lang="nl-BE" sz="1400" dirty="0">
                <a:solidFill>
                  <a:schemeClr val="tx1"/>
                </a:solidFill>
              </a:rPr>
              <a:t> </a:t>
            </a:r>
          </a:p>
          <a:p>
            <a:r>
              <a:rPr lang="nl-BE" sz="1400" dirty="0">
                <a:solidFill>
                  <a:schemeClr val="tx1"/>
                </a:solidFill>
              </a:rPr>
              <a:t>      </a:t>
            </a:r>
            <a:r>
              <a:rPr lang="nl-BE" sz="1400" dirty="0" err="1">
                <a:solidFill>
                  <a:schemeClr val="tx1"/>
                </a:solidFill>
              </a:rPr>
              <a:t>d’une</a:t>
            </a:r>
            <a:r>
              <a:rPr lang="nl-BE" sz="1400" dirty="0">
                <a:solidFill>
                  <a:schemeClr val="tx1"/>
                </a:solidFill>
              </a:rPr>
              <a:t> </a:t>
            </a:r>
            <a:r>
              <a:rPr lang="nl-BE" sz="1400" dirty="0" err="1">
                <a:solidFill>
                  <a:schemeClr val="tx1"/>
                </a:solidFill>
              </a:rPr>
              <a:t>conversation</a:t>
            </a:r>
            <a:endParaRPr lang="nl-BE" sz="1400" dirty="0">
              <a:solidFill>
                <a:schemeClr val="tx1"/>
              </a:solidFill>
            </a:endParaRPr>
          </a:p>
          <a:p>
            <a:pPr lvl="1"/>
            <a:endParaRPr lang="nl-BE" sz="1400" dirty="0">
              <a:solidFill>
                <a:schemeClr val="tx1"/>
              </a:solidFill>
            </a:endParaRPr>
          </a:p>
          <a:p>
            <a:pPr marL="285750" indent="-285750">
              <a:buFont typeface="Arial"/>
              <a:buChar char="•"/>
            </a:pPr>
            <a:r>
              <a:rPr lang="nl-BE" sz="1400" dirty="0">
                <a:solidFill>
                  <a:schemeClr val="tx1"/>
                </a:solidFill>
              </a:rPr>
              <a:t>Avoir un comportement non verbal inapproprié</a:t>
            </a:r>
          </a:p>
          <a:p>
            <a:r>
              <a:rPr lang="nl-BE" sz="1400" dirty="0">
                <a:solidFill>
                  <a:schemeClr val="tx1"/>
                </a:solidFill>
              </a:rPr>
              <a:t> </a:t>
            </a:r>
            <a:endParaRPr lang="nl-BE"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7" name="Flèche vers le bas 6"/>
          <p:cNvSpPr/>
          <p:nvPr/>
        </p:nvSpPr>
        <p:spPr>
          <a:xfrm>
            <a:off x="7069667" y="1693333"/>
            <a:ext cx="321733" cy="3217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10" name="Diagramme 9"/>
          <p:cNvGraphicFramePr/>
          <p:nvPr>
            <p:extLst>
              <p:ext uri="{D42A27DB-BD31-4B8C-83A1-F6EECF244321}">
                <p14:modId xmlns:p14="http://schemas.microsoft.com/office/powerpoint/2010/main" val="3589500900"/>
              </p:ext>
            </p:extLst>
          </p:nvPr>
        </p:nvGraphicFramePr>
        <p:xfrm>
          <a:off x="395536" y="1412776"/>
          <a:ext cx="8411292" cy="242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E02CD75-513B-DB5E-5A42-50DCC6F1C342}"/>
              </a:ext>
            </a:extLst>
          </p:cNvPr>
          <p:cNvSpPr txBox="1"/>
          <p:nvPr/>
        </p:nvSpPr>
        <p:spPr>
          <a:xfrm>
            <a:off x="2421467" y="5909733"/>
            <a:ext cx="1845733" cy="369332"/>
          </a:xfrm>
          <a:prstGeom prst="rect">
            <a:avLst/>
          </a:prstGeom>
          <a:noFill/>
        </p:spPr>
        <p:txBody>
          <a:bodyPr wrap="square" rtlCol="0">
            <a:spAutoFit/>
          </a:bodyPr>
          <a:lstStyle/>
          <a:p>
            <a:r>
              <a:rPr lang="fr-FR" dirty="0"/>
              <a:t>« </a:t>
            </a:r>
            <a:r>
              <a:rPr lang="fr-FR" i="1" dirty="0"/>
              <a:t>A ton tour… </a:t>
            </a:r>
            <a:r>
              <a:rPr lang="fr-FR" dirty="0"/>
              <a:t>»</a:t>
            </a:r>
          </a:p>
        </p:txBody>
      </p:sp>
    </p:spTree>
    <p:extLst>
      <p:ext uri="{BB962C8B-B14F-4D97-AF65-F5344CB8AC3E}">
        <p14:creationId xmlns:p14="http://schemas.microsoft.com/office/powerpoint/2010/main" val="310651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èche vers la droite 28">
            <a:extLst>
              <a:ext uri="{FF2B5EF4-FFF2-40B4-BE49-F238E27FC236}">
                <a16:creationId xmlns:a16="http://schemas.microsoft.com/office/drawing/2014/main" id="{C6693880-9151-64EE-AFA4-047BD9DAB4E5}"/>
              </a:ext>
            </a:extLst>
          </p:cNvPr>
          <p:cNvSpPr/>
          <p:nvPr/>
        </p:nvSpPr>
        <p:spPr>
          <a:xfrm>
            <a:off x="3996760" y="2482545"/>
            <a:ext cx="1319798" cy="587747"/>
          </a:xfrm>
          <a:prstGeom prst="rightArrow">
            <a:avLst/>
          </a:prstGeom>
          <a:solidFill>
            <a:schemeClr val="accent3">
              <a:lumMod val="40000"/>
              <a:lumOff val="6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0697FC2-5AA9-3F06-B2E8-28DD5FF43558}"/>
              </a:ext>
            </a:extLst>
          </p:cNvPr>
          <p:cNvSpPr>
            <a:spLocks noGrp="1"/>
          </p:cNvSpPr>
          <p:nvPr>
            <p:ph type="title"/>
          </p:nvPr>
        </p:nvSpPr>
        <p:spPr/>
        <p:txBody>
          <a:bodyPr/>
          <a:lstStyle/>
          <a:p>
            <a:r>
              <a:rPr lang="fr-FR" dirty="0"/>
              <a:t>Langage oral – dynamique d’acquisition</a:t>
            </a:r>
          </a:p>
        </p:txBody>
      </p:sp>
      <p:pic>
        <p:nvPicPr>
          <p:cNvPr id="20" name="Espace réservé du contenu 19" descr="Cigogne bébé contour">
            <a:extLst>
              <a:ext uri="{FF2B5EF4-FFF2-40B4-BE49-F238E27FC236}">
                <a16:creationId xmlns:a16="http://schemas.microsoft.com/office/drawing/2014/main" id="{73EBABA4-88C1-F276-BF7B-DC4C82775DF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600191" y="1853614"/>
            <a:ext cx="609860" cy="609860"/>
          </a:xfrm>
        </p:spPr>
      </p:pic>
      <p:sp>
        <p:nvSpPr>
          <p:cNvPr id="4" name="Espace réservé du numéro de diapositive 3">
            <a:extLst>
              <a:ext uri="{FF2B5EF4-FFF2-40B4-BE49-F238E27FC236}">
                <a16:creationId xmlns:a16="http://schemas.microsoft.com/office/drawing/2014/main" id="{C573A098-DA9E-16AA-6437-F11E909A0751}"/>
              </a:ext>
            </a:extLst>
          </p:cNvPr>
          <p:cNvSpPr>
            <a:spLocks noGrp="1"/>
          </p:cNvSpPr>
          <p:nvPr>
            <p:ph type="sldNum" sz="quarter" idx="12"/>
          </p:nvPr>
        </p:nvSpPr>
        <p:spPr/>
        <p:txBody>
          <a:bodyPr/>
          <a:lstStyle/>
          <a:p>
            <a:fld id="{162F1D00-BD13-4404-86B0-79703945A0A7}" type="slidenum">
              <a:rPr lang="en-US" smtClean="0"/>
              <a:t>9</a:t>
            </a:fld>
            <a:endParaRPr lang="en-US"/>
          </a:p>
        </p:txBody>
      </p:sp>
      <p:cxnSp>
        <p:nvCxnSpPr>
          <p:cNvPr id="6" name="Connecteur droit avec flèche 5">
            <a:extLst>
              <a:ext uri="{FF2B5EF4-FFF2-40B4-BE49-F238E27FC236}">
                <a16:creationId xmlns:a16="http://schemas.microsoft.com/office/drawing/2014/main" id="{2D4A2B3C-7515-BC87-3D42-CA45E8E0F194}"/>
              </a:ext>
            </a:extLst>
          </p:cNvPr>
          <p:cNvCxnSpPr>
            <a:cxnSpLocks/>
          </p:cNvCxnSpPr>
          <p:nvPr/>
        </p:nvCxnSpPr>
        <p:spPr>
          <a:xfrm>
            <a:off x="127000" y="1854727"/>
            <a:ext cx="8389282" cy="0"/>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8D109EA3-51D5-FE06-78B6-92DE83F776FE}"/>
              </a:ext>
            </a:extLst>
          </p:cNvPr>
          <p:cNvSpPr txBox="1"/>
          <p:nvPr/>
        </p:nvSpPr>
        <p:spPr>
          <a:xfrm>
            <a:off x="-39361" y="1188511"/>
            <a:ext cx="1295400" cy="646331"/>
          </a:xfrm>
          <a:prstGeom prst="rect">
            <a:avLst/>
          </a:prstGeom>
          <a:noFill/>
        </p:spPr>
        <p:txBody>
          <a:bodyPr wrap="square" rtlCol="0">
            <a:spAutoFit/>
          </a:bodyPr>
          <a:lstStyle/>
          <a:p>
            <a:pPr algn="ctr"/>
            <a:r>
              <a:rPr lang="fr-FR" dirty="0"/>
              <a:t>période</a:t>
            </a:r>
          </a:p>
          <a:p>
            <a:r>
              <a:rPr lang="fr-FR" dirty="0"/>
              <a:t>prénatale</a:t>
            </a:r>
          </a:p>
        </p:txBody>
      </p:sp>
      <p:sp>
        <p:nvSpPr>
          <p:cNvPr id="11" name="ZoneTexte 10">
            <a:extLst>
              <a:ext uri="{FF2B5EF4-FFF2-40B4-BE49-F238E27FC236}">
                <a16:creationId xmlns:a16="http://schemas.microsoft.com/office/drawing/2014/main" id="{B6EDA3DD-C544-68E7-7927-C4011E9DF7DD}"/>
              </a:ext>
            </a:extLst>
          </p:cNvPr>
          <p:cNvSpPr txBox="1"/>
          <p:nvPr/>
        </p:nvSpPr>
        <p:spPr>
          <a:xfrm>
            <a:off x="1094086" y="1189605"/>
            <a:ext cx="1295400" cy="646331"/>
          </a:xfrm>
          <a:prstGeom prst="rect">
            <a:avLst/>
          </a:prstGeom>
          <a:noFill/>
        </p:spPr>
        <p:txBody>
          <a:bodyPr wrap="square" rtlCol="0">
            <a:spAutoFit/>
          </a:bodyPr>
          <a:lstStyle/>
          <a:p>
            <a:pPr algn="ctr"/>
            <a:r>
              <a:rPr lang="fr-FR" dirty="0"/>
              <a:t>période néonatale</a:t>
            </a:r>
          </a:p>
        </p:txBody>
      </p:sp>
      <p:sp>
        <p:nvSpPr>
          <p:cNvPr id="12" name="ZoneTexte 11">
            <a:extLst>
              <a:ext uri="{FF2B5EF4-FFF2-40B4-BE49-F238E27FC236}">
                <a16:creationId xmlns:a16="http://schemas.microsoft.com/office/drawing/2014/main" id="{5DAA7350-33AB-B39D-7566-F0B4B2CC56FE}"/>
              </a:ext>
            </a:extLst>
          </p:cNvPr>
          <p:cNvSpPr txBox="1"/>
          <p:nvPr/>
        </p:nvSpPr>
        <p:spPr>
          <a:xfrm>
            <a:off x="3425118" y="1173040"/>
            <a:ext cx="1379209" cy="646331"/>
          </a:xfrm>
          <a:prstGeom prst="rect">
            <a:avLst/>
          </a:prstGeom>
          <a:noFill/>
        </p:spPr>
        <p:txBody>
          <a:bodyPr wrap="square" rtlCol="0">
            <a:spAutoFit/>
          </a:bodyPr>
          <a:lstStyle/>
          <a:p>
            <a:pPr algn="ctr"/>
            <a:r>
              <a:rPr lang="fr-FR" dirty="0"/>
              <a:t>âge préscolaire</a:t>
            </a:r>
          </a:p>
        </p:txBody>
      </p:sp>
      <p:sp>
        <p:nvSpPr>
          <p:cNvPr id="13" name="ZoneTexte 12">
            <a:extLst>
              <a:ext uri="{FF2B5EF4-FFF2-40B4-BE49-F238E27FC236}">
                <a16:creationId xmlns:a16="http://schemas.microsoft.com/office/drawing/2014/main" id="{41ED6A72-AB93-23DF-592A-A26D50748ADD}"/>
              </a:ext>
            </a:extLst>
          </p:cNvPr>
          <p:cNvSpPr txBox="1"/>
          <p:nvPr/>
        </p:nvSpPr>
        <p:spPr>
          <a:xfrm>
            <a:off x="2165171" y="1198203"/>
            <a:ext cx="1436687" cy="646331"/>
          </a:xfrm>
          <a:prstGeom prst="rect">
            <a:avLst/>
          </a:prstGeom>
          <a:noFill/>
        </p:spPr>
        <p:txBody>
          <a:bodyPr wrap="square" rtlCol="0">
            <a:spAutoFit/>
          </a:bodyPr>
          <a:lstStyle/>
          <a:p>
            <a:pPr algn="ctr"/>
            <a:r>
              <a:rPr lang="fr-FR" dirty="0"/>
              <a:t>petite enfance</a:t>
            </a:r>
          </a:p>
        </p:txBody>
      </p:sp>
      <p:sp>
        <p:nvSpPr>
          <p:cNvPr id="14" name="ZoneTexte 13">
            <a:extLst>
              <a:ext uri="{FF2B5EF4-FFF2-40B4-BE49-F238E27FC236}">
                <a16:creationId xmlns:a16="http://schemas.microsoft.com/office/drawing/2014/main" id="{74B9D7E2-395F-AF7B-6035-8A869E791229}"/>
              </a:ext>
            </a:extLst>
          </p:cNvPr>
          <p:cNvSpPr txBox="1"/>
          <p:nvPr/>
        </p:nvSpPr>
        <p:spPr>
          <a:xfrm>
            <a:off x="4627323" y="1155065"/>
            <a:ext cx="1379209" cy="646331"/>
          </a:xfrm>
          <a:prstGeom prst="rect">
            <a:avLst/>
          </a:prstGeom>
          <a:noFill/>
        </p:spPr>
        <p:txBody>
          <a:bodyPr wrap="square" rtlCol="0">
            <a:spAutoFit/>
          </a:bodyPr>
          <a:lstStyle/>
          <a:p>
            <a:pPr algn="ctr"/>
            <a:r>
              <a:rPr lang="fr-FR" dirty="0"/>
              <a:t>âge scolaire</a:t>
            </a:r>
          </a:p>
        </p:txBody>
      </p:sp>
      <p:sp>
        <p:nvSpPr>
          <p:cNvPr id="16" name="ZoneTexte 15">
            <a:extLst>
              <a:ext uri="{FF2B5EF4-FFF2-40B4-BE49-F238E27FC236}">
                <a16:creationId xmlns:a16="http://schemas.microsoft.com/office/drawing/2014/main" id="{CBBEB093-0DB8-07A6-FAC2-C336CFABA399}"/>
              </a:ext>
            </a:extLst>
          </p:cNvPr>
          <p:cNvSpPr txBox="1"/>
          <p:nvPr/>
        </p:nvSpPr>
        <p:spPr>
          <a:xfrm>
            <a:off x="5862309" y="1188511"/>
            <a:ext cx="1538918" cy="369332"/>
          </a:xfrm>
          <a:prstGeom prst="rect">
            <a:avLst/>
          </a:prstGeom>
          <a:noFill/>
        </p:spPr>
        <p:txBody>
          <a:bodyPr wrap="square" rtlCol="0">
            <a:spAutoFit/>
          </a:bodyPr>
          <a:lstStyle/>
          <a:p>
            <a:pPr algn="ctr"/>
            <a:r>
              <a:rPr lang="fr-FR" dirty="0"/>
              <a:t>adolescence</a:t>
            </a:r>
          </a:p>
        </p:txBody>
      </p:sp>
      <p:sp>
        <p:nvSpPr>
          <p:cNvPr id="17" name="ZoneTexte 16">
            <a:extLst>
              <a:ext uri="{FF2B5EF4-FFF2-40B4-BE49-F238E27FC236}">
                <a16:creationId xmlns:a16="http://schemas.microsoft.com/office/drawing/2014/main" id="{A60E5C3C-F63A-9E80-4371-9D872639F8FB}"/>
              </a:ext>
            </a:extLst>
          </p:cNvPr>
          <p:cNvSpPr txBox="1"/>
          <p:nvPr/>
        </p:nvSpPr>
        <p:spPr>
          <a:xfrm>
            <a:off x="7161550" y="1207283"/>
            <a:ext cx="1538918" cy="646331"/>
          </a:xfrm>
          <a:prstGeom prst="rect">
            <a:avLst/>
          </a:prstGeom>
          <a:noFill/>
        </p:spPr>
        <p:txBody>
          <a:bodyPr wrap="square" rtlCol="0">
            <a:spAutoFit/>
          </a:bodyPr>
          <a:lstStyle/>
          <a:p>
            <a:pPr algn="ctr"/>
            <a:r>
              <a:rPr lang="fr-FR" dirty="0"/>
              <a:t>adulte</a:t>
            </a:r>
          </a:p>
          <a:p>
            <a:pPr algn="ctr"/>
            <a:endParaRPr lang="fr-FR" dirty="0"/>
          </a:p>
        </p:txBody>
      </p:sp>
      <p:sp>
        <p:nvSpPr>
          <p:cNvPr id="21" name="ZoneTexte 20">
            <a:extLst>
              <a:ext uri="{FF2B5EF4-FFF2-40B4-BE49-F238E27FC236}">
                <a16:creationId xmlns:a16="http://schemas.microsoft.com/office/drawing/2014/main" id="{5E05A673-6840-91B8-DD6A-48533A0748CF}"/>
              </a:ext>
            </a:extLst>
          </p:cNvPr>
          <p:cNvSpPr txBox="1"/>
          <p:nvPr/>
        </p:nvSpPr>
        <p:spPr>
          <a:xfrm>
            <a:off x="1793613" y="1920554"/>
            <a:ext cx="990469" cy="369332"/>
          </a:xfrm>
          <a:prstGeom prst="rect">
            <a:avLst/>
          </a:prstGeom>
          <a:noFill/>
        </p:spPr>
        <p:txBody>
          <a:bodyPr wrap="square" rtlCol="0">
            <a:spAutoFit/>
          </a:bodyPr>
          <a:lstStyle/>
          <a:p>
            <a:r>
              <a:rPr lang="fr-FR" dirty="0"/>
              <a:t>1 mois</a:t>
            </a:r>
          </a:p>
        </p:txBody>
      </p:sp>
      <p:sp>
        <p:nvSpPr>
          <p:cNvPr id="22" name="ZoneTexte 21">
            <a:extLst>
              <a:ext uri="{FF2B5EF4-FFF2-40B4-BE49-F238E27FC236}">
                <a16:creationId xmlns:a16="http://schemas.microsoft.com/office/drawing/2014/main" id="{F685E0AC-E69B-15E0-5DA3-215C4B2DB7DA}"/>
              </a:ext>
            </a:extLst>
          </p:cNvPr>
          <p:cNvSpPr txBox="1"/>
          <p:nvPr/>
        </p:nvSpPr>
        <p:spPr>
          <a:xfrm>
            <a:off x="2986672" y="1895895"/>
            <a:ext cx="990469" cy="369332"/>
          </a:xfrm>
          <a:prstGeom prst="rect">
            <a:avLst/>
          </a:prstGeom>
          <a:noFill/>
        </p:spPr>
        <p:txBody>
          <a:bodyPr wrap="square" rtlCol="0">
            <a:spAutoFit/>
          </a:bodyPr>
          <a:lstStyle/>
          <a:p>
            <a:r>
              <a:rPr lang="fr-FR" dirty="0"/>
              <a:t>2/3 ans</a:t>
            </a:r>
          </a:p>
        </p:txBody>
      </p:sp>
      <p:sp>
        <p:nvSpPr>
          <p:cNvPr id="23" name="ZoneTexte 22">
            <a:extLst>
              <a:ext uri="{FF2B5EF4-FFF2-40B4-BE49-F238E27FC236}">
                <a16:creationId xmlns:a16="http://schemas.microsoft.com/office/drawing/2014/main" id="{123FD7FB-757B-6114-0D5C-4ACFFA9E3A93}"/>
              </a:ext>
            </a:extLst>
          </p:cNvPr>
          <p:cNvSpPr txBox="1"/>
          <p:nvPr/>
        </p:nvSpPr>
        <p:spPr>
          <a:xfrm>
            <a:off x="4405415" y="1895895"/>
            <a:ext cx="990469" cy="369332"/>
          </a:xfrm>
          <a:prstGeom prst="rect">
            <a:avLst/>
          </a:prstGeom>
          <a:noFill/>
        </p:spPr>
        <p:txBody>
          <a:bodyPr wrap="square" rtlCol="0">
            <a:spAutoFit/>
          </a:bodyPr>
          <a:lstStyle/>
          <a:p>
            <a:r>
              <a:rPr lang="fr-FR" dirty="0"/>
              <a:t>5/6 ans</a:t>
            </a:r>
          </a:p>
        </p:txBody>
      </p:sp>
      <p:sp>
        <p:nvSpPr>
          <p:cNvPr id="24" name="ZoneTexte 23">
            <a:extLst>
              <a:ext uri="{FF2B5EF4-FFF2-40B4-BE49-F238E27FC236}">
                <a16:creationId xmlns:a16="http://schemas.microsoft.com/office/drawing/2014/main" id="{FF5AF491-CFEA-A64B-45EC-0EB7E40F7B15}"/>
              </a:ext>
            </a:extLst>
          </p:cNvPr>
          <p:cNvSpPr txBox="1"/>
          <p:nvPr/>
        </p:nvSpPr>
        <p:spPr>
          <a:xfrm>
            <a:off x="5698075" y="1895895"/>
            <a:ext cx="990469" cy="369332"/>
          </a:xfrm>
          <a:prstGeom prst="rect">
            <a:avLst/>
          </a:prstGeom>
          <a:noFill/>
        </p:spPr>
        <p:txBody>
          <a:bodyPr wrap="square" rtlCol="0">
            <a:spAutoFit/>
          </a:bodyPr>
          <a:lstStyle/>
          <a:p>
            <a:r>
              <a:rPr lang="fr-FR" dirty="0"/>
              <a:t>12 ans</a:t>
            </a:r>
          </a:p>
        </p:txBody>
      </p:sp>
      <p:sp>
        <p:nvSpPr>
          <p:cNvPr id="25" name="ZoneTexte 24">
            <a:extLst>
              <a:ext uri="{FF2B5EF4-FFF2-40B4-BE49-F238E27FC236}">
                <a16:creationId xmlns:a16="http://schemas.microsoft.com/office/drawing/2014/main" id="{014A1E6E-FC70-4F73-50FC-913E920E9F77}"/>
              </a:ext>
            </a:extLst>
          </p:cNvPr>
          <p:cNvSpPr txBox="1"/>
          <p:nvPr/>
        </p:nvSpPr>
        <p:spPr>
          <a:xfrm>
            <a:off x="7031997" y="1895895"/>
            <a:ext cx="990469" cy="369332"/>
          </a:xfrm>
          <a:prstGeom prst="rect">
            <a:avLst/>
          </a:prstGeom>
          <a:noFill/>
        </p:spPr>
        <p:txBody>
          <a:bodyPr wrap="square" rtlCol="0">
            <a:spAutoFit/>
          </a:bodyPr>
          <a:lstStyle/>
          <a:p>
            <a:r>
              <a:rPr lang="fr-FR" dirty="0"/>
              <a:t>18 ans</a:t>
            </a:r>
          </a:p>
        </p:txBody>
      </p:sp>
      <p:sp>
        <p:nvSpPr>
          <p:cNvPr id="26" name="ZoneTexte 25">
            <a:extLst>
              <a:ext uri="{FF2B5EF4-FFF2-40B4-BE49-F238E27FC236}">
                <a16:creationId xmlns:a16="http://schemas.microsoft.com/office/drawing/2014/main" id="{D07830FA-F5AB-583E-8EDE-71BE38E60505}"/>
              </a:ext>
            </a:extLst>
          </p:cNvPr>
          <p:cNvSpPr txBox="1"/>
          <p:nvPr/>
        </p:nvSpPr>
        <p:spPr>
          <a:xfrm>
            <a:off x="7636379" y="2116255"/>
            <a:ext cx="990469" cy="369332"/>
          </a:xfrm>
          <a:prstGeom prst="rect">
            <a:avLst/>
          </a:prstGeom>
          <a:noFill/>
        </p:spPr>
        <p:txBody>
          <a:bodyPr wrap="square" rtlCol="0">
            <a:spAutoFit/>
          </a:bodyPr>
          <a:lstStyle/>
          <a:p>
            <a:r>
              <a:rPr lang="fr-FR" dirty="0"/>
              <a:t>25 ans</a:t>
            </a:r>
          </a:p>
        </p:txBody>
      </p:sp>
      <p:sp>
        <p:nvSpPr>
          <p:cNvPr id="27" name="Flèche vers la droite 26">
            <a:extLst>
              <a:ext uri="{FF2B5EF4-FFF2-40B4-BE49-F238E27FC236}">
                <a16:creationId xmlns:a16="http://schemas.microsoft.com/office/drawing/2014/main" id="{37A372B6-3F97-17AE-7F6B-166F5B29911B}"/>
              </a:ext>
            </a:extLst>
          </p:cNvPr>
          <p:cNvSpPr/>
          <p:nvPr/>
        </p:nvSpPr>
        <p:spPr>
          <a:xfrm>
            <a:off x="127000" y="2460432"/>
            <a:ext cx="4701575" cy="609860"/>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F548AD78-B48E-BABF-6112-955C2188E7A3}"/>
              </a:ext>
            </a:extLst>
          </p:cNvPr>
          <p:cNvSpPr txBox="1"/>
          <p:nvPr/>
        </p:nvSpPr>
        <p:spPr>
          <a:xfrm>
            <a:off x="260779" y="2579846"/>
            <a:ext cx="1666613" cy="369332"/>
          </a:xfrm>
          <a:prstGeom prst="rect">
            <a:avLst/>
          </a:prstGeom>
          <a:noFill/>
        </p:spPr>
        <p:txBody>
          <a:bodyPr wrap="square" rtlCol="0">
            <a:spAutoFit/>
          </a:bodyPr>
          <a:lstStyle/>
          <a:p>
            <a:r>
              <a:rPr lang="fr-FR" dirty="0">
                <a:solidFill>
                  <a:schemeClr val="bg1"/>
                </a:solidFill>
              </a:rPr>
              <a:t>Phonologie</a:t>
            </a:r>
          </a:p>
        </p:txBody>
      </p:sp>
      <p:sp>
        <p:nvSpPr>
          <p:cNvPr id="39" name="ZoneTexte 38">
            <a:extLst>
              <a:ext uri="{FF2B5EF4-FFF2-40B4-BE49-F238E27FC236}">
                <a16:creationId xmlns:a16="http://schemas.microsoft.com/office/drawing/2014/main" id="{2BBCE614-CE16-6A9D-05B6-C05397A49DB1}"/>
              </a:ext>
            </a:extLst>
          </p:cNvPr>
          <p:cNvSpPr txBox="1"/>
          <p:nvPr/>
        </p:nvSpPr>
        <p:spPr>
          <a:xfrm>
            <a:off x="1217126" y="2869722"/>
            <a:ext cx="4701574" cy="369332"/>
          </a:xfrm>
          <a:prstGeom prst="rect">
            <a:avLst/>
          </a:prstGeom>
          <a:noFill/>
        </p:spPr>
        <p:txBody>
          <a:bodyPr wrap="square" rtlCol="0">
            <a:spAutoFit/>
          </a:bodyPr>
          <a:lstStyle/>
          <a:p>
            <a:r>
              <a:rPr lang="fr-FR" dirty="0"/>
              <a:t>6 mois de grossesse – 7 ans</a:t>
            </a:r>
          </a:p>
        </p:txBody>
      </p:sp>
    </p:spTree>
    <p:extLst>
      <p:ext uri="{BB962C8B-B14F-4D97-AF65-F5344CB8AC3E}">
        <p14:creationId xmlns:p14="http://schemas.microsoft.com/office/powerpoint/2010/main" val="2465935380"/>
      </p:ext>
    </p:extLst>
  </p:cSld>
  <p:clrMapOvr>
    <a:masterClrMapping/>
  </p:clrMapOvr>
</p:sld>
</file>

<file path=ppt/theme/theme1.xml><?xml version="1.0" encoding="utf-8"?>
<a:theme xmlns:a="http://schemas.openxmlformats.org/drawingml/2006/main" name="Avantage">
  <a:themeElements>
    <a:clrScheme name="Bris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17442</TotalTime>
  <Words>6959</Words>
  <Application>Microsoft Macintosh PowerPoint</Application>
  <PresentationFormat>Affichage à l'écran (4:3)</PresentationFormat>
  <Paragraphs>985</Paragraphs>
  <Slides>78</Slides>
  <Notes>58</Notes>
  <HiddenSlides>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78</vt:i4>
      </vt:variant>
    </vt:vector>
  </HeadingPairs>
  <TitlesOfParts>
    <vt:vector size="89" baseType="lpstr">
      <vt:lpstr>-webkit-standard</vt:lpstr>
      <vt:lpstr>AkayaKanadaka</vt:lpstr>
      <vt:lpstr>Arial</vt:lpstr>
      <vt:lpstr>Bradley Hand ITC</vt:lpstr>
      <vt:lpstr>Calibri</vt:lpstr>
      <vt:lpstr>Helvetica</vt:lpstr>
      <vt:lpstr>Helvetica Neue</vt:lpstr>
      <vt:lpstr>Times New Roman</vt:lpstr>
      <vt:lpstr>Verdana</vt:lpstr>
      <vt:lpstr>Wingdings</vt:lpstr>
      <vt:lpstr>Avantage</vt:lpstr>
      <vt:lpstr> Quand parler est un défi  Christelle.maillart@uliege.be </vt:lpstr>
      <vt:lpstr>   Le langage : composants et repères développementaux</vt:lpstr>
      <vt:lpstr>Le développement du langage</vt:lpstr>
      <vt:lpstr>Présentation PowerPoint</vt:lpstr>
      <vt:lpstr> </vt:lpstr>
      <vt:lpstr>Présentation PowerPoint</vt:lpstr>
      <vt:lpstr>Présentation PowerPoint</vt:lpstr>
      <vt:lpstr>Présentation PowerPoint</vt:lpstr>
      <vt:lpstr>Langage oral – dynamique d’acquisition</vt:lpstr>
      <vt:lpstr>Langage oral – dynamique d’acquisition</vt:lpstr>
      <vt:lpstr>Langage oral – dynamique d’acquisition</vt:lpstr>
      <vt:lpstr>Langage oral – dynamique d’acquisition</vt:lpstr>
      <vt:lpstr>Langage oral – dynamique d’acquisition</vt:lpstr>
      <vt:lpstr>Le langage oral  comme un socle solide …</vt:lpstr>
      <vt:lpstr>Langage écrit &amp; réussite scolaire</vt:lpstr>
      <vt:lpstr>Langage écrit &amp; langage oral</vt:lpstr>
      <vt:lpstr>Langage oral &amp; réussite scolaire</vt:lpstr>
      <vt:lpstr>Messages clés</vt:lpstr>
      <vt:lpstr>   Apprendre le langage</vt:lpstr>
      <vt:lpstr>L’acquisition du langage dépend…</vt:lpstr>
      <vt:lpstr>Interactions de qualité</vt:lpstr>
      <vt:lpstr>Quantité de langage adressé</vt:lpstr>
      <vt:lpstr>Qualité du langage adressé</vt:lpstr>
      <vt:lpstr>Apprentissage multilingue</vt:lpstr>
      <vt:lpstr>Développement du langage dans un contexte de bilinguisme</vt:lpstr>
      <vt:lpstr>Quels conseils aux parents des enfants plurilingues?  (avec ou sans troubles du langage)</vt:lpstr>
      <vt:lpstr>Messages clés</vt:lpstr>
      <vt:lpstr>   Quand apprendre le langage est un défi…</vt:lpstr>
      <vt:lpstr>L’apprentissage d’une langue dépend…</vt:lpstr>
      <vt:lpstr>Présentation PowerPoint</vt:lpstr>
      <vt:lpstr>Le trouble développemental du langage</vt:lpstr>
      <vt:lpstr>Un terme parapluie : une appellation commune des réalités et des profils différents. </vt:lpstr>
      <vt:lpstr>Des manifestations hétérogènes </vt:lpstr>
      <vt:lpstr>Trouble neurodéveloppemental parmi d’autres</vt:lpstr>
      <vt:lpstr>Trouble neurodéveloppemental avec d’autres</vt:lpstr>
      <vt:lpstr>Toutes les langues</vt:lpstr>
      <vt:lpstr>Le trouble développemental du langage : un handicap invisible</vt:lpstr>
      <vt:lpstr>Peu connu car moins fréquent ?</vt:lpstr>
      <vt:lpstr>Moins connu car sans conséquence ?</vt:lpstr>
      <vt:lpstr>Moins connu en raison d’une terminologie confuse ?</vt:lpstr>
      <vt:lpstr>Parce qu’on ne trouve que ce qu’on connaît … </vt:lpstr>
      <vt:lpstr>Des comorbidités qui rendent invisible le TDL ?</vt:lpstr>
      <vt:lpstr>TDL &amp; réussite scolaire</vt:lpstr>
      <vt:lpstr>Moins repéré chez les plus grands ?</vt:lpstr>
      <vt:lpstr>   … et un enjeu de santé publique</vt:lpstr>
      <vt:lpstr>Reconnaître l’enjeu de santé publique</vt:lpstr>
      <vt:lpstr>Reconnaître l’enjeu de santé publique</vt:lpstr>
      <vt:lpstr>Reconnaître l’enjeu de santé publique</vt:lpstr>
      <vt:lpstr>Reconnaître l’enjeu de santé publique</vt:lpstr>
      <vt:lpstr>Reconnaître l’enjeu de santé publique</vt:lpstr>
      <vt:lpstr>Reconnaître l’enjeu de santé publique</vt:lpstr>
      <vt:lpstr>Reconnaître l’enjeu de santé publique</vt:lpstr>
      <vt:lpstr>Messages clés</vt:lpstr>
      <vt:lpstr>Que faire ?</vt:lpstr>
      <vt:lpstr>Défendre une approche en termes de santé publique</vt:lpstr>
      <vt:lpstr>Prévention universelle</vt:lpstr>
      <vt:lpstr>0-3 ans</vt:lpstr>
      <vt:lpstr>Présentation PowerPoint</vt:lpstr>
      <vt:lpstr>Pour les familles &amp; les enseignants…</vt:lpstr>
      <vt:lpstr>Pour les familles et les enseignants…</vt:lpstr>
      <vt:lpstr>A l’école maternelle</vt:lpstr>
      <vt:lpstr>SOLEM </vt:lpstr>
      <vt:lpstr>Présentation PowerPoint</vt:lpstr>
      <vt:lpstr>Présentation PowerPoint</vt:lpstr>
      <vt:lpstr>Présentation PowerPoint</vt:lpstr>
      <vt:lpstr>Un modèle de santé public </vt:lpstr>
      <vt:lpstr>Présentation PowerPoint</vt:lpstr>
      <vt:lpstr>Messages clés</vt:lpstr>
      <vt:lpstr>Conclusion</vt:lpstr>
      <vt:lpstr>Ressources</vt:lpstr>
      <vt:lpstr>Le TDL…</vt:lpstr>
      <vt:lpstr>Sur le multilinguisme</vt:lpstr>
      <vt:lpstr>Pour découvrir le TDL</vt:lpstr>
      <vt:lpstr>Bibliographie</vt:lpstr>
      <vt:lpstr>Références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des programmes par l’AEQES Faculté de Psychologie, Logopédie et des Sciences de l’Education</dc:title>
  <dc:creator>Trecy Martinez</dc:creator>
  <cp:lastModifiedBy>Maillart Christelle</cp:lastModifiedBy>
  <cp:revision>552</cp:revision>
  <cp:lastPrinted>2023-09-28T11:21:06Z</cp:lastPrinted>
  <dcterms:created xsi:type="dcterms:W3CDTF">2016-10-31T12:27:56Z</dcterms:created>
  <dcterms:modified xsi:type="dcterms:W3CDTF">2025-06-10T16:43:25Z</dcterms:modified>
</cp:coreProperties>
</file>